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9" r:id="rId1"/>
  </p:sldMasterIdLst>
  <p:sldIdLst>
    <p:sldId id="258" r:id="rId2"/>
    <p:sldId id="284" r:id="rId3"/>
    <p:sldId id="257" r:id="rId4"/>
    <p:sldId id="268" r:id="rId5"/>
    <p:sldId id="259" r:id="rId6"/>
    <p:sldId id="267" r:id="rId7"/>
    <p:sldId id="260" r:id="rId8"/>
    <p:sldId id="261" r:id="rId9"/>
    <p:sldId id="262" r:id="rId10"/>
    <p:sldId id="263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7E4DFC-F03E-338F-C610-B2FB3A4F72E9}" v="617" dt="2025-05-11T18:39:45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65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1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68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60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9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0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9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7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9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5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2" r:id="rId6"/>
    <p:sldLayoutId id="2147483908" r:id="rId7"/>
    <p:sldLayoutId id="2147483909" r:id="rId8"/>
    <p:sldLayoutId id="2147483910" r:id="rId9"/>
    <p:sldLayoutId id="2147483911" r:id="rId10"/>
    <p:sldLayoutId id="2147483913" r:id="rId11"/>
    <p:sldLayoutId id="21474839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B2C75-1173-3D66-7B68-F271EFEC5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6923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/>
              <a:t>Python For 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485AD-66A7-1D60-C35B-76BEFF7B6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304266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/>
              <a:t>Team Name : Data-Driven team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183902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CC08A-FF28-1969-D844-D8BAA19E22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235" y="569283"/>
            <a:ext cx="1776871" cy="17794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72F765-580D-82FF-6E94-935FF02A7B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898" y="4538384"/>
            <a:ext cx="994190" cy="99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82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C25D-2359-B3A6-D4D6-B3774DFD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Comparison of Sales</a:t>
            </a:r>
            <a:endParaRPr lang="en-US" dirty="0"/>
          </a:p>
        </p:txBody>
      </p:sp>
      <p:pic>
        <p:nvPicPr>
          <p:cNvPr id="5" name="Picture Placeholder 4" descr="A graph of sales and android vs ios&#10;&#10;AI-generated content may be incorrect.">
            <a:extLst>
              <a:ext uri="{FF2B5EF4-FFF2-40B4-BE49-F238E27FC236}">
                <a16:creationId xmlns:a16="http://schemas.microsoft.com/office/drawing/2014/main" id="{91E09F03-97C3-B8C6-4C98-0520D9FE18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94" b="394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BE3D8-916C-0214-AF4D-C012A6417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This Slide highlights the overall number of units sold for both Android and iOS devices, offering a clear view of their market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67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5682-C32E-4AF9-BC6D-46335701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Total Revenue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CB5012B-8851-690C-924D-DBB6859D62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56" r="1456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C7EE4-0631-2431-97CB-58DB3E4AC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Shows the complete revenue generated from all device sales across platforms, reflecting overall market earnings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6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B0D3-9618-24BB-8F41-09993399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Total Profits</a:t>
            </a:r>
            <a:endParaRPr lang="en-US" dirty="0"/>
          </a:p>
        </p:txBody>
      </p:sp>
      <p:pic>
        <p:nvPicPr>
          <p:cNvPr id="5" name="Picture Placeholder 4" descr="A graph of blue bars&#10;&#10;AI-generated content may be incorrect.">
            <a:extLst>
              <a:ext uri="{FF2B5EF4-FFF2-40B4-BE49-F238E27FC236}">
                <a16:creationId xmlns:a16="http://schemas.microsoft.com/office/drawing/2014/main" id="{C0F22428-1958-E1A9-4F84-63900557B0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403" r="3403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4BC05-98D1-FD56-AA71-9E0B0ED08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Represents the net profits after expenses, offering a view of the actual financial gain from all device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113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6C2F857-5AB8-615A-1350-5EAF0D726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694448E-BF42-15A8-BEE4-C15BAE1DD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332" y="625331"/>
            <a:ext cx="10941336" cy="5594493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D60C4-0F38-1AA0-DAE8-2A8594AC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95" y="1393977"/>
            <a:ext cx="9211463" cy="2446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300" b="0" dirty="0"/>
              <a:t>✅ </a:t>
            </a:r>
            <a:r>
              <a:rPr lang="en-US" sz="2300" b="0" i="1" dirty="0"/>
              <a:t>Quick Summary:</a:t>
            </a:r>
            <a:endParaRPr lang="en-US" sz="2300" b="0" dirty="0"/>
          </a:p>
          <a:p>
            <a:pPr marL="342900" indent="-342900">
              <a:buFont typeface="Arial"/>
              <a:buChar char="•"/>
            </a:pPr>
            <a:r>
              <a:rPr lang="en-US" sz="2300" b="0" dirty="0"/>
              <a:t>Clean and well-prepared data.</a:t>
            </a:r>
          </a:p>
          <a:p>
            <a:pPr marL="342900" indent="-342900">
              <a:buFont typeface="Arial"/>
              <a:buChar char="•"/>
            </a:pPr>
            <a:r>
              <a:rPr lang="en-US" sz="2300" b="0" dirty="0"/>
              <a:t>Android leads in unit sales, iOS often more profitable.</a:t>
            </a:r>
          </a:p>
          <a:p>
            <a:pPr marL="342900" indent="-342900">
              <a:buFont typeface="Arial"/>
              <a:buChar char="•"/>
            </a:pPr>
            <a:r>
              <a:rPr lang="en-US" sz="2300" b="0" dirty="0"/>
              <a:t>RAM, battery, and price are key factors in influencing sales.</a:t>
            </a:r>
            <a:br>
              <a:rPr lang="en-US" sz="2300" dirty="0"/>
            </a:br>
            <a:br>
              <a:rPr lang="en-US" sz="2300" dirty="0"/>
            </a:br>
            <a:endParaRPr lang="en-US" sz="23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3A1451-0198-70EC-23FC-FD618A74C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180" y="4923526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A34F140-C432-A78F-A450-1EF26C7A5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476678" y="4269049"/>
            <a:ext cx="9147364" cy="18288"/>
          </a:xfrm>
          <a:custGeom>
            <a:avLst/>
            <a:gdLst>
              <a:gd name="connsiteX0" fmla="*/ 0 w 9147364"/>
              <a:gd name="connsiteY0" fmla="*/ 18288 h 18288"/>
              <a:gd name="connsiteX1" fmla="*/ 9147364 w 9147364"/>
              <a:gd name="connsiteY1" fmla="*/ 18288 h 18288"/>
              <a:gd name="connsiteX2" fmla="*/ 9147364 w 9147364"/>
              <a:gd name="connsiteY2" fmla="*/ 0 h 18288"/>
              <a:gd name="connsiteX3" fmla="*/ 0 w 9147364"/>
              <a:gd name="connsiteY3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7364" h="18288">
                <a:moveTo>
                  <a:pt x="0" y="18288"/>
                </a:moveTo>
                <a:lnTo>
                  <a:pt x="9147364" y="18288"/>
                </a:lnTo>
                <a:lnTo>
                  <a:pt x="914736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3313D-3FA7-DBE2-96D8-4E17EBEF7D17}"/>
              </a:ext>
            </a:extLst>
          </p:cNvPr>
          <p:cNvSpPr txBox="1"/>
          <p:nvPr/>
        </p:nvSpPr>
        <p:spPr>
          <a:xfrm>
            <a:off x="4919213" y="4971283"/>
            <a:ext cx="2927918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 b="1" dirty="0"/>
              <a:t>Thank you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21C78D-ED0B-EBA2-C24D-BDD55819D9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534" y="1164382"/>
            <a:ext cx="994190" cy="99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7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DA24A974-C39C-B3D0-BCC9-8C5A7FD9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27" y="106186"/>
            <a:ext cx="2169601" cy="3087433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B8C51EF7-D419-F843-1BDB-77602786465F}"/>
              </a:ext>
            </a:extLst>
          </p:cNvPr>
          <p:cNvSpPr/>
          <p:nvPr/>
        </p:nvSpPr>
        <p:spPr>
          <a:xfrm>
            <a:off x="548341" y="4060129"/>
            <a:ext cx="3353296" cy="2944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b="1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 Team Roles &amp; Responsibilities</a:t>
            </a:r>
            <a:endParaRPr lang="en-US" sz="1833" dirty="0"/>
          </a:p>
        </p:txBody>
      </p:sp>
      <p:pic>
        <p:nvPicPr>
          <p:cNvPr id="7" name="Image 4" descr="preencoded.png">
            <a:extLst>
              <a:ext uri="{FF2B5EF4-FFF2-40B4-BE49-F238E27FC236}">
                <a16:creationId xmlns:a16="http://schemas.microsoft.com/office/drawing/2014/main" id="{6333A1D7-5CBE-EFD4-BC17-3EF255E85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41" y="4563555"/>
            <a:ext cx="2755900" cy="667643"/>
          </a:xfrm>
          <a:prstGeom prst="rect">
            <a:avLst/>
          </a:prstGeom>
        </p:spPr>
      </p:pic>
      <p:sp>
        <p:nvSpPr>
          <p:cNvPr id="8" name="Text 2">
            <a:extLst>
              <a:ext uri="{FF2B5EF4-FFF2-40B4-BE49-F238E27FC236}">
                <a16:creationId xmlns:a16="http://schemas.microsoft.com/office/drawing/2014/main" id="{E7FDDE62-6507-ED30-BF3D-88625C665E06}"/>
              </a:ext>
            </a:extLst>
          </p:cNvPr>
          <p:cNvSpPr/>
          <p:nvPr/>
        </p:nvSpPr>
        <p:spPr>
          <a:xfrm>
            <a:off x="715227" y="5481526"/>
            <a:ext cx="2422128" cy="219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667"/>
              </a:lnSpc>
            </a:pPr>
            <a:r>
              <a:rPr lang="en-US" sz="1100" b="1" dirty="0"/>
              <a:t>👨‍💻 Data Analyst</a:t>
            </a:r>
            <a:endParaRPr lang="en-US" sz="1050" b="1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E7F322C-4BBB-562C-BE6E-649A1F85B069}"/>
              </a:ext>
            </a:extLst>
          </p:cNvPr>
          <p:cNvSpPr/>
          <p:nvPr/>
        </p:nvSpPr>
        <p:spPr>
          <a:xfrm>
            <a:off x="715227" y="5801606"/>
            <a:ext cx="2897838" cy="4272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Data cleaning and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Extracting KPIs and generating statistical summaries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Ensuring data accuracy and consistency</a:t>
            </a:r>
          </a:p>
          <a:p>
            <a:pPr>
              <a:lnSpc>
                <a:spcPts val="1667"/>
              </a:lnSpc>
            </a:pPr>
            <a:endParaRPr lang="en-US" sz="1100" dirty="0"/>
          </a:p>
        </p:txBody>
      </p:sp>
      <p:pic>
        <p:nvPicPr>
          <p:cNvPr id="10" name="Image 5" descr="preencoded.png">
            <a:extLst>
              <a:ext uri="{FF2B5EF4-FFF2-40B4-BE49-F238E27FC236}">
                <a16:creationId xmlns:a16="http://schemas.microsoft.com/office/drawing/2014/main" id="{AC4E840C-0E98-7F74-1360-8B2804CE9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747" y="4563554"/>
            <a:ext cx="2755900" cy="667643"/>
          </a:xfrm>
          <a:prstGeom prst="rect">
            <a:avLst/>
          </a:prstGeom>
        </p:spPr>
      </p:pic>
      <p:sp>
        <p:nvSpPr>
          <p:cNvPr id="11" name="Text 4">
            <a:extLst>
              <a:ext uri="{FF2B5EF4-FFF2-40B4-BE49-F238E27FC236}">
                <a16:creationId xmlns:a16="http://schemas.microsoft.com/office/drawing/2014/main" id="{B840A1A1-B6DC-46BD-829C-79BF30BFF435}"/>
              </a:ext>
            </a:extLst>
          </p:cNvPr>
          <p:cNvSpPr/>
          <p:nvPr/>
        </p:nvSpPr>
        <p:spPr>
          <a:xfrm>
            <a:off x="4591715" y="5443574"/>
            <a:ext cx="2422128" cy="219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667"/>
              </a:lnSpc>
            </a:pPr>
            <a:r>
              <a:rPr lang="en-US" sz="1100" b="1" dirty="0"/>
              <a:t>🎨 Visualization &amp; Reporting Lead</a:t>
            </a:r>
            <a:endParaRPr lang="en-US" sz="1050" b="1" dirty="0"/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A38EC2CD-9FC1-22A2-411C-01D3EAE32C29}"/>
              </a:ext>
            </a:extLst>
          </p:cNvPr>
          <p:cNvSpPr/>
          <p:nvPr/>
        </p:nvSpPr>
        <p:spPr>
          <a:xfrm>
            <a:off x="4632515" y="5731854"/>
            <a:ext cx="2897838" cy="4272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Creating clear and informative visualizations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Designing dashboard-style outputs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Assisting in preparing final presentation and reports</a:t>
            </a:r>
          </a:p>
          <a:p>
            <a:pPr>
              <a:lnSpc>
                <a:spcPts val="1667"/>
              </a:lnSpc>
            </a:pPr>
            <a:endParaRPr lang="en-US" sz="1100" dirty="0"/>
          </a:p>
        </p:txBody>
      </p:sp>
      <p:pic>
        <p:nvPicPr>
          <p:cNvPr id="13" name="Image 6" descr="preencoded.png">
            <a:extLst>
              <a:ext uri="{FF2B5EF4-FFF2-40B4-BE49-F238E27FC236}">
                <a16:creationId xmlns:a16="http://schemas.microsoft.com/office/drawing/2014/main" id="{D08BEFA3-B0DA-8E98-05BD-8DDB2AD89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5153" y="4563555"/>
            <a:ext cx="2755900" cy="667643"/>
          </a:xfrm>
          <a:prstGeom prst="rect">
            <a:avLst/>
          </a:prstGeom>
        </p:spPr>
      </p:pic>
      <p:sp>
        <p:nvSpPr>
          <p:cNvPr id="14" name="Text 6">
            <a:extLst>
              <a:ext uri="{FF2B5EF4-FFF2-40B4-BE49-F238E27FC236}">
                <a16:creationId xmlns:a16="http://schemas.microsoft.com/office/drawing/2014/main" id="{19A73B87-7643-DA6D-5670-E1B0C5273C8E}"/>
              </a:ext>
            </a:extLst>
          </p:cNvPr>
          <p:cNvSpPr/>
          <p:nvPr/>
        </p:nvSpPr>
        <p:spPr>
          <a:xfrm>
            <a:off x="8270979" y="5371542"/>
            <a:ext cx="2422128" cy="219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667"/>
              </a:lnSpc>
            </a:pPr>
            <a:r>
              <a:rPr lang="en-US" sz="1100" b="1" dirty="0"/>
              <a:t>📊 Business Analyst </a:t>
            </a:r>
            <a:endParaRPr lang="en-US" sz="1050" b="1" dirty="0"/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5845FECE-FE2D-0995-6DA0-CC4B19A10FFD}"/>
              </a:ext>
            </a:extLst>
          </p:cNvPr>
          <p:cNvSpPr/>
          <p:nvPr/>
        </p:nvSpPr>
        <p:spPr>
          <a:xfrm>
            <a:off x="6227027" y="5801606"/>
            <a:ext cx="2422128" cy="4272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67"/>
              </a:lnSpc>
            </a:pPr>
            <a:endParaRPr lang="en-US" sz="1042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C157BB-F9F7-D3B7-F5C2-7E9D163478D9}"/>
              </a:ext>
            </a:extLst>
          </p:cNvPr>
          <p:cNvSpPr txBox="1"/>
          <p:nvPr/>
        </p:nvSpPr>
        <p:spPr>
          <a:xfrm>
            <a:off x="672299" y="3402571"/>
            <a:ext cx="3105380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33" b="1" dirty="0"/>
              <a:t>Mahmoud Ayman Abo Naga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62E962FA-294F-CE7A-2590-CF671CB1A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9255" y="5651064"/>
            <a:ext cx="365997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relevant business questions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Interpreting insights from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Connecting results to real-world </a:t>
            </a:r>
            <a:r>
              <a:rPr kumimoji="0" lang="ar-EG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decisions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0EFD71-E28B-18B6-D183-ADEF681C70CF}"/>
              </a:ext>
            </a:extLst>
          </p:cNvPr>
          <p:cNvSpPr txBox="1"/>
          <p:nvPr/>
        </p:nvSpPr>
        <p:spPr>
          <a:xfrm>
            <a:off x="8079255" y="3392248"/>
            <a:ext cx="2755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Zeinab Talaat Antar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361133-5226-881B-E6CE-A2B6A18DFBFD}"/>
              </a:ext>
            </a:extLst>
          </p:cNvPr>
          <p:cNvSpPr txBox="1"/>
          <p:nvPr/>
        </p:nvSpPr>
        <p:spPr>
          <a:xfrm>
            <a:off x="4112746" y="3392248"/>
            <a:ext cx="32945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Rawan </a:t>
            </a:r>
            <a:r>
              <a:rPr lang="en-US" sz="1400" b="1" dirty="0" err="1"/>
              <a:t>Abdelaleem</a:t>
            </a:r>
            <a:r>
              <a:rPr lang="en-US" sz="1400" b="1" dirty="0"/>
              <a:t> </a:t>
            </a:r>
            <a:r>
              <a:rPr lang="en-US" sz="1400" b="1" dirty="0" err="1"/>
              <a:t>Eldoador</a:t>
            </a:r>
            <a:r>
              <a:rPr lang="en-US" sz="1400" b="1" dirty="0"/>
              <a:t>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4089EF7-59AC-6BFB-CC75-198F393FD9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246" y="164470"/>
            <a:ext cx="829424" cy="83061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04AA9E7-B34E-9138-7E01-A98B9DACDF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22632" y="4446065"/>
            <a:ext cx="711853" cy="70967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19B6011-F19D-AD4C-BFCD-2067EA171BE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844" y="162798"/>
            <a:ext cx="2333059" cy="308910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0C6FFC3-F1FE-AD43-DC69-FFC7319FC59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84" y="164470"/>
            <a:ext cx="2436022" cy="30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73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63ECA8B-7963-7134-124E-032FDBAA1A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627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37761-C015-A121-456A-632C9320A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Code Project link:  </a:t>
            </a:r>
            <a:endParaRPr lang="en-US" sz="1600" b="0" dirty="0">
              <a:solidFill>
                <a:schemeClr val="bg1"/>
              </a:solidFill>
            </a:endParaRPr>
          </a:p>
          <a:p>
            <a:r>
              <a:rPr lang="en-US" sz="1600" b="0">
                <a:solidFill>
                  <a:schemeClr val="bg1"/>
                </a:solidFill>
              </a:rPr>
              <a:t>ttps://github.com/Abo-Elnaga/smartphone_sales_analysis.ipynb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099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8EE512-B7DB-669C-A76F-60922FC74147}"/>
              </a:ext>
            </a:extLst>
          </p:cNvPr>
          <p:cNvSpPr txBox="1"/>
          <p:nvPr/>
        </p:nvSpPr>
        <p:spPr>
          <a:xfrm>
            <a:off x="497461" y="596954"/>
            <a:ext cx="107878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📊 </a:t>
            </a:r>
            <a:r>
              <a:rPr lang="en-US" b="1" dirty="0">
                <a:ea typeface="+mn-lt"/>
                <a:cs typeface="+mn-lt"/>
              </a:rPr>
              <a:t>Smartphone Sales Data Analysis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39F0F-B428-9B4F-1229-8028A6F27C72}"/>
              </a:ext>
            </a:extLst>
          </p:cNvPr>
          <p:cNvSpPr txBox="1"/>
          <p:nvPr/>
        </p:nvSpPr>
        <p:spPr>
          <a:xfrm>
            <a:off x="710660" y="1449746"/>
            <a:ext cx="399390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🟠 1. </a:t>
            </a:r>
            <a:r>
              <a:rPr lang="en-US" b="1" dirty="0"/>
              <a:t>Data Analysis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Loaded CSV file using pandas.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Previewed data using </a:t>
            </a:r>
            <a:r>
              <a:rPr lang="en-US" dirty="0">
                <a:latin typeface="Consolas"/>
              </a:rPr>
              <a:t>.head()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Displayed data types and column info.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Checked for missing values.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AB7FC-074C-109F-19AA-946086A02491}"/>
              </a:ext>
            </a:extLst>
          </p:cNvPr>
          <p:cNvSpPr txBox="1"/>
          <p:nvPr/>
        </p:nvSpPr>
        <p:spPr>
          <a:xfrm>
            <a:off x="715446" y="3711966"/>
            <a:ext cx="425917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🟢 2. </a:t>
            </a:r>
            <a:r>
              <a:rPr lang="en-US" b="1" dirty="0"/>
              <a:t>Data Cleaning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Standardized text columns (lowercase, no spaces).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Removed missing rows.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Filtered ratings between 1 and 5.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Removed zero/invalid values in numerical columns.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Removed outliers in price using IQR method.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Reset index for cleaned dataset.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F1BF72-997B-8B47-D452-D57B00F63368}"/>
              </a:ext>
            </a:extLst>
          </p:cNvPr>
          <p:cNvSpPr txBox="1"/>
          <p:nvPr/>
        </p:nvSpPr>
        <p:spPr>
          <a:xfrm>
            <a:off x="7134590" y="475274"/>
            <a:ext cx="466192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🔵 3. </a:t>
            </a:r>
            <a:r>
              <a:rPr lang="en-US" b="1" dirty="0"/>
              <a:t>Insights &amp; Results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Calculated total revenue and profit.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Counted units sold per brand.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Computed average price per brand.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Identified top-rated phone.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Compared average ratings by OS.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Sorted most profitable phones.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Found average profit per unit.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Compared Android vs iOS: Revenue, Profit, Units.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Found correlation between RAM and sales.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BB72D-6249-4679-EC57-DB4FD8054FE0}"/>
              </a:ext>
            </a:extLst>
          </p:cNvPr>
          <p:cNvSpPr txBox="1"/>
          <p:nvPr/>
        </p:nvSpPr>
        <p:spPr>
          <a:xfrm>
            <a:off x="7139376" y="4167368"/>
            <a:ext cx="456243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🟣 4. </a:t>
            </a:r>
            <a:r>
              <a:rPr lang="en-US" b="1" dirty="0"/>
              <a:t>Data Visualization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Bar charts for revenue, sales, and profit by brand.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Scatter plots: RAM vs Sales, Battery vs Sales (colored by price).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Pie chart: Average Rating per OS.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Regression: Price vs Quantity Sold.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Bar comparison: Android vs iOS metrics.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4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3725-0F58-D9CB-F108-12E5208F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0" dirty="0"/>
              <a:t>Relationship between Ram &amp; </a:t>
            </a:r>
            <a:r>
              <a:rPr lang="en-US" sz="2400" b="0" err="1"/>
              <a:t>Quantity_sold</a:t>
            </a:r>
            <a:endParaRPr lang="en-US" sz="2400" b="0"/>
          </a:p>
        </p:txBody>
      </p:sp>
      <p:pic>
        <p:nvPicPr>
          <p:cNvPr id="5" name="Content Placeholder 4" descr="A graph of a number of blue dots&#10;&#10;AI-generated content may be incorrect.">
            <a:extLst>
              <a:ext uri="{FF2B5EF4-FFF2-40B4-BE49-F238E27FC236}">
                <a16:creationId xmlns:a16="http://schemas.microsoft.com/office/drawing/2014/main" id="{0AA741C5-3743-4EE9-B1C3-897497CEB05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284" r="3284"/>
          <a:stretch/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902C4-65CD-CB97-8B35-AD364D310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ctr">
            <a:normAutofit fontScale="92500"/>
          </a:bodyPr>
          <a:lstStyle/>
          <a:p>
            <a:pPr marL="285750" indent="-285750">
              <a:buChar char="•"/>
            </a:pPr>
            <a:r>
              <a:rPr lang="en-US" sz="1700" dirty="0">
                <a:ea typeface="+mn-lt"/>
                <a:cs typeface="+mn-lt"/>
              </a:rPr>
              <a:t>This analysis explores how the amount of RAM in a device correlates with the number of units sold, helping to identify whether higher RAM influences purchasing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5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6036-9337-0DDE-BAC1-2927976B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0" dirty="0">
                <a:ea typeface="+mj-lt"/>
                <a:cs typeface="+mj-lt"/>
              </a:rPr>
              <a:t>Relationship between Battery and Quantity Sold</a:t>
            </a:r>
            <a:endParaRPr lang="en-US" sz="2400" dirty="0"/>
          </a:p>
        </p:txBody>
      </p:sp>
      <p:pic>
        <p:nvPicPr>
          <p:cNvPr id="5" name="Picture Placeholder 4" descr="A diagram of a relationship between battery and quantity sold&#10;&#10;AI-generated content may be incorrect.">
            <a:extLst>
              <a:ext uri="{FF2B5EF4-FFF2-40B4-BE49-F238E27FC236}">
                <a16:creationId xmlns:a16="http://schemas.microsoft.com/office/drawing/2014/main" id="{2FAB62C1-CDF5-7089-411B-3AC64816BA2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218" r="4218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C2703-02E4-EF4E-5D70-374337C41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Analyzes how battery capacity influences the number of units sold, indicating if consumers prefer devices with longer battery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685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 descr="A blue circle with text&#10;&#10;AI-generated content may be incorrect.">
            <a:extLst>
              <a:ext uri="{FF2B5EF4-FFF2-40B4-BE49-F238E27FC236}">
                <a16:creationId xmlns:a16="http://schemas.microsoft.com/office/drawing/2014/main" id="{4F4329F4-7685-4C3A-7379-85257E750A1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306" r="5305" b="-1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04959-877C-78D5-C4DD-859FD1DD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dirty="0"/>
              <a:t>Average Rating Per OS</a:t>
            </a:r>
            <a:endParaRPr lang="en-US" sz="2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26458-6239-B9B7-1C41-0EEC42517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1700" dirty="0">
                <a:ea typeface="+mn-lt"/>
                <a:cs typeface="+mn-lt"/>
              </a:rPr>
              <a:t>This metric represents the average user rating for each operating system, helping to compare user satisfaction between Android and iOS 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4718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B708-22C9-BF14-D980-B59AA80E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ea typeface="+mj-lt"/>
                <a:cs typeface="+mj-lt"/>
              </a:rPr>
              <a:t>Comparison of Profit: Android vs iOS</a:t>
            </a:r>
            <a:endParaRPr lang="en-US" sz="2400" dirty="0"/>
          </a:p>
        </p:txBody>
      </p:sp>
      <p:pic>
        <p:nvPicPr>
          <p:cNvPr id="5" name="Picture Placeholder 4" descr="A graph of a comparison of android vs ios&#10;&#10;AI-generated content may be incorrect.">
            <a:extLst>
              <a:ext uri="{FF2B5EF4-FFF2-40B4-BE49-F238E27FC236}">
                <a16:creationId xmlns:a16="http://schemas.microsoft.com/office/drawing/2014/main" id="{BDD976A7-D269-5C2E-9DE7-90F0C9BD36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67" r="1367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05E4B-DE85-EA7E-703F-17A8A414A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This Slide highlights the difference in generated profits between Android and iOS platforms, providing insight into which system yields higher financial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40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CA0A-5160-4D96-FC82-185CE2F5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ea typeface="+mj-lt"/>
                <a:cs typeface="+mj-lt"/>
              </a:rPr>
              <a:t>Comparison of sales Revenue: Android vs iOS</a:t>
            </a:r>
            <a:endParaRPr lang="en-US" sz="240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6848060-A7DC-BE89-D81B-D5137524121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8" r="158"/>
          <a:stretch/>
        </p:blipFill>
        <p:spPr>
          <a:xfrm>
            <a:off x="4965192" y="1161288"/>
            <a:ext cx="6729984" cy="461426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6AF86-704A-5CB5-2648-5FEAC2122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This Slide compares the total sales revenue generated by Android and iOS devices, providing insights into which platform generates more 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5130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545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Neue Haas Grotesk Text Pro</vt:lpstr>
      <vt:lpstr>Nunito Semi Bold</vt:lpstr>
      <vt:lpstr>AccentBoxVTI</vt:lpstr>
      <vt:lpstr>Python For DA</vt:lpstr>
      <vt:lpstr>PowerPoint Presentation</vt:lpstr>
      <vt:lpstr>Code Project link:   ttps://github.com/Abo-Elnaga/smartphone_sales_analysis.ipynb</vt:lpstr>
      <vt:lpstr>PowerPoint Presentation</vt:lpstr>
      <vt:lpstr>Relationship between Ram &amp; Quantity_sold</vt:lpstr>
      <vt:lpstr>Relationship between Battery and Quantity Sold</vt:lpstr>
      <vt:lpstr>Average Rating Per OS</vt:lpstr>
      <vt:lpstr>Comparison of Profit: Android vs iOS</vt:lpstr>
      <vt:lpstr>Comparison of sales Revenue: Android vs iOS</vt:lpstr>
      <vt:lpstr>Comparison of Sales</vt:lpstr>
      <vt:lpstr>Total Revenue</vt:lpstr>
      <vt:lpstr>Total Profits</vt:lpstr>
      <vt:lpstr>✅ Quick Summary: Clean and well-prepared data. Android leads in unit sales, iOS often more profitable. RAM, battery, and price are key factors in influencing sales.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</cp:lastModifiedBy>
  <cp:revision>324</cp:revision>
  <dcterms:created xsi:type="dcterms:W3CDTF">2025-05-11T16:23:29Z</dcterms:created>
  <dcterms:modified xsi:type="dcterms:W3CDTF">2025-05-11T21:59:20Z</dcterms:modified>
</cp:coreProperties>
</file>