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90" r:id="rId4"/>
    <p:sldId id="269" r:id="rId5"/>
    <p:sldId id="270" r:id="rId6"/>
    <p:sldId id="264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F444FCC-5583-4B57-BD80-292B2A60864F}">
          <p14:sldIdLst>
            <p14:sldId id="256"/>
            <p14:sldId id="268"/>
            <p14:sldId id="290"/>
            <p14:sldId id="269"/>
            <p14:sldId id="270"/>
            <p14:sldId id="264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017" autoAdjust="0"/>
    <p:restoredTop sz="91648" autoAdjust="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293-EAD2-42CF-B80A-B707A7FAD36B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9360-914C-425F-B833-FB9F4F043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04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293-EAD2-42CF-B80A-B707A7FAD36B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9360-914C-425F-B833-FB9F4F043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99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293-EAD2-42CF-B80A-B707A7FAD36B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9360-914C-425F-B833-FB9F4F043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76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293-EAD2-42CF-B80A-B707A7FAD36B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9360-914C-425F-B833-FB9F4F043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5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293-EAD2-42CF-B80A-B707A7FAD36B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9360-914C-425F-B833-FB9F4F043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23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293-EAD2-42CF-B80A-B707A7FAD36B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9360-914C-425F-B833-FB9F4F043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47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293-EAD2-42CF-B80A-B707A7FAD36B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9360-914C-425F-B833-FB9F4F043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38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293-EAD2-42CF-B80A-B707A7FAD36B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9360-914C-425F-B833-FB9F4F043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33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293-EAD2-42CF-B80A-B707A7FAD36B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9360-914C-425F-B833-FB9F4F043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59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293-EAD2-42CF-B80A-B707A7FAD36B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9360-914C-425F-B833-FB9F4F043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96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293-EAD2-42CF-B80A-B707A7FAD36B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99360-914C-425F-B833-FB9F4F043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48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53293-EAD2-42CF-B80A-B707A7FAD36B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99360-914C-425F-B833-FB9F4F043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92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Персональная эффективность: </a:t>
            </a:r>
            <a:r>
              <a:rPr lang="ru-RU" b="1" dirty="0" smtClean="0"/>
              <a:t>тайм-менеджмент.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160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22"/>
            <a:ext cx="9144000" cy="724942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4. </a:t>
            </a:r>
            <a:r>
              <a:rPr lang="ru-RU" sz="3600" b="1" dirty="0"/>
              <a:t>Правило </a:t>
            </a:r>
            <a:r>
              <a:rPr lang="ru-RU" sz="3600" b="1" dirty="0" err="1" smtClean="0"/>
              <a:t>Чирилло</a:t>
            </a:r>
            <a:r>
              <a:rPr lang="ru-RU" sz="3600" b="1" dirty="0" smtClean="0"/>
              <a:t> (</a:t>
            </a:r>
            <a:r>
              <a:rPr lang="ru-RU" sz="3600" b="1" dirty="0"/>
              <a:t>правилом </a:t>
            </a:r>
            <a:r>
              <a:rPr lang="ru-RU" sz="3600" b="1" dirty="0" err="1" smtClean="0"/>
              <a:t>Помодоро</a:t>
            </a:r>
            <a:r>
              <a:rPr lang="ru-RU" sz="3600" b="1" dirty="0" smtClean="0"/>
              <a:t>) 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ru-RU" sz="2400" dirty="0" smtClean="0"/>
              <a:t>Метод </a:t>
            </a:r>
            <a:r>
              <a:rPr lang="ru-RU" sz="2400" dirty="0"/>
              <a:t>подойдёт, если необходимо эффективно работать над долгими и рутинными задачами:</a:t>
            </a:r>
          </a:p>
          <a:p>
            <a:pPr lvl="0" algn="just" fontAlgn="base"/>
            <a:r>
              <a:rPr lang="ru-RU" sz="2400" dirty="0"/>
              <a:t>за раз нужно съесть один «помидор»: установить таймер и работать без перерыва 25 минут;</a:t>
            </a:r>
          </a:p>
          <a:p>
            <a:pPr lvl="0" algn="just" fontAlgn="base"/>
            <a:r>
              <a:rPr lang="ru-RU" sz="2400" dirty="0"/>
              <a:t>после этого сделать перерыв на 5 минут;</a:t>
            </a:r>
          </a:p>
          <a:p>
            <a:pPr lvl="0" algn="just" fontAlgn="base"/>
            <a:r>
              <a:rPr lang="ru-RU" sz="2400" dirty="0"/>
              <a:t>после четырёх отрезков — перерыв </a:t>
            </a:r>
            <a:r>
              <a:rPr lang="ru-RU" sz="2400" dirty="0" smtClean="0"/>
              <a:t>30 минут.</a:t>
            </a:r>
          </a:p>
          <a:p>
            <a:pPr lvl="0" algn="just" fontAlgn="base"/>
            <a:endParaRPr lang="ru-RU" sz="2400" dirty="0"/>
          </a:p>
          <a:p>
            <a:pPr marL="0" lvl="0" indent="0" algn="just" fontAlgn="base">
              <a:buNone/>
            </a:pPr>
            <a:r>
              <a:rPr lang="ru-RU" sz="2400" dirty="0" smtClean="0"/>
              <a:t>Каждый </a:t>
            </a:r>
            <a:r>
              <a:rPr lang="ru-RU" sz="2400" dirty="0"/>
              <a:t>человек вправе выбрать для себя сам промежуток времени, в который он достигает максимальной концентрации при решении поставленной задачи. </a:t>
            </a:r>
            <a:endParaRPr lang="ru-RU" sz="2400" dirty="0" smtClean="0"/>
          </a:p>
          <a:p>
            <a:pPr marL="0" indent="0" algn="just" fontAlgn="base">
              <a:buNone/>
            </a:pPr>
            <a:r>
              <a:rPr lang="ru-RU" sz="2400" b="1" dirty="0"/>
              <a:t>Результат:</a:t>
            </a:r>
            <a:endParaRPr lang="ru-RU" sz="2400" dirty="0"/>
          </a:p>
          <a:p>
            <a:pPr marL="0" indent="0" algn="just" fontAlgn="base">
              <a:buNone/>
            </a:pPr>
            <a:r>
              <a:rPr lang="ru-RU" sz="2400" dirty="0"/>
              <a:t>Человек постепенно завершает большие задачи, разбив их на этапы по 25 минут, у него появляется много свободного времени, можно сделать ещё больше или спокойно отдохнуть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846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22"/>
            <a:ext cx="9144000" cy="724942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5. </a:t>
            </a:r>
            <a:r>
              <a:rPr lang="ru-RU" sz="3600" b="1" dirty="0"/>
              <a:t>Правила цикличности 90/30 и 52/17</a:t>
            </a:r>
            <a:r>
              <a:rPr lang="ru-RU" sz="3600" b="1" dirty="0" smtClean="0"/>
              <a:t>) 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b="1" dirty="0"/>
              <a:t>Правило 90/30 </a:t>
            </a:r>
            <a:r>
              <a:rPr lang="ru-RU" sz="2400" dirty="0"/>
              <a:t>Тони </a:t>
            </a:r>
            <a:r>
              <a:rPr lang="ru-RU" sz="2400" dirty="0" smtClean="0"/>
              <a:t>Шварца:</a:t>
            </a:r>
          </a:p>
          <a:p>
            <a:pPr marL="0" indent="0" algn="just">
              <a:buNone/>
            </a:pPr>
            <a:r>
              <a:rPr lang="ru-RU" sz="2400" b="1" i="1" dirty="0" smtClean="0"/>
              <a:t>Идея</a:t>
            </a:r>
            <a:r>
              <a:rPr lang="ru-RU" sz="2400" dirty="0" smtClean="0"/>
              <a:t> – с </a:t>
            </a:r>
            <a:r>
              <a:rPr lang="ru-RU" sz="2400" dirty="0"/>
              <a:t>максимальной концентрацией решать текущие задачи на протяжении 90 минут. Затем полчаса отдыха, после – опять полтора часа интенсивной работы</a:t>
            </a:r>
            <a:r>
              <a:rPr lang="ru-RU" sz="2400" dirty="0" smtClean="0"/>
              <a:t>.</a:t>
            </a:r>
          </a:p>
          <a:p>
            <a:pPr marL="0" indent="0" algn="just">
              <a:buNone/>
            </a:pPr>
            <a:endParaRPr lang="ru-RU" sz="1200" dirty="0"/>
          </a:p>
          <a:p>
            <a:pPr marL="0" indent="0" algn="just">
              <a:buNone/>
            </a:pPr>
            <a:r>
              <a:rPr lang="ru-RU" sz="2400" b="1" dirty="0"/>
              <a:t>Правило </a:t>
            </a:r>
            <a:r>
              <a:rPr lang="ru-RU" sz="2400" b="1" dirty="0" smtClean="0"/>
              <a:t>52/17 </a:t>
            </a:r>
            <a:r>
              <a:rPr lang="ru-RU" sz="2400" dirty="0" smtClean="0"/>
              <a:t>(появилось </a:t>
            </a:r>
            <a:r>
              <a:rPr lang="ru-RU" sz="2400" dirty="0"/>
              <a:t>в результате исследования сервиса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 smtClean="0"/>
              <a:t>Muse</a:t>
            </a:r>
            <a:r>
              <a:rPr lang="ru-RU" sz="2400" dirty="0" smtClean="0"/>
              <a:t>):</a:t>
            </a:r>
          </a:p>
          <a:p>
            <a:pPr marL="0" indent="0" algn="just">
              <a:buNone/>
            </a:pPr>
            <a:r>
              <a:rPr lang="ru-RU" sz="2400" dirty="0" smtClean="0"/>
              <a:t>аналогично</a:t>
            </a:r>
            <a:r>
              <a:rPr lang="ru-RU" sz="2400" dirty="0"/>
              <a:t>, но циклы работы/отдыха за день укорочены</a:t>
            </a:r>
            <a:r>
              <a:rPr lang="ru-RU" sz="2400" dirty="0" smtClean="0"/>
              <a:t>.</a:t>
            </a:r>
          </a:p>
          <a:p>
            <a:pPr marL="0" indent="0" algn="just">
              <a:buNone/>
            </a:pPr>
            <a:endParaRPr lang="ru-RU" sz="1200" dirty="0"/>
          </a:p>
          <a:p>
            <a:pPr marL="0" indent="0" algn="just">
              <a:buNone/>
            </a:pPr>
            <a:r>
              <a:rPr lang="ru-RU" sz="2400" dirty="0" smtClean="0"/>
              <a:t>Это </a:t>
            </a:r>
            <a:r>
              <a:rPr lang="ru-RU" sz="2400" dirty="0"/>
              <a:t>модификация </a:t>
            </a:r>
            <a:r>
              <a:rPr lang="ru-RU" sz="2400" b="1" dirty="0" err="1" smtClean="0"/>
              <a:t>дедлайнов</a:t>
            </a:r>
            <a:r>
              <a:rPr lang="ru-RU" sz="2400" dirty="0" smtClean="0"/>
              <a:t>.</a:t>
            </a:r>
          </a:p>
          <a:p>
            <a:pPr marL="0" indent="0" algn="just">
              <a:buNone/>
            </a:pPr>
            <a:endParaRPr lang="ru-RU" sz="1200" dirty="0" smtClean="0"/>
          </a:p>
          <a:p>
            <a:pPr marL="0" indent="0" algn="just">
              <a:buNone/>
            </a:pPr>
            <a:r>
              <a:rPr lang="ru-RU" sz="2400" dirty="0"/>
              <a:t>При применении методов на практике важно помнить, что в них одинаково важны не только промежутки работы, но и промежутки отдыха. Чтобы методы работали, важно отдыхать и возвращаться к задаче в установленное время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4530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22"/>
            <a:ext cx="9144000" cy="724942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6. </a:t>
            </a:r>
            <a:r>
              <a:rPr lang="ru-RU" sz="4000" b="1" dirty="0" err="1" smtClean="0"/>
              <a:t>Дедлайны</a:t>
            </a:r>
            <a:r>
              <a:rPr lang="ru-RU" sz="4000" b="1" dirty="0" smtClean="0"/>
              <a:t> 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b="1" dirty="0" smtClean="0"/>
              <a:t>Суть метода:</a:t>
            </a:r>
          </a:p>
          <a:p>
            <a:pPr marL="0" indent="0" algn="just">
              <a:buNone/>
            </a:pPr>
            <a:r>
              <a:rPr lang="ru-RU" dirty="0" smtClean="0"/>
              <a:t>необходимо </a:t>
            </a:r>
            <a:r>
              <a:rPr lang="ru-RU" dirty="0"/>
              <a:t>ставить четкие сроки сдачи работы — </a:t>
            </a:r>
            <a:r>
              <a:rPr lang="ru-RU" dirty="0" err="1"/>
              <a:t>дедлайны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Понятные </a:t>
            </a:r>
            <a:r>
              <a:rPr lang="ru-RU" dirty="0"/>
              <a:t>сроки стимулируют работать быстрее и помогают справиться с </a:t>
            </a:r>
            <a:r>
              <a:rPr lang="ru-RU" dirty="0" err="1"/>
              <a:t>прокрастинацией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80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22"/>
            <a:ext cx="9144000" cy="724942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7. </a:t>
            </a:r>
            <a:r>
              <a:rPr lang="ru-RU" sz="4000" b="1" dirty="0"/>
              <a:t>«Поедание лягушек»</a:t>
            </a:r>
            <a:r>
              <a:rPr lang="ru-RU" sz="4000" b="1" dirty="0" smtClean="0"/>
              <a:t> 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300" dirty="0" smtClean="0"/>
              <a:t>Придуман Брайаном Трейси.</a:t>
            </a:r>
          </a:p>
          <a:p>
            <a:pPr marL="0" indent="0" algn="just">
              <a:buNone/>
            </a:pPr>
            <a:r>
              <a:rPr lang="ru-RU" sz="2300" b="1" dirty="0" smtClean="0"/>
              <a:t>Лягушки</a:t>
            </a:r>
            <a:r>
              <a:rPr lang="ru-RU" sz="2300" dirty="0" smtClean="0"/>
              <a:t> – это проблемы, которые совсем не хочется решать.</a:t>
            </a:r>
          </a:p>
          <a:p>
            <a:pPr marL="0" indent="0" algn="just">
              <a:buNone/>
            </a:pPr>
            <a:r>
              <a:rPr lang="ru-RU" sz="2300" b="1" u="sng" dirty="0" smtClean="0"/>
              <a:t>Идея</a:t>
            </a:r>
            <a:r>
              <a:rPr lang="ru-RU" sz="2300" b="1" dirty="0" smtClean="0"/>
              <a:t>:</a:t>
            </a:r>
          </a:p>
          <a:p>
            <a:pPr marL="0" indent="0" algn="just">
              <a:buNone/>
            </a:pPr>
            <a:r>
              <a:rPr lang="ru-RU" sz="2300" dirty="0" smtClean="0"/>
              <a:t>в самом начале дня через силу «съесть лягушку». </a:t>
            </a:r>
          </a:p>
          <a:p>
            <a:pPr marL="0" indent="0" algn="just">
              <a:buNone/>
            </a:pPr>
            <a:endParaRPr lang="ru-RU" sz="2300" dirty="0" smtClean="0"/>
          </a:p>
          <a:p>
            <a:pPr marL="0" indent="0" algn="just">
              <a:buNone/>
            </a:pPr>
            <a:r>
              <a:rPr lang="ru-RU" sz="2300" b="1" dirty="0" smtClean="0"/>
              <a:t>После «поедания лягушки» человек получает 2 преимущества:</a:t>
            </a:r>
          </a:p>
          <a:p>
            <a:pPr marL="514350" indent="-514350" algn="just">
              <a:buAutoNum type="arabicParenR"/>
            </a:pPr>
            <a:r>
              <a:rPr lang="ru-RU" sz="2300" dirty="0" smtClean="0"/>
              <a:t>качественно решил важную задачу (так как делал это со свежими силами),</a:t>
            </a:r>
          </a:p>
          <a:p>
            <a:pPr marL="514350" indent="-514350" algn="just">
              <a:buAutoNum type="arabicParenR"/>
            </a:pPr>
            <a:r>
              <a:rPr lang="ru-RU" sz="2300" dirty="0" smtClean="0"/>
              <a:t>будет продуктивен дальше, потому что у него отличное настроение.</a:t>
            </a:r>
          </a:p>
          <a:p>
            <a:pPr marL="514350" indent="-514350" algn="just">
              <a:buAutoNum type="arabicParenR"/>
            </a:pPr>
            <a:endParaRPr lang="ru-RU" sz="2300" dirty="0" smtClean="0"/>
          </a:p>
          <a:p>
            <a:pPr marL="0" indent="0" algn="just" fontAlgn="base">
              <a:buNone/>
            </a:pPr>
            <a:r>
              <a:rPr lang="ru-RU" sz="2300" b="1" dirty="0" smtClean="0"/>
              <a:t>Результат:</a:t>
            </a:r>
            <a:endParaRPr lang="ru-RU" sz="2300" dirty="0" smtClean="0"/>
          </a:p>
          <a:p>
            <a:pPr marL="0" indent="0" algn="just">
              <a:buNone/>
            </a:pPr>
            <a:r>
              <a:rPr lang="ru-RU" sz="2300" dirty="0" smtClean="0"/>
              <a:t>Неприятные дела-«лягушки» выполнены. Появилось много свободного времени, можно сделать ещё больше или спокойно отдохнуть.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88658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222"/>
            <a:ext cx="8435280" cy="724942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5. </a:t>
            </a:r>
            <a:r>
              <a:rPr lang="ru-RU" sz="4000" b="1" dirty="0"/>
              <a:t>Фокус задач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ru-RU" sz="2400" dirty="0"/>
              <a:t>Планирование конкретной задачи и всех связанных действий имеет своей целью позволить делать в один момент одно дело</a:t>
            </a:r>
            <a:r>
              <a:rPr lang="ru-RU" sz="2400" dirty="0" smtClean="0"/>
              <a:t>.</a:t>
            </a:r>
          </a:p>
          <a:p>
            <a:pPr marL="0" indent="0" algn="just" fontAlgn="base">
              <a:buNone/>
            </a:pPr>
            <a:r>
              <a:rPr lang="ru-RU" sz="2400" dirty="0" smtClean="0"/>
              <a:t>Процесс </a:t>
            </a:r>
            <a:r>
              <a:rPr lang="ru-RU" sz="2400" dirty="0"/>
              <a:t>управления своим временем сводится к двум </a:t>
            </a:r>
            <a:r>
              <a:rPr lang="ru-RU" sz="2400" dirty="0" smtClean="0"/>
              <a:t>моментам:</a:t>
            </a:r>
          </a:p>
          <a:p>
            <a:pPr lvl="0" algn="just"/>
            <a:r>
              <a:rPr lang="ru-RU" sz="2400" b="1" dirty="0"/>
              <a:t>делегируйте </a:t>
            </a:r>
            <a:r>
              <a:rPr lang="ru-RU" sz="2400" b="1" dirty="0" smtClean="0"/>
              <a:t>полномочия</a:t>
            </a:r>
            <a:r>
              <a:rPr lang="ru-RU" sz="2400" dirty="0" smtClean="0"/>
              <a:t>;</a:t>
            </a:r>
            <a:endParaRPr lang="ru-RU" sz="2400" dirty="0"/>
          </a:p>
          <a:p>
            <a:pPr lvl="0" algn="just"/>
            <a:r>
              <a:rPr lang="ru-RU" sz="2400" b="1" dirty="0"/>
              <a:t>научитесь говорить «нет</a:t>
            </a:r>
            <a:r>
              <a:rPr lang="ru-RU" sz="2400" b="1" dirty="0" smtClean="0"/>
              <a:t>»</a:t>
            </a:r>
            <a:r>
              <a:rPr lang="ru-RU" sz="2400" dirty="0" smtClean="0"/>
              <a:t>.</a:t>
            </a:r>
          </a:p>
          <a:p>
            <a:pPr lvl="0" algn="just"/>
            <a:endParaRPr lang="ru-RU" sz="2400" dirty="0"/>
          </a:p>
          <a:p>
            <a:pPr marL="0" indent="0" algn="just" fontAlgn="base">
              <a:buNone/>
            </a:pPr>
            <a:r>
              <a:rPr lang="ru-RU" sz="2400" dirty="0" smtClean="0"/>
              <a:t>По </a:t>
            </a:r>
            <a:r>
              <a:rPr lang="ru-RU" sz="2400" dirty="0"/>
              <a:t>мнению </a:t>
            </a:r>
            <a:r>
              <a:rPr lang="ru-RU" sz="2400" dirty="0" err="1"/>
              <a:t>Брайна</a:t>
            </a:r>
            <a:r>
              <a:rPr lang="ru-RU" sz="2400" dirty="0"/>
              <a:t> </a:t>
            </a:r>
            <a:r>
              <a:rPr lang="ru-RU" sz="2400" dirty="0" smtClean="0"/>
              <a:t>Трейси </a:t>
            </a:r>
            <a:r>
              <a:rPr lang="ru-RU" sz="2400" dirty="0"/>
              <a:t>необходимо делегировать как можно </a:t>
            </a:r>
            <a:r>
              <a:rPr lang="ru-RU" sz="2400" dirty="0" smtClean="0"/>
              <a:t>больше.</a:t>
            </a:r>
          </a:p>
          <a:p>
            <a:pPr marL="0" indent="0" fontAlgn="base">
              <a:buNone/>
            </a:pPr>
            <a:r>
              <a:rPr lang="ru-RU" sz="2400" b="1" dirty="0" smtClean="0"/>
              <a:t>Технология </a:t>
            </a:r>
            <a:r>
              <a:rPr lang="ru-RU" sz="2400" b="1" dirty="0"/>
              <a:t>SMART</a:t>
            </a:r>
            <a:r>
              <a:rPr lang="ru-RU" sz="2400" dirty="0"/>
              <a:t>:</a:t>
            </a:r>
          </a:p>
          <a:p>
            <a:pPr lvl="0" fontAlgn="base"/>
            <a:r>
              <a:rPr lang="ru-RU" sz="2400" b="1" dirty="0" err="1"/>
              <a:t>S</a:t>
            </a:r>
            <a:r>
              <a:rPr lang="ru-RU" sz="2400" dirty="0" err="1"/>
              <a:t>pecific</a:t>
            </a:r>
            <a:r>
              <a:rPr lang="ru-RU" sz="2400" dirty="0"/>
              <a:t> (Конкретность</a:t>
            </a:r>
            <a:r>
              <a:rPr lang="ru-RU" sz="2400" dirty="0" smtClean="0"/>
              <a:t>).</a:t>
            </a:r>
            <a:endParaRPr lang="ru-RU" sz="2400" dirty="0"/>
          </a:p>
          <a:p>
            <a:pPr lvl="0" fontAlgn="base"/>
            <a:r>
              <a:rPr lang="ru-RU" sz="2400" b="1" dirty="0" err="1"/>
              <a:t>M</a:t>
            </a:r>
            <a:r>
              <a:rPr lang="ru-RU" sz="2400" dirty="0" err="1"/>
              <a:t>easurable</a:t>
            </a:r>
            <a:r>
              <a:rPr lang="ru-RU" sz="2400" dirty="0"/>
              <a:t> (Измеримость</a:t>
            </a:r>
            <a:r>
              <a:rPr lang="ru-RU" sz="2400" dirty="0" smtClean="0"/>
              <a:t>).</a:t>
            </a:r>
            <a:endParaRPr lang="ru-RU" sz="2400" dirty="0"/>
          </a:p>
          <a:p>
            <a:pPr lvl="0" fontAlgn="base"/>
            <a:r>
              <a:rPr lang="ru-RU" sz="2400" b="1" dirty="0" err="1"/>
              <a:t>A</a:t>
            </a:r>
            <a:r>
              <a:rPr lang="ru-RU" sz="2400" dirty="0" err="1"/>
              <a:t>ttainable</a:t>
            </a:r>
            <a:r>
              <a:rPr lang="ru-RU" sz="2400" dirty="0"/>
              <a:t> (Достижимость</a:t>
            </a:r>
            <a:r>
              <a:rPr lang="ru-RU" sz="2400" dirty="0" smtClean="0"/>
              <a:t>).</a:t>
            </a:r>
            <a:endParaRPr lang="ru-RU" sz="2400" dirty="0"/>
          </a:p>
          <a:p>
            <a:pPr lvl="0" fontAlgn="base"/>
            <a:r>
              <a:rPr lang="ru-RU" sz="2400" b="1" dirty="0" err="1"/>
              <a:t>R</a:t>
            </a:r>
            <a:r>
              <a:rPr lang="ru-RU" sz="2400" dirty="0" err="1"/>
              <a:t>elevant</a:t>
            </a:r>
            <a:r>
              <a:rPr lang="ru-RU" sz="2400" dirty="0"/>
              <a:t> (Уместность</a:t>
            </a:r>
            <a:r>
              <a:rPr lang="ru-RU" sz="2400" dirty="0" smtClean="0"/>
              <a:t>).</a:t>
            </a:r>
            <a:endParaRPr lang="ru-RU" sz="2400" dirty="0"/>
          </a:p>
          <a:p>
            <a:r>
              <a:rPr lang="ru-RU" sz="2400" b="1" dirty="0" err="1"/>
              <a:t>T</a:t>
            </a:r>
            <a:r>
              <a:rPr lang="ru-RU" sz="2400" dirty="0" err="1"/>
              <a:t>ime-bound</a:t>
            </a:r>
            <a:r>
              <a:rPr lang="ru-RU" sz="2400" dirty="0"/>
              <a:t> (Ограниченность во времени</a:t>
            </a:r>
            <a:r>
              <a:rPr lang="ru-RU" sz="2400" dirty="0" smtClean="0"/>
              <a:t>).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266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222"/>
            <a:ext cx="8435280" cy="724942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5. </a:t>
            </a:r>
            <a:r>
              <a:rPr lang="ru-RU" sz="4000" b="1" dirty="0"/>
              <a:t>Фокус задач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ru-RU" sz="2400" dirty="0" smtClean="0"/>
              <a:t>Аббревиатура </a:t>
            </a:r>
            <a:r>
              <a:rPr lang="en-US" sz="2400" b="1" dirty="0" smtClean="0"/>
              <a:t>SMART</a:t>
            </a:r>
            <a:r>
              <a:rPr lang="en-US" sz="2400" dirty="0" smtClean="0"/>
              <a:t> </a:t>
            </a:r>
            <a:r>
              <a:rPr lang="ru-RU" sz="2400" dirty="0" smtClean="0"/>
              <a:t>– это аббревиатура </a:t>
            </a:r>
            <a:r>
              <a:rPr lang="ru-RU" sz="2400" b="1" dirty="0" smtClean="0"/>
              <a:t>Питера </a:t>
            </a:r>
            <a:r>
              <a:rPr lang="ru-RU" sz="2400" b="1" dirty="0" err="1"/>
              <a:t>Друкера</a:t>
            </a:r>
            <a:r>
              <a:rPr lang="ru-RU" sz="2400" dirty="0"/>
              <a:t>.</a:t>
            </a:r>
          </a:p>
          <a:p>
            <a:pPr marL="0" indent="0" algn="just" fontAlgn="base">
              <a:buNone/>
            </a:pPr>
            <a:r>
              <a:rPr lang="ru-RU" sz="2400" dirty="0"/>
              <a:t>Но без знания английского языка расшифровку этой аббревиатуры сложно </a:t>
            </a:r>
            <a:r>
              <a:rPr lang="ru-RU" sz="2400" dirty="0" smtClean="0"/>
              <a:t>запомнить.</a:t>
            </a:r>
          </a:p>
          <a:p>
            <a:pPr marL="0" indent="0" algn="just" fontAlgn="base">
              <a:buNone/>
            </a:pPr>
            <a:endParaRPr lang="ru-RU" sz="2400" dirty="0"/>
          </a:p>
          <a:p>
            <a:pPr marL="0" indent="0" algn="just" fontAlgn="base">
              <a:buNone/>
            </a:pPr>
            <a:r>
              <a:rPr lang="ru-RU" sz="2400" dirty="0" smtClean="0"/>
              <a:t>Поэтому </a:t>
            </a:r>
            <a:r>
              <a:rPr lang="ru-RU" sz="2400" dirty="0"/>
              <a:t>тренер </a:t>
            </a:r>
            <a:r>
              <a:rPr lang="ru-RU" sz="2400" b="1" dirty="0"/>
              <a:t>Вадим Котельников</a:t>
            </a:r>
            <a:r>
              <a:rPr lang="ru-RU" sz="2400" dirty="0"/>
              <a:t> </a:t>
            </a:r>
            <a:r>
              <a:rPr lang="ru-RU" sz="2400" dirty="0" smtClean="0"/>
              <a:t>расшифровал ее иначе и у него получился  </a:t>
            </a:r>
            <a:r>
              <a:rPr lang="ru-RU" sz="2400" b="1" dirty="0" smtClean="0"/>
              <a:t>принцип ВОДКИ, по которому цели должны быть</a:t>
            </a:r>
            <a:r>
              <a:rPr lang="ru-RU" sz="2400" dirty="0" smtClean="0"/>
              <a:t>:</a:t>
            </a:r>
          </a:p>
          <a:p>
            <a:pPr marL="0" indent="0" algn="just" fontAlgn="base">
              <a:buNone/>
            </a:pPr>
            <a:endParaRPr lang="ru-RU" sz="2400" dirty="0"/>
          </a:p>
          <a:p>
            <a:pPr algn="just" fontAlgn="base"/>
            <a:r>
              <a:rPr lang="ru-RU" sz="2400" b="1" dirty="0"/>
              <a:t>В</a:t>
            </a:r>
            <a:r>
              <a:rPr lang="ru-RU" sz="2400" dirty="0"/>
              <a:t>ажными и </a:t>
            </a:r>
            <a:r>
              <a:rPr lang="ru-RU" sz="2400" b="1" dirty="0" smtClean="0"/>
              <a:t>В</a:t>
            </a:r>
            <a:r>
              <a:rPr lang="ru-RU" sz="2400" dirty="0" smtClean="0"/>
              <a:t>дохновляющими.</a:t>
            </a:r>
            <a:endParaRPr lang="ru-RU" sz="2400" dirty="0"/>
          </a:p>
          <a:p>
            <a:pPr lvl="0" fontAlgn="base"/>
            <a:r>
              <a:rPr lang="ru-RU" sz="2400" b="1" dirty="0"/>
              <a:t>О</a:t>
            </a:r>
            <a:r>
              <a:rPr lang="ru-RU" sz="2400" dirty="0"/>
              <a:t>граниченными во </a:t>
            </a:r>
            <a:r>
              <a:rPr lang="ru-RU" sz="2400" dirty="0" smtClean="0"/>
              <a:t>времени.</a:t>
            </a:r>
            <a:endParaRPr lang="ru-RU" sz="2400" dirty="0"/>
          </a:p>
          <a:p>
            <a:pPr lvl="0" fontAlgn="base"/>
            <a:r>
              <a:rPr lang="ru-RU" sz="2400" b="1" dirty="0"/>
              <a:t>Д</a:t>
            </a:r>
            <a:r>
              <a:rPr lang="ru-RU" sz="2400" dirty="0"/>
              <a:t>ерзкими, но </a:t>
            </a:r>
            <a:r>
              <a:rPr lang="ru-RU" sz="2400" b="1" dirty="0" smtClean="0"/>
              <a:t>Д</a:t>
            </a:r>
            <a:r>
              <a:rPr lang="ru-RU" sz="2400" dirty="0" smtClean="0"/>
              <a:t>остижимыми.</a:t>
            </a:r>
            <a:endParaRPr lang="ru-RU" sz="2400" dirty="0"/>
          </a:p>
          <a:p>
            <a:pPr lvl="0" fontAlgn="base"/>
            <a:r>
              <a:rPr lang="ru-RU" sz="2400" b="1" dirty="0" smtClean="0"/>
              <a:t>К</a:t>
            </a:r>
            <a:r>
              <a:rPr lang="ru-RU" sz="2400" dirty="0" smtClean="0"/>
              <a:t>онкретными.</a:t>
            </a:r>
            <a:endParaRPr lang="ru-RU" sz="2400" dirty="0"/>
          </a:p>
          <a:p>
            <a:pPr lvl="0" fontAlgn="base"/>
            <a:r>
              <a:rPr lang="ru-RU" sz="2400" b="1" dirty="0" smtClean="0"/>
              <a:t>И</a:t>
            </a:r>
            <a:r>
              <a:rPr lang="ru-RU" sz="2400" dirty="0" smtClean="0"/>
              <a:t>змеряемыми.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7900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222"/>
            <a:ext cx="8435280" cy="724942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6. </a:t>
            </a:r>
            <a:r>
              <a:rPr lang="ru-RU" sz="4000" b="1" dirty="0"/>
              <a:t>Анализируйте и адаптируйтесь</a:t>
            </a:r>
            <a:r>
              <a:rPr lang="ru-RU" sz="4000" b="1" dirty="0" smtClean="0"/>
              <a:t> 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b="1" dirty="0" smtClean="0"/>
              <a:t>Индивидуальность подхода:</a:t>
            </a:r>
          </a:p>
          <a:p>
            <a:pPr marL="0" indent="0" algn="just">
              <a:buNone/>
            </a:pPr>
            <a:endParaRPr lang="ru-RU" b="1" dirty="0" smtClean="0"/>
          </a:p>
          <a:p>
            <a:pPr algn="just"/>
            <a:r>
              <a:rPr lang="ru-RU" dirty="0" smtClean="0"/>
              <a:t>Любая </a:t>
            </a:r>
            <a:r>
              <a:rPr lang="ru-RU" dirty="0"/>
              <a:t>матрица, график, правило, принцип решения задач </a:t>
            </a:r>
            <a:r>
              <a:rPr lang="ru-RU" dirty="0" smtClean="0"/>
              <a:t>адаптивны.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Это </a:t>
            </a:r>
            <a:r>
              <a:rPr lang="ru-RU" dirty="0"/>
              <a:t>значит, что для конкретного дела человек подбирает свое эффективное решение</a:t>
            </a:r>
            <a:r>
              <a:rPr lang="ru-RU" dirty="0" smtClean="0"/>
              <a:t>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То есть –  </a:t>
            </a:r>
            <a:r>
              <a:rPr lang="ru-RU" dirty="0"/>
              <a:t>у каждого своя система, как лучше распоряжаться временными ресурсами.</a:t>
            </a:r>
          </a:p>
        </p:txBody>
      </p:sp>
    </p:spTree>
    <p:extLst>
      <p:ext uri="{BB962C8B-B14F-4D97-AF65-F5344CB8AC3E}">
        <p14:creationId xmlns:p14="http://schemas.microsoft.com/office/powerpoint/2010/main" val="211452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222"/>
            <a:ext cx="8435280" cy="724942"/>
          </a:xfrm>
        </p:spPr>
        <p:txBody>
          <a:bodyPr>
            <a:normAutofit/>
          </a:bodyPr>
          <a:lstStyle/>
          <a:p>
            <a:r>
              <a:rPr lang="ru-RU" sz="4000" b="1" dirty="0"/>
              <a:t>7</a:t>
            </a:r>
            <a:r>
              <a:rPr lang="ru-RU" sz="4000" b="1" dirty="0" smtClean="0"/>
              <a:t>. </a:t>
            </a:r>
            <a:r>
              <a:rPr lang="ru-RU" sz="4000" b="1" dirty="0"/>
              <a:t>Отдых тоже планируйте</a:t>
            </a:r>
            <a:r>
              <a:rPr lang="ru-RU" sz="4000" b="1" dirty="0" smtClean="0"/>
              <a:t> 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b="1" dirty="0" smtClean="0"/>
              <a:t>Базис личной эффективности:</a:t>
            </a:r>
          </a:p>
          <a:p>
            <a:pPr marL="0" indent="0" algn="just">
              <a:buNone/>
            </a:pPr>
            <a:endParaRPr lang="ru-RU" b="1" dirty="0" smtClean="0"/>
          </a:p>
          <a:p>
            <a:pPr algn="just"/>
            <a:r>
              <a:rPr lang="ru-RU" dirty="0"/>
              <a:t>научиться распоряжаться </a:t>
            </a:r>
            <a:r>
              <a:rPr lang="ru-RU" dirty="0" smtClean="0"/>
              <a:t>личным временем;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отдых – это не только 7-8 часов сна в </a:t>
            </a:r>
            <a:r>
              <a:rPr lang="ru-RU" dirty="0" smtClean="0"/>
              <a:t>сутки, это </a:t>
            </a:r>
            <a:r>
              <a:rPr lang="ru-RU" dirty="0"/>
              <a:t>еще и хобби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680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60648"/>
            <a:ext cx="8856984" cy="4608512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/>
              <a:t>Планирование</a:t>
            </a:r>
            <a:r>
              <a:rPr lang="ru-RU" dirty="0"/>
              <a:t> – это не просто эффективный алгоритм шаблонных </a:t>
            </a:r>
            <a:r>
              <a:rPr lang="ru-RU" dirty="0" smtClean="0"/>
              <a:t>действий.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Объективно </a:t>
            </a:r>
            <a:r>
              <a:rPr lang="ru-RU" dirty="0"/>
              <a:t>эффективный (результативный) тайм-менеджмент – это способность применять конкретные шаги для решения задач, с которыми человек сталкивается в процессе работы за день.</a:t>
            </a:r>
          </a:p>
        </p:txBody>
      </p:sp>
    </p:spTree>
    <p:extLst>
      <p:ext uri="{BB962C8B-B14F-4D97-AF65-F5344CB8AC3E}">
        <p14:creationId xmlns:p14="http://schemas.microsoft.com/office/powerpoint/2010/main" val="415794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22"/>
            <a:ext cx="9144000" cy="724942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1. </a:t>
            </a:r>
            <a:r>
              <a:rPr lang="ru-RU" sz="2800" b="1" dirty="0"/>
              <a:t>Правило 1-3-5 (или правило 7±2, или принцип 9 дел)</a:t>
            </a:r>
            <a:r>
              <a:rPr lang="ru-RU" sz="2800" b="1" dirty="0" smtClean="0"/>
              <a:t>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/>
              <a:t>Этот метод </a:t>
            </a:r>
            <a:r>
              <a:rPr lang="ru-RU" b="1" dirty="0"/>
              <a:t>основан на иерархии задач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Всё </a:t>
            </a:r>
            <a:r>
              <a:rPr lang="ru-RU" dirty="0"/>
              <a:t>просто – </a:t>
            </a:r>
            <a:r>
              <a:rPr lang="ru-RU" b="1" dirty="0"/>
              <a:t>в поле зрения человека, в его фокусе, может быть  не более 9 </a:t>
            </a:r>
            <a:r>
              <a:rPr lang="ru-RU" b="1" dirty="0" smtClean="0"/>
              <a:t>дел.</a:t>
            </a:r>
          </a:p>
          <a:p>
            <a:pPr marL="0" indent="0" algn="just">
              <a:buNone/>
            </a:pPr>
            <a:endParaRPr lang="ru-RU" b="1" dirty="0"/>
          </a:p>
          <a:p>
            <a:pPr marL="0" indent="0" algn="just">
              <a:buNone/>
            </a:pPr>
            <a:r>
              <a:rPr lang="ru-RU" dirty="0" smtClean="0"/>
              <a:t>Из </a:t>
            </a:r>
            <a:r>
              <a:rPr lang="ru-RU" dirty="0"/>
              <a:t>чего следует, </a:t>
            </a:r>
            <a:r>
              <a:rPr lang="ru-RU" b="1" dirty="0"/>
              <a:t>человек может запланировать, запомнить и сделать за день девять дел:</a:t>
            </a:r>
            <a:endParaRPr lang="ru-RU" dirty="0"/>
          </a:p>
          <a:p>
            <a:pPr lvl="0" algn="just"/>
            <a:r>
              <a:rPr lang="ru-RU" b="1" dirty="0"/>
              <a:t>одно наиболее значимое,</a:t>
            </a:r>
            <a:endParaRPr lang="ru-RU" dirty="0"/>
          </a:p>
          <a:p>
            <a:pPr lvl="0" algn="just"/>
            <a:r>
              <a:rPr lang="ru-RU" b="1" dirty="0"/>
              <a:t>три чуть менее значимых,</a:t>
            </a:r>
            <a:endParaRPr lang="ru-RU" dirty="0"/>
          </a:p>
          <a:p>
            <a:pPr lvl="0" algn="just"/>
            <a:r>
              <a:rPr lang="ru-RU" b="1" dirty="0"/>
              <a:t>пять мелких (по масштабу и значению).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0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22"/>
            <a:ext cx="9144000" cy="724942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2. </a:t>
            </a:r>
            <a:r>
              <a:rPr lang="ru-RU" sz="4000" b="1" dirty="0"/>
              <a:t>Правило </a:t>
            </a:r>
            <a:r>
              <a:rPr lang="ru-RU" sz="4000" b="1" dirty="0" err="1" smtClean="0"/>
              <a:t>Бейли</a:t>
            </a:r>
            <a:r>
              <a:rPr lang="ru-RU" sz="4000" b="1" dirty="0" smtClean="0"/>
              <a:t> (правило </a:t>
            </a:r>
            <a:r>
              <a:rPr lang="ru-RU" sz="4000" b="1" dirty="0"/>
              <a:t>трех </a:t>
            </a:r>
            <a:r>
              <a:rPr lang="ru-RU" sz="4000" b="1" dirty="0" smtClean="0"/>
              <a:t>дел) 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 smtClean="0"/>
              <a:t>Требуется </a:t>
            </a:r>
            <a:r>
              <a:rPr lang="ru-RU" dirty="0"/>
              <a:t>выбрать три важные дела, которые нужно успеть реализовать за завтрашний день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Затем </a:t>
            </a:r>
            <a:r>
              <a:rPr lang="ru-RU" dirty="0"/>
              <a:t>полностью сосредоточится на </a:t>
            </a:r>
            <a:r>
              <a:rPr lang="ru-RU" dirty="0" smtClean="0"/>
              <a:t>них.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При </a:t>
            </a:r>
            <a:r>
              <a:rPr lang="ru-RU" dirty="0"/>
              <a:t>этом помнить, что по статистике, 20% наших усилий приносят 80% </a:t>
            </a:r>
            <a:r>
              <a:rPr lang="ru-RU" dirty="0" smtClean="0"/>
              <a:t>результата.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99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22"/>
            <a:ext cx="9144000" cy="724942"/>
          </a:xfrm>
        </p:spPr>
        <p:txBody>
          <a:bodyPr>
            <a:noAutofit/>
          </a:bodyPr>
          <a:lstStyle/>
          <a:p>
            <a:r>
              <a:rPr lang="ru-RU" sz="3200" b="1" dirty="0"/>
              <a:t>3</a:t>
            </a:r>
            <a:r>
              <a:rPr lang="ru-RU" sz="3200" b="1" dirty="0" smtClean="0"/>
              <a:t>. </a:t>
            </a:r>
            <a:r>
              <a:rPr lang="ru-RU" sz="3200" b="1" dirty="0"/>
              <a:t>Правило десяти минут (или «Хотя бы </a:t>
            </a:r>
            <a:r>
              <a:rPr lang="en-US" sz="3200" b="1" dirty="0"/>
              <a:t>N </a:t>
            </a:r>
            <a:r>
              <a:rPr lang="ru-RU" sz="3200" b="1" dirty="0"/>
              <a:t>минут</a:t>
            </a:r>
            <a:r>
              <a:rPr lang="ru-RU" sz="3200" b="1" dirty="0" smtClean="0"/>
              <a:t>») 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/>
              <a:t>Метод идеально </a:t>
            </a:r>
            <a:r>
              <a:rPr lang="ru-RU" sz="2800" dirty="0" smtClean="0"/>
              <a:t>прост:</a:t>
            </a:r>
          </a:p>
          <a:p>
            <a:pPr marL="0" indent="0" algn="just">
              <a:buNone/>
            </a:pPr>
            <a:r>
              <a:rPr lang="ru-RU" sz="2800" dirty="0" smtClean="0"/>
              <a:t>есть </a:t>
            </a:r>
            <a:r>
              <a:rPr lang="ru-RU" sz="2800" dirty="0"/>
              <a:t>дела, которые нужно реализовать, но  нет желания их </a:t>
            </a:r>
            <a:r>
              <a:rPr lang="ru-RU" sz="2800" dirty="0" smtClean="0"/>
              <a:t>выполнять.</a:t>
            </a:r>
          </a:p>
          <a:p>
            <a:pPr marL="0" indent="0" algn="just">
              <a:buNone/>
            </a:pPr>
            <a:endParaRPr lang="ru-RU" sz="2800" dirty="0" smtClean="0"/>
          </a:p>
          <a:p>
            <a:pPr marL="0" indent="0" algn="just">
              <a:buNone/>
            </a:pPr>
            <a:r>
              <a:rPr lang="ru-RU" sz="2800" dirty="0" smtClean="0"/>
              <a:t>Какие </a:t>
            </a:r>
            <a:r>
              <a:rPr lang="ru-RU" sz="2800" dirty="0"/>
              <a:t>бы это ни были дела, необходимо применить метод управления и манипулирования своим </a:t>
            </a:r>
            <a:r>
              <a:rPr lang="ru-RU" sz="2800" dirty="0" smtClean="0"/>
              <a:t>сознанием.</a:t>
            </a:r>
          </a:p>
          <a:p>
            <a:pPr marL="0" indent="0" algn="just">
              <a:buNone/>
            </a:pPr>
            <a:r>
              <a:rPr lang="ru-RU" sz="2800" dirty="0" smtClean="0"/>
              <a:t>Сказать </a:t>
            </a:r>
            <a:r>
              <a:rPr lang="ru-RU" sz="2800" dirty="0"/>
              <a:t>себе: «Пять (десять) минут – это совсем немного, это не проблема. Поэтому я потрачу на это дело лишь пять (десять) минут». </a:t>
            </a:r>
            <a:endParaRPr lang="ru-RU" sz="2800" dirty="0" smtClean="0"/>
          </a:p>
          <a:p>
            <a:pPr marL="0" indent="0" algn="just">
              <a:buNone/>
            </a:pPr>
            <a:endParaRPr lang="ru-RU" sz="2800" dirty="0" smtClean="0"/>
          </a:p>
          <a:p>
            <a:pPr marL="0" indent="0" algn="just">
              <a:buNone/>
            </a:pPr>
            <a:r>
              <a:rPr lang="ru-RU" sz="2800" dirty="0"/>
              <a:t>По мнению Джулии Мюллер, профессора Университета Лейпцига, так у человека останется право передумать, и оно повышает чувство контроля над </a:t>
            </a:r>
            <a:r>
              <a:rPr lang="ru-RU" sz="2800" dirty="0" smtClean="0"/>
              <a:t>ситуацией.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813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638</Words>
  <Application>Microsoft Office PowerPoint</Application>
  <PresentationFormat>Экран (4:3)</PresentationFormat>
  <Paragraphs>100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Персональная эффективность: тайм-менеджмент.</vt:lpstr>
      <vt:lpstr>5. Фокус задач </vt:lpstr>
      <vt:lpstr>5. Фокус задач </vt:lpstr>
      <vt:lpstr>6. Анализируйте и адаптируйтесь </vt:lpstr>
      <vt:lpstr>7. Отдых тоже планируйте </vt:lpstr>
      <vt:lpstr>Презентация PowerPoint</vt:lpstr>
      <vt:lpstr>1. Правило 1-3-5 (или правило 7±2, или принцип 9 дел) </vt:lpstr>
      <vt:lpstr>2. Правило Бейли (правило трех дел) </vt:lpstr>
      <vt:lpstr>3. Правило десяти минут (или «Хотя бы N минут») </vt:lpstr>
      <vt:lpstr>4. Правило Чирилло (правилом Помодоро)  </vt:lpstr>
      <vt:lpstr>5. Правила цикличности 90/30 и 52/17)  </vt:lpstr>
      <vt:lpstr>6. Дедлайны  </vt:lpstr>
      <vt:lpstr>7. «Поедание лягушек» 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</dc:creator>
  <cp:lastModifiedBy>vt@ulstu.ru</cp:lastModifiedBy>
  <cp:revision>62</cp:revision>
  <dcterms:created xsi:type="dcterms:W3CDTF">2022-02-03T14:29:29Z</dcterms:created>
  <dcterms:modified xsi:type="dcterms:W3CDTF">2023-03-10T12:23:55Z</dcterms:modified>
</cp:coreProperties>
</file>