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89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1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131" y="3030862"/>
            <a:ext cx="8791738" cy="646331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Исследование генетического алгоритма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93A0-59B6-43D4-BED7-807122A1F01D}"/>
              </a:ext>
            </a:extLst>
          </p:cNvPr>
          <p:cNvSpPr txBox="1"/>
          <p:nvPr/>
        </p:nvSpPr>
        <p:spPr>
          <a:xfrm>
            <a:off x="9032966" y="4663442"/>
            <a:ext cx="386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Студент группы ИСТмд-11 </a:t>
            </a:r>
          </a:p>
          <a:p>
            <a:r>
              <a:rPr lang="ru-RU" dirty="0"/>
              <a:t>Зейнетдинов М.М.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B0369-AEE9-4E6A-B075-D1F6E6EB6298}"/>
              </a:ext>
            </a:extLst>
          </p:cNvPr>
          <p:cNvSpPr txBox="1"/>
          <p:nvPr/>
        </p:nvSpPr>
        <p:spPr>
          <a:xfrm>
            <a:off x="4900748" y="6021977"/>
            <a:ext cx="23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Ульяновск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2025</a:t>
            </a:r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5A1002-E749-4E8B-BC87-26987C4ED9A1}"/>
              </a:ext>
            </a:extLst>
          </p:cNvPr>
          <p:cNvSpPr txBox="1">
            <a:spLocks/>
          </p:cNvSpPr>
          <p:nvPr/>
        </p:nvSpPr>
        <p:spPr>
          <a:xfrm>
            <a:off x="2714787" y="398418"/>
            <a:ext cx="6762424" cy="1136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/>
              <a:t>Федеральное государственное бюджетное </a:t>
            </a:r>
          </a:p>
          <a:p>
            <a:pPr algn="ctr"/>
            <a:r>
              <a:rPr lang="ru-RU" sz="1600" dirty="0"/>
              <a:t>образовательное учреждение высшего образования </a:t>
            </a:r>
          </a:p>
          <a:p>
            <a:pPr algn="ctr"/>
            <a:r>
              <a:rPr lang="ru-RU" sz="1600" dirty="0"/>
              <a:t>«Ульяновский государственный технический университет»</a:t>
            </a:r>
          </a:p>
          <a:p>
            <a:pPr algn="ctr"/>
            <a:r>
              <a:rPr lang="ru-RU" sz="1600" dirty="0"/>
              <a:t>Кафедра «Информационные системы и технологии»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3549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эксперимента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51996"/>
              </p:ext>
            </p:extLst>
          </p:nvPr>
        </p:nvGraphicFramePr>
        <p:xfrm>
          <a:off x="1923505" y="1743891"/>
          <a:ext cx="8344990" cy="386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623"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 err="1"/>
                        <a:t>Параметр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 err="1"/>
                        <a:t>Значения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 err="1"/>
                        <a:t>bit_length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 err="1"/>
                        <a:t>population_size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100, 300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 err="1"/>
                        <a:t>max_generations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cxpb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0.1, 0.7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mutpb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0.013, 0.2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 err="1"/>
                        <a:t>onepoint</a:t>
                      </a:r>
                      <a:r>
                        <a:rPr sz="1600" dirty="0"/>
                        <a:t>, 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mut_per_bit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62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 err="1"/>
                        <a:t>elite_count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2, 5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62594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Режим</a:t>
            </a:r>
            <a:r>
              <a:rPr dirty="0"/>
              <a:t> function: </a:t>
            </a:r>
            <a:br>
              <a:rPr lang="en-US" dirty="0"/>
            </a:br>
            <a:r>
              <a:rPr dirty="0" err="1"/>
              <a:t>Результаты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dirty="0" err="1"/>
              <a:t>Линейный</a:t>
            </a:r>
            <a:r>
              <a:rPr sz="2400" dirty="0"/>
              <a:t> </a:t>
            </a:r>
            <a:r>
              <a:rPr sz="2400" dirty="0" err="1"/>
              <a:t>поиск</a:t>
            </a:r>
            <a:r>
              <a:rPr sz="2400" dirty="0"/>
              <a:t>: </a:t>
            </a:r>
            <a:r>
              <a:rPr sz="2400" dirty="0" err="1"/>
              <a:t>фитнес</a:t>
            </a:r>
            <a:r>
              <a:rPr sz="2400" dirty="0"/>
              <a:t> = 4.418319, </a:t>
            </a:r>
            <a:r>
              <a:rPr sz="2400" dirty="0" err="1"/>
              <a:t>время</a:t>
            </a:r>
            <a:r>
              <a:rPr sz="2400" dirty="0"/>
              <a:t> ~0.84 с.</a:t>
            </a:r>
          </a:p>
          <a:p>
            <a:pPr>
              <a:defRPr sz="1400"/>
            </a:pPr>
            <a:r>
              <a:rPr sz="2400" dirty="0"/>
              <a:t>GA: </a:t>
            </a:r>
            <a:r>
              <a:rPr sz="2400" dirty="0" err="1"/>
              <a:t>быстрее</a:t>
            </a:r>
            <a:r>
              <a:rPr sz="2400" dirty="0"/>
              <a:t> (~0.1–0.3 с), </a:t>
            </a:r>
            <a:r>
              <a:rPr sz="2400" dirty="0" err="1"/>
              <a:t>точность</a:t>
            </a:r>
            <a:r>
              <a:rPr sz="2400" dirty="0"/>
              <a:t> </a:t>
            </a:r>
            <a:r>
              <a:rPr sz="2400" dirty="0" err="1"/>
              <a:t>до</a:t>
            </a:r>
            <a:r>
              <a:rPr sz="2400" dirty="0"/>
              <a:t> 100%.</a:t>
            </a:r>
          </a:p>
          <a:p>
            <a:pPr>
              <a:defRPr sz="1400"/>
            </a:pPr>
            <a:r>
              <a:rPr sz="2400" dirty="0" err="1"/>
              <a:t>Лучшие</a:t>
            </a:r>
            <a:r>
              <a:rPr sz="2400" dirty="0"/>
              <a:t> </a:t>
            </a:r>
            <a:r>
              <a:rPr sz="2400" dirty="0" err="1"/>
              <a:t>параметры</a:t>
            </a:r>
            <a:r>
              <a:rPr sz="2400" dirty="0"/>
              <a:t>: uniform, pop=300, </a:t>
            </a:r>
            <a:r>
              <a:rPr sz="2400" dirty="0" err="1"/>
              <a:t>mutpb</a:t>
            </a:r>
            <a:r>
              <a:rPr sz="2400" dirty="0"/>
              <a:t>=0.2.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Режим</a:t>
            </a:r>
            <a:r>
              <a:rPr dirty="0"/>
              <a:t> function: </a:t>
            </a:r>
            <a:br>
              <a:rPr lang="en-US" dirty="0"/>
            </a:br>
            <a:r>
              <a:rPr dirty="0"/>
              <a:t>Топ-5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среднему</a:t>
            </a:r>
            <a:r>
              <a:rPr dirty="0"/>
              <a:t> </a:t>
            </a:r>
            <a:r>
              <a:rPr dirty="0" err="1"/>
              <a:t>фитнесу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02245"/>
              </p:ext>
            </p:extLst>
          </p:nvPr>
        </p:nvGraphicFramePr>
        <p:xfrm>
          <a:off x="1302586" y="2194560"/>
          <a:ext cx="9586827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52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 err="1"/>
                        <a:t>Кроссовер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cxpb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mutpb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Per-bit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Фитнес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Время (с)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4.418319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4.418319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4.418319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4.418319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4.418319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0.2837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14846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Режим</a:t>
            </a:r>
            <a:r>
              <a:rPr dirty="0"/>
              <a:t> function: </a:t>
            </a:r>
            <a:br>
              <a:rPr lang="en-US" dirty="0"/>
            </a:br>
            <a:r>
              <a:rPr dirty="0" err="1"/>
              <a:t>Визуализация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54054-2502-4D86-AB0E-EEB08B64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8" y="1703251"/>
            <a:ext cx="5250724" cy="31822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9E77B2-4EA9-42F0-9091-609D9047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95" y="1580605"/>
            <a:ext cx="5394633" cy="3487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dirty="0" err="1"/>
              <a:t>Режим</a:t>
            </a:r>
            <a:r>
              <a:rPr dirty="0"/>
              <a:t> distribution: </a:t>
            </a:r>
            <a:br>
              <a:rPr lang="en-US" dirty="0"/>
            </a:br>
            <a:r>
              <a:rPr dirty="0" err="1"/>
              <a:t>Результаты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dirty="0" err="1"/>
              <a:t>Линейный</a:t>
            </a:r>
            <a:r>
              <a:rPr sz="2400" dirty="0"/>
              <a:t> </a:t>
            </a:r>
            <a:r>
              <a:rPr sz="2400" dirty="0" err="1"/>
              <a:t>поиск</a:t>
            </a:r>
            <a:r>
              <a:rPr sz="2400" dirty="0"/>
              <a:t>: </a:t>
            </a:r>
            <a:r>
              <a:rPr sz="2400" dirty="0" err="1"/>
              <a:t>фитнес</a:t>
            </a:r>
            <a:r>
              <a:rPr sz="2400" dirty="0"/>
              <a:t> = 2445.348376, </a:t>
            </a:r>
            <a:r>
              <a:rPr sz="2400" dirty="0" err="1"/>
              <a:t>время</a:t>
            </a:r>
            <a:r>
              <a:rPr sz="2400" dirty="0"/>
              <a:t> ~0.15 с.</a:t>
            </a:r>
          </a:p>
          <a:p>
            <a:pPr>
              <a:defRPr sz="1400"/>
            </a:pPr>
            <a:r>
              <a:rPr sz="2400" dirty="0"/>
              <a:t>GA: </a:t>
            </a:r>
            <a:r>
              <a:rPr sz="2400" dirty="0" err="1"/>
              <a:t>высокая</a:t>
            </a:r>
            <a:r>
              <a:rPr sz="2400" dirty="0"/>
              <a:t> </a:t>
            </a:r>
            <a:r>
              <a:rPr sz="2400" dirty="0" err="1"/>
              <a:t>мутация</a:t>
            </a:r>
            <a:r>
              <a:rPr sz="2400" dirty="0"/>
              <a:t> (0.2) </a:t>
            </a:r>
            <a:r>
              <a:rPr sz="2400" dirty="0" err="1"/>
              <a:t>даёт</a:t>
            </a:r>
            <a:r>
              <a:rPr sz="2400" dirty="0"/>
              <a:t> </a:t>
            </a:r>
            <a:r>
              <a:rPr sz="2400" dirty="0" err="1"/>
              <a:t>точность</a:t>
            </a:r>
            <a:r>
              <a:rPr sz="2400" dirty="0"/>
              <a:t> </a:t>
            </a:r>
            <a:r>
              <a:rPr sz="2400" dirty="0" err="1"/>
              <a:t>до</a:t>
            </a:r>
            <a:r>
              <a:rPr sz="2400" dirty="0"/>
              <a:t> 99.6%.</a:t>
            </a:r>
          </a:p>
          <a:p>
            <a:pPr>
              <a:defRPr sz="1400"/>
            </a:pPr>
            <a:r>
              <a:rPr sz="2400" dirty="0" err="1"/>
              <a:t>Лучшие</a:t>
            </a:r>
            <a:r>
              <a:rPr sz="2400" dirty="0"/>
              <a:t> </a:t>
            </a:r>
            <a:r>
              <a:rPr sz="2400" dirty="0" err="1"/>
              <a:t>параметры</a:t>
            </a:r>
            <a:r>
              <a:rPr sz="2400" dirty="0"/>
              <a:t>: uniform, pop=300, </a:t>
            </a:r>
            <a:r>
              <a:rPr sz="2400" dirty="0" err="1"/>
              <a:t>cxpb</a:t>
            </a:r>
            <a:r>
              <a:rPr sz="2400" dirty="0"/>
              <a:t>=0.7.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dirty="0" err="1"/>
              <a:t>Режим</a:t>
            </a:r>
            <a:r>
              <a:rPr dirty="0"/>
              <a:t> distribution: </a:t>
            </a:r>
            <a:br>
              <a:rPr lang="en-US" dirty="0"/>
            </a:br>
            <a:r>
              <a:rPr dirty="0"/>
              <a:t>Топ-5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среднему</a:t>
            </a:r>
            <a:r>
              <a:rPr dirty="0"/>
              <a:t> </a:t>
            </a:r>
            <a:r>
              <a:rPr dirty="0" err="1"/>
              <a:t>фитнесу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63791"/>
              </p:ext>
            </p:extLst>
          </p:nvPr>
        </p:nvGraphicFramePr>
        <p:xfrm>
          <a:off x="1279726" y="2370906"/>
          <a:ext cx="9632547" cy="412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6889"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 dirty="0" err="1"/>
                        <a:t>Кроссовер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cxpb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mutpb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Per-bit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Фитнес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rPr sz="1600"/>
                        <a:t>Время (с)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8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2435.02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8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2430.81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0.0927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88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2410.77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0.0880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88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onepoint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2376.61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0.0905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8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onepoint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2376.61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600" dirty="0"/>
                        <a:t>0.0855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Режим</a:t>
            </a:r>
            <a:r>
              <a:rPr dirty="0"/>
              <a:t> distribution: </a:t>
            </a:r>
            <a:br>
              <a:rPr lang="en-US" dirty="0"/>
            </a:br>
            <a:r>
              <a:rPr dirty="0" err="1"/>
              <a:t>Визуализация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E87BE2-5C84-4A7D-B8BD-97CAF6B2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" y="1655915"/>
            <a:ext cx="5484505" cy="33014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A2718-46C8-451B-84AD-28C1BAC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09" y="3304755"/>
            <a:ext cx="5763928" cy="3553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и 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400"/>
            </a:pPr>
            <a:r>
              <a:rPr sz="2400" dirty="0"/>
              <a:t>function: GA </a:t>
            </a:r>
            <a:r>
              <a:rPr sz="2400" dirty="0" err="1"/>
              <a:t>быстрее</a:t>
            </a:r>
            <a:r>
              <a:rPr sz="2400" dirty="0"/>
              <a:t> (3–10x), </a:t>
            </a:r>
            <a:r>
              <a:rPr sz="2400" dirty="0" err="1"/>
              <a:t>точность</a:t>
            </a:r>
            <a:r>
              <a:rPr sz="2400" dirty="0"/>
              <a:t> 100%.</a:t>
            </a:r>
          </a:p>
          <a:p>
            <a:pPr>
              <a:defRPr sz="1400"/>
            </a:pPr>
            <a:r>
              <a:rPr sz="2400" dirty="0"/>
              <a:t>distribution: </a:t>
            </a:r>
            <a:r>
              <a:rPr sz="2400" dirty="0" err="1"/>
              <a:t>Требует</a:t>
            </a:r>
            <a:r>
              <a:rPr sz="2400" dirty="0"/>
              <a:t> </a:t>
            </a:r>
            <a:r>
              <a:rPr sz="2400" dirty="0" err="1"/>
              <a:t>высокой</a:t>
            </a:r>
            <a:r>
              <a:rPr sz="2400" dirty="0"/>
              <a:t> </a:t>
            </a:r>
            <a:r>
              <a:rPr sz="2400" dirty="0" err="1"/>
              <a:t>мутации</a:t>
            </a:r>
            <a:r>
              <a:rPr sz="2400" dirty="0"/>
              <a:t>, </a:t>
            </a:r>
            <a:r>
              <a:rPr sz="2400" dirty="0" err="1"/>
              <a:t>точность</a:t>
            </a:r>
            <a:r>
              <a:rPr sz="2400" dirty="0"/>
              <a:t> </a:t>
            </a:r>
            <a:r>
              <a:rPr sz="2400" dirty="0" err="1"/>
              <a:t>до</a:t>
            </a:r>
            <a:r>
              <a:rPr sz="2400" dirty="0"/>
              <a:t> 99.6%.</a:t>
            </a:r>
          </a:p>
          <a:p>
            <a:pPr>
              <a:defRPr sz="1400"/>
            </a:pPr>
            <a:r>
              <a:rPr sz="2400" dirty="0"/>
              <a:t>Uniform crossover и pop=300 </a:t>
            </a:r>
            <a:r>
              <a:rPr sz="2400" dirty="0" err="1"/>
              <a:t>лучшие</a:t>
            </a:r>
            <a:r>
              <a:rPr sz="2400" dirty="0"/>
              <a:t>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обоих</a:t>
            </a:r>
            <a:r>
              <a:rPr sz="2400" dirty="0"/>
              <a:t> </a:t>
            </a:r>
            <a:r>
              <a:rPr sz="2400" dirty="0" err="1"/>
              <a:t>режимов</a:t>
            </a:r>
            <a:r>
              <a:rPr sz="2400" dirty="0"/>
              <a:t>.</a:t>
            </a:r>
          </a:p>
          <a:p>
            <a:pPr>
              <a:defRPr sz="1400"/>
            </a:pPr>
            <a:r>
              <a:rPr sz="2400" dirty="0"/>
              <a:t>GA </a:t>
            </a:r>
            <a:r>
              <a:rPr sz="2400" dirty="0" err="1"/>
              <a:t>масштабируем</a:t>
            </a:r>
            <a:r>
              <a:rPr sz="2400" dirty="0"/>
              <a:t>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больших</a:t>
            </a:r>
            <a:r>
              <a:rPr sz="2400" dirty="0"/>
              <a:t> </a:t>
            </a:r>
            <a:r>
              <a:rPr sz="2400" dirty="0" err="1"/>
              <a:t>пространств</a:t>
            </a:r>
            <a:r>
              <a:rPr sz="2400" dirty="0"/>
              <a:t> </a:t>
            </a:r>
            <a:r>
              <a:rPr sz="2400" dirty="0" err="1"/>
              <a:t>поиска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54</TotalTime>
  <Words>354</Words>
  <Application>Microsoft Office PowerPoint</Application>
  <PresentationFormat>Широкоэкранный</PresentationFormat>
  <Paragraphs>157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Вид</vt:lpstr>
      <vt:lpstr>Исследование генетического алгоритма</vt:lpstr>
      <vt:lpstr>Параметры эксперимента</vt:lpstr>
      <vt:lpstr>Режим function:  Результаты</vt:lpstr>
      <vt:lpstr>Режим function:  Топ-5 по среднему фитнесу</vt:lpstr>
      <vt:lpstr>Режим function:  Визуализация</vt:lpstr>
      <vt:lpstr>Режим distribution:  Результаты</vt:lpstr>
      <vt:lpstr>Режим distribution:  Топ-5 по среднему фитнесу</vt:lpstr>
      <vt:lpstr>Режим distribution:  Визуализация</vt:lpstr>
      <vt:lpstr>Сравнение и 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генетического алгоритма на сравнении с линейным поиском</dc:title>
  <dc:subject/>
  <dc:creator/>
  <cp:keywords/>
  <dc:description>generated using python-pptx</dc:description>
  <cp:lastModifiedBy>ig vansh</cp:lastModifiedBy>
  <cp:revision>25</cp:revision>
  <dcterms:created xsi:type="dcterms:W3CDTF">2013-01-27T09:14:16Z</dcterms:created>
  <dcterms:modified xsi:type="dcterms:W3CDTF">2025-10-07T15:56:21Z</dcterms:modified>
  <cp:category/>
</cp:coreProperties>
</file>