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94E"/>
    <a:srgbClr val="304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ruz Saint" userId="a519637c5e372c37" providerId="LiveId" clId="{D2C5E9AC-7791-47AE-B2AB-4FAF1856C79E}"/>
    <pc:docChg chg="custSel addSld modSld sldOrd">
      <pc:chgData name="Juan Cruz Saint" userId="a519637c5e372c37" providerId="LiveId" clId="{D2C5E9AC-7791-47AE-B2AB-4FAF1856C79E}" dt="2024-12-23T23:31:07.604" v="614" actId="20577"/>
      <pc:docMkLst>
        <pc:docMk/>
      </pc:docMkLst>
      <pc:sldChg chg="modSp mod">
        <pc:chgData name="Juan Cruz Saint" userId="a519637c5e372c37" providerId="LiveId" clId="{D2C5E9AC-7791-47AE-B2AB-4FAF1856C79E}" dt="2024-12-23T23:31:07.604" v="614" actId="20577"/>
        <pc:sldMkLst>
          <pc:docMk/>
          <pc:sldMk cId="3947037557" sldId="260"/>
        </pc:sldMkLst>
        <pc:spChg chg="mod">
          <ac:chgData name="Juan Cruz Saint" userId="a519637c5e372c37" providerId="LiveId" clId="{D2C5E9AC-7791-47AE-B2AB-4FAF1856C79E}" dt="2024-12-23T23:31:07.604" v="614" actId="20577"/>
          <ac:spMkLst>
            <pc:docMk/>
            <pc:sldMk cId="3947037557" sldId="260"/>
            <ac:spMk id="3" creationId="{4D67C603-6B0C-E3C6-A605-711D1F265CC7}"/>
          </ac:spMkLst>
        </pc:spChg>
      </pc:sldChg>
      <pc:sldChg chg="modSp mod">
        <pc:chgData name="Juan Cruz Saint" userId="a519637c5e372c37" providerId="LiveId" clId="{D2C5E9AC-7791-47AE-B2AB-4FAF1856C79E}" dt="2024-12-23T11:43:47.555" v="452" actId="20577"/>
        <pc:sldMkLst>
          <pc:docMk/>
          <pc:sldMk cId="2816874378" sldId="261"/>
        </pc:sldMkLst>
        <pc:spChg chg="mod">
          <ac:chgData name="Juan Cruz Saint" userId="a519637c5e372c37" providerId="LiveId" clId="{D2C5E9AC-7791-47AE-B2AB-4FAF1856C79E}" dt="2024-12-23T11:43:47.555" v="452" actId="20577"/>
          <ac:spMkLst>
            <pc:docMk/>
            <pc:sldMk cId="2816874378" sldId="261"/>
            <ac:spMk id="3" creationId="{1E0EC0CB-4D9F-4E4C-C34A-CDBA8A2C6EBE}"/>
          </ac:spMkLst>
        </pc:spChg>
      </pc:sldChg>
      <pc:sldChg chg="addSp delSp modSp add mod ord">
        <pc:chgData name="Juan Cruz Saint" userId="a519637c5e372c37" providerId="LiveId" clId="{D2C5E9AC-7791-47AE-B2AB-4FAF1856C79E}" dt="2024-12-23T17:07:34.783" v="562" actId="108"/>
        <pc:sldMkLst>
          <pc:docMk/>
          <pc:sldMk cId="2213310722" sldId="263"/>
        </pc:sldMkLst>
        <pc:spChg chg="add mod">
          <ac:chgData name="Juan Cruz Saint" userId="a519637c5e372c37" providerId="LiveId" clId="{D2C5E9AC-7791-47AE-B2AB-4FAF1856C79E}" dt="2024-12-23T17:07:34.783" v="562" actId="108"/>
          <ac:spMkLst>
            <pc:docMk/>
            <pc:sldMk cId="2213310722" sldId="263"/>
            <ac:spMk id="4" creationId="{7E697136-BAC1-126D-65A2-D2D8DC4B8F4D}"/>
          </ac:spMkLst>
        </pc:spChg>
        <pc:spChg chg="mod">
          <ac:chgData name="Juan Cruz Saint" userId="a519637c5e372c37" providerId="LiveId" clId="{D2C5E9AC-7791-47AE-B2AB-4FAF1856C79E}" dt="2024-12-23T11:33:41.483" v="54" actId="1076"/>
          <ac:spMkLst>
            <pc:docMk/>
            <pc:sldMk cId="2213310722" sldId="263"/>
            <ac:spMk id="7" creationId="{49277126-9EE9-8717-1681-A9BE8491CF8F}"/>
          </ac:spMkLst>
        </pc:spChg>
        <pc:picChg chg="del">
          <ac:chgData name="Juan Cruz Saint" userId="a519637c5e372c37" providerId="LiveId" clId="{D2C5E9AC-7791-47AE-B2AB-4FAF1856C79E}" dt="2024-12-23T11:33:43.443" v="55" actId="478"/>
          <ac:picMkLst>
            <pc:docMk/>
            <pc:sldMk cId="2213310722" sldId="263"/>
            <ac:picMk id="2" creationId="{834CD0F7-8302-21EF-7A50-2B80D917D2B3}"/>
          </ac:picMkLst>
        </pc:picChg>
        <pc:picChg chg="add mod">
          <ac:chgData name="Juan Cruz Saint" userId="a519637c5e372c37" providerId="LiveId" clId="{D2C5E9AC-7791-47AE-B2AB-4FAF1856C79E}" dt="2024-12-23T11:33:47.234" v="56"/>
          <ac:picMkLst>
            <pc:docMk/>
            <pc:sldMk cId="2213310722" sldId="263"/>
            <ac:picMk id="3" creationId="{D2CF946E-BA4E-AC40-4B08-A3E6C307C138}"/>
          </ac:picMkLst>
        </pc:picChg>
        <pc:picChg chg="add mod">
          <ac:chgData name="Juan Cruz Saint" userId="a519637c5e372c37" providerId="LiveId" clId="{D2C5E9AC-7791-47AE-B2AB-4FAF1856C79E}" dt="2024-12-23T11:36:44.403" v="60" actId="1076"/>
          <ac:picMkLst>
            <pc:docMk/>
            <pc:sldMk cId="2213310722" sldId="263"/>
            <ac:picMk id="6" creationId="{4C91FBE5-26EC-5334-2FF3-A28E6DDAE1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F4E2-A019-3B30-292B-AFC2AC346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D3811-54F9-3A6A-9CB6-0854C765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F4733-2A02-6331-2CC2-0F00A4F7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59DC-7086-05D3-AC8B-25FC9AD0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A2D0-2FD6-25AE-07F6-0D02A932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5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6486-1884-4654-054D-95CC693E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A44A-B91C-F014-F886-AD0DB5CC2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F2993-03DA-762A-D6C5-05C29060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3CA2-DA9C-69C6-61ED-FE9350D0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AB5CD-69E5-49CB-795E-2626989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1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97A80-D311-4230-6932-7F26AEE33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8EE94-06AB-FDE6-673A-FFB24E19C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50FC-E213-D4FB-96E2-407EB330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DE1F-F595-40A8-8097-B1A1A3BA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9DAC1-5F9C-04E8-6B8E-30B36ED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72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91E3-ABC9-DC5E-52C4-A76AEFE1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B222-29E6-ECD0-78AD-66BF59F2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4C95-739A-D1EA-498A-8975BFD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81B82-AE80-945D-4FFA-D4DC709F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FB24-3131-9457-0560-68F72B14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6070-A1BF-E5CA-8EDF-7D0531FC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4AD2-5229-1268-9EE4-7F8FBA68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A2C2-45AD-2767-3DA7-08796C5D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139C8-D2B8-8BC6-ED80-E54F923D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CEB7-48A2-710A-BBDD-61B28F57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486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D844-0887-8AF1-416E-98CD0B30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174D6-C40D-E8DD-AB30-05CB57F63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1852-5D4F-399D-BE5D-BDE7B1AE4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5D8DB-3D65-D443-BD8F-95FBD5F5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DC9E-40AE-75E4-488F-F6A50200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D0CBE-C032-9A4F-67A4-3CAF3C7E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37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956D-F100-F89C-FEDA-E8A642BC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74F8-014A-D9E6-23A6-9FBFDC48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E7B92-3DDB-BA9A-5C59-E439BA4D5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C4995-9401-423C-160F-1E1705D8C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8A841-A02F-1225-CE12-152A27E71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2547A-C15A-29CC-88A2-0E40F2F8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FBF1B-972B-7103-3408-29C7991F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F5C53-7520-BFA5-CF4F-199D6B7C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90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1766-EAD7-6317-C038-C0D97CFA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CBC13-986F-D0BB-D349-EC052B70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79429-E696-BDFB-147E-B89B97C8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E298B-734F-8FD7-DC85-CC0DF561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80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6D563-D9CF-C4B2-3320-3192D44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3A315-B6EE-7A81-599B-3AC1BA8B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E03DC-D4EE-018A-5B78-C4F5D4D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24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4CD9-499D-7CB6-C5DF-E1B7649A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8C0D-5FF0-D1AE-9835-807B1713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BC47-EEEE-043D-5466-02BB7F4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B524-8C27-3E1D-6D0F-EAF30BF6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D4AED-4538-586F-2829-7738D80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F8AD-21E0-6804-A646-6A8AA30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71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C15-0FEA-E3EC-E895-127D2352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3F56C-0D83-07E5-D925-9278FBF2A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7DD6C-7570-31AC-9E8C-418E7FE86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230C-57EF-A73A-1DDB-37C60CD3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A3092-51F5-9290-CB5D-8012DC2E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2C907-6ED6-88FA-E79F-50A7B042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4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47AB5-6260-4090-3E23-B541BDC6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25005-9079-972A-5CA9-3F1572EB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0DAB-57CC-172B-A67F-26D8CB1F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1137-985A-4B9A-9A47-181C4111A4B0}" type="datetimeFigureOut">
              <a:rPr lang="es-AR" smtClean="0"/>
              <a:t>23/12/2024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2A5AC-9E54-61C6-D846-844446E5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3DBB-FB42-60AE-CDD7-309BBFB1A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DAFC-D83F-42CF-B2BF-C176B17D430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702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8C97665C-56F6-FD0B-CCBE-E1FDAF0760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26" y="4273582"/>
            <a:ext cx="2359291" cy="790738"/>
          </a:xfrm>
          <a:prstGeom prst="rect">
            <a:avLst/>
          </a:prstGeom>
        </p:spPr>
      </p:pic>
      <p:pic>
        <p:nvPicPr>
          <p:cNvPr id="5" name="Imagen 6" descr="Texto&#10;&#10;Descripción generada automáticamente">
            <a:extLst>
              <a:ext uri="{FF2B5EF4-FFF2-40B4-BE49-F238E27FC236}">
                <a16:creationId xmlns:a16="http://schemas.microsoft.com/office/drawing/2014/main" id="{BD7876A9-E686-0A62-2626-2FD65248F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58"/>
          <a:stretch/>
        </p:blipFill>
        <p:spPr>
          <a:xfrm>
            <a:off x="2222679" y="4336894"/>
            <a:ext cx="2933175" cy="664115"/>
          </a:xfrm>
          <a:prstGeom prst="rect">
            <a:avLst/>
          </a:prstGeom>
        </p:spPr>
      </p:pic>
      <p:sp>
        <p:nvSpPr>
          <p:cNvPr id="6" name="タイトル 1">
            <a:extLst>
              <a:ext uri="{FF2B5EF4-FFF2-40B4-BE49-F238E27FC236}">
                <a16:creationId xmlns:a16="http://schemas.microsoft.com/office/drawing/2014/main" id="{A3B70497-0FD8-D6B7-1B8F-0D94ADC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158" y="1914963"/>
            <a:ext cx="8437782" cy="1514037"/>
          </a:xfrm>
        </p:spPr>
        <p:txBody>
          <a:bodyPr>
            <a:normAutofit/>
          </a:bodyPr>
          <a:lstStyle/>
          <a:p>
            <a:pPr defTabSz="1632753">
              <a:lnSpc>
                <a:spcPts val="9000"/>
              </a:lnSpc>
            </a:pPr>
            <a:r>
              <a:rPr lang="en-US" sz="9600" dirty="0">
                <a:solidFill>
                  <a:schemeClr val="bg1"/>
                </a:solidFill>
                <a:latin typeface="Bebas Neue Regular" pitchFamily="50" charset="0"/>
              </a:rPr>
              <a:t>Data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42117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099A07-035A-884D-C1D7-56C7669A4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CB4E38A9-3B0B-8EE8-AD6E-9EA8876FAFD4}"/>
              </a:ext>
            </a:extLst>
          </p:cNvPr>
          <p:cNvSpPr txBox="1">
            <a:spLocks/>
          </p:cNvSpPr>
          <p:nvPr/>
        </p:nvSpPr>
        <p:spPr>
          <a:xfrm>
            <a:off x="1887893" y="610850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Introducción</a:t>
            </a:r>
            <a:endParaRPr lang="en-US" sz="4800" dirty="0"/>
          </a:p>
        </p:txBody>
      </p:sp>
      <p:sp>
        <p:nvSpPr>
          <p:cNvPr id="11" name="テキスト プレースホルダー 27">
            <a:extLst>
              <a:ext uri="{FF2B5EF4-FFF2-40B4-BE49-F238E27FC236}">
                <a16:creationId xmlns:a16="http://schemas.microsoft.com/office/drawing/2014/main" id="{0B2F6B04-9ACB-A608-67D5-5FE06167635B}"/>
              </a:ext>
            </a:extLst>
          </p:cNvPr>
          <p:cNvSpPr txBox="1">
            <a:spLocks/>
          </p:cNvSpPr>
          <p:nvPr/>
        </p:nvSpPr>
        <p:spPr>
          <a:xfrm>
            <a:off x="812540" y="2648142"/>
            <a:ext cx="6788021" cy="2400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400" dirty="0">
                <a:solidFill>
                  <a:schemeClr val="bg1"/>
                </a:solidFill>
              </a:rPr>
              <a:t>Este año trabajamos juntos para superar desafíos y alcanzar resultados que marcaron la diferencia. </a:t>
            </a:r>
            <a:br>
              <a:rPr lang="es-AR" sz="2400" dirty="0">
                <a:solidFill>
                  <a:schemeClr val="bg1"/>
                </a:solidFill>
              </a:rPr>
            </a:br>
            <a:r>
              <a:rPr lang="es-ES" sz="2400" dirty="0">
                <a:solidFill>
                  <a:schemeClr val="bg1"/>
                </a:solidFill>
              </a:rPr>
              <a:t>Asumimos la responsabilidad total de la gestión y análisis de datos para ARGENPESOS, logrando una transformación integral de su infraestructura y cultura de datos.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624053-67DD-80CC-EFE2-0E25752EE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908" y="1883032"/>
            <a:ext cx="3752657" cy="3752657"/>
          </a:xfrm>
          <a:prstGeom prst="rect">
            <a:avLst/>
          </a:prstGeom>
        </p:spPr>
      </p:pic>
      <p:pic>
        <p:nvPicPr>
          <p:cNvPr id="16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64282A6-F07F-DF4E-9478-76E676E1B0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42539-3EA9-0823-D5BB-D47EF8F0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16288CDC-A424-02E7-C4A4-E9D0B02B2B06}"/>
              </a:ext>
            </a:extLst>
          </p:cNvPr>
          <p:cNvSpPr txBox="1">
            <a:spLocks/>
          </p:cNvSpPr>
          <p:nvPr/>
        </p:nvSpPr>
        <p:spPr>
          <a:xfrm>
            <a:off x="1887893" y="610850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Diagnóstico Inicial</a:t>
            </a:r>
            <a:endParaRPr lang="en-US" sz="4800" dirty="0"/>
          </a:p>
        </p:txBody>
      </p:sp>
      <p:pic>
        <p:nvPicPr>
          <p:cNvPr id="5" name="図プレースホルダー 50">
            <a:extLst>
              <a:ext uri="{FF2B5EF4-FFF2-40B4-BE49-F238E27FC236}">
                <a16:creationId xmlns:a16="http://schemas.microsoft.com/office/drawing/2014/main" id="{BB3DA10F-D2B4-79C3-D578-51E1B5E9A7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9449" y="2053623"/>
            <a:ext cx="742090" cy="742090"/>
          </a:xfrm>
          <a:prstGeom prst="rect">
            <a:avLst/>
          </a:prstGeom>
        </p:spPr>
      </p:pic>
      <p:sp>
        <p:nvSpPr>
          <p:cNvPr id="8" name="テキスト プレースホルダー 27">
            <a:extLst>
              <a:ext uri="{FF2B5EF4-FFF2-40B4-BE49-F238E27FC236}">
                <a16:creationId xmlns:a16="http://schemas.microsoft.com/office/drawing/2014/main" id="{3933EB98-8B39-A69C-8CC6-8DCC1CFB14F1}"/>
              </a:ext>
            </a:extLst>
          </p:cNvPr>
          <p:cNvSpPr txBox="1">
            <a:spLocks/>
          </p:cNvSpPr>
          <p:nvPr/>
        </p:nvSpPr>
        <p:spPr>
          <a:xfrm>
            <a:off x="2862165" y="5123596"/>
            <a:ext cx="8261800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Dependencia del trabajo operativo y procesos manuales.</a:t>
            </a:r>
            <a:endParaRPr lang="es-AR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FCA77-85FC-80A8-84FB-CFF2EB800EBC}"/>
              </a:ext>
            </a:extLst>
          </p:cNvPr>
          <p:cNvSpPr txBox="1"/>
          <p:nvPr/>
        </p:nvSpPr>
        <p:spPr>
          <a:xfrm>
            <a:off x="2862165" y="2175173"/>
            <a:ext cx="6302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sz="2400" dirty="0">
                <a:solidFill>
                  <a:schemeClr val="bg1"/>
                </a:solidFill>
              </a:rPr>
              <a:t>Falta de automatización en reportes existentes.</a:t>
            </a:r>
          </a:p>
        </p:txBody>
      </p:sp>
      <p:sp>
        <p:nvSpPr>
          <p:cNvPr id="12" name="テキスト プレースホルダー 27">
            <a:extLst>
              <a:ext uri="{FF2B5EF4-FFF2-40B4-BE49-F238E27FC236}">
                <a16:creationId xmlns:a16="http://schemas.microsoft.com/office/drawing/2014/main" id="{2FFE7B37-D785-ABA8-9B41-9C15DAE62ADB}"/>
              </a:ext>
            </a:extLst>
          </p:cNvPr>
          <p:cNvSpPr txBox="1">
            <a:spLocks/>
          </p:cNvSpPr>
          <p:nvPr/>
        </p:nvSpPr>
        <p:spPr>
          <a:xfrm>
            <a:off x="2862165" y="3730189"/>
            <a:ext cx="7031256" cy="461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solidFill>
                  <a:schemeClr val="bg1"/>
                </a:solidFill>
              </a:rPr>
              <a:t>Fuentes de datos no escalables y poco eficientes.</a:t>
            </a: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13" name="図プレースホルダー 46">
            <a:extLst>
              <a:ext uri="{FF2B5EF4-FFF2-40B4-BE49-F238E27FC236}">
                <a16:creationId xmlns:a16="http://schemas.microsoft.com/office/drawing/2014/main" id="{3F9F7659-2E14-BEA2-D925-CB407D31DD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27534" y="3531080"/>
            <a:ext cx="742090" cy="742090"/>
          </a:xfrm>
          <a:prstGeom prst="rect">
            <a:avLst/>
          </a:prstGeom>
        </p:spPr>
      </p:pic>
      <p:pic>
        <p:nvPicPr>
          <p:cNvPr id="14" name="図プレースホルダー 37">
            <a:extLst>
              <a:ext uri="{FF2B5EF4-FFF2-40B4-BE49-F238E27FC236}">
                <a16:creationId xmlns:a16="http://schemas.microsoft.com/office/drawing/2014/main" id="{5F6A8724-2E26-C082-A8E8-1594C22622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" r="126"/>
          <a:stretch>
            <a:fillRect/>
          </a:stretch>
        </p:blipFill>
        <p:spPr>
          <a:xfrm>
            <a:off x="1969449" y="4955191"/>
            <a:ext cx="686080" cy="686080"/>
          </a:xfrm>
          <a:prstGeom prst="rect">
            <a:avLst/>
          </a:prstGeom>
        </p:spPr>
      </p:pic>
      <p:pic>
        <p:nvPicPr>
          <p:cNvPr id="18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2C8C0D5-F168-50DB-2AA2-A0445AC1F5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7ABEF-00B4-0E9A-27AA-8C449125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691AF743-DBC9-4457-CD36-129C33496F6A}"/>
              </a:ext>
            </a:extLst>
          </p:cNvPr>
          <p:cNvSpPr txBox="1">
            <a:spLocks/>
          </p:cNvSpPr>
          <p:nvPr/>
        </p:nvSpPr>
        <p:spPr>
          <a:xfrm>
            <a:off x="1887893" y="610850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Implementación de Soluciones</a:t>
            </a:r>
            <a:endParaRPr lang="en-US" sz="4800" dirty="0"/>
          </a:p>
        </p:txBody>
      </p:sp>
      <p:pic>
        <p:nvPicPr>
          <p:cNvPr id="2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C4AB881-0EB7-F4CC-1AB9-7610A43B9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  <p:sp>
        <p:nvSpPr>
          <p:cNvPr id="4" name="テキスト プレースホルダー 27">
            <a:extLst>
              <a:ext uri="{FF2B5EF4-FFF2-40B4-BE49-F238E27FC236}">
                <a16:creationId xmlns:a16="http://schemas.microsoft.com/office/drawing/2014/main" id="{191060E2-35C4-835D-88D5-CAFB36BC2981}"/>
              </a:ext>
            </a:extLst>
          </p:cNvPr>
          <p:cNvSpPr txBox="1">
            <a:spLocks/>
          </p:cNvSpPr>
          <p:nvPr/>
        </p:nvSpPr>
        <p:spPr>
          <a:xfrm>
            <a:off x="4795309" y="1669242"/>
            <a:ext cx="7138544" cy="4059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Automatización de Reportes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1800" dirty="0">
                <a:solidFill>
                  <a:schemeClr val="bg1"/>
                </a:solidFill>
              </a:rPr>
              <a:t>Configuración de nuevo Gateway en Virtual Machine para actualizaciones automáticas.</a:t>
            </a:r>
            <a:br>
              <a:rPr lang="es-ES" sz="18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Migración de Fuentes de Datos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Soluciones dinámicas y confiables en tiempo real.</a:t>
            </a: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Optimización de Procesos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Reducción de tiempos mediante herramientas avanzadas.</a:t>
            </a: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Desarrollo de nuevos tableros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Presentación de resultados alineados con objetivos empresariales.</a:t>
            </a:r>
            <a:br>
              <a:rPr lang="es-ES" sz="2000" dirty="0">
                <a:solidFill>
                  <a:schemeClr val="bg1"/>
                </a:solidFill>
              </a:rPr>
            </a:br>
            <a:endParaRPr lang="es-E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FD2677-8EA5-B30A-2021-26CE9465B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40" y="2129865"/>
            <a:ext cx="3186709" cy="31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1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3131A-7BEC-11EF-EFCD-B6BA383C3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ACC832FB-4092-F825-FB0E-2545747BCC94}"/>
              </a:ext>
            </a:extLst>
          </p:cNvPr>
          <p:cNvSpPr txBox="1">
            <a:spLocks/>
          </p:cNvSpPr>
          <p:nvPr/>
        </p:nvSpPr>
        <p:spPr>
          <a:xfrm>
            <a:off x="1887893" y="610850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REPORTES DETALLADOS</a:t>
            </a:r>
            <a:endParaRPr lang="en-US" sz="4800" dirty="0"/>
          </a:p>
        </p:txBody>
      </p:sp>
      <p:pic>
        <p:nvPicPr>
          <p:cNvPr id="2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8CDE175-87E1-9C7A-BC8D-63D64601BB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D67C603-6B0C-E3C6-A605-711D1F265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399" y="1497631"/>
            <a:ext cx="716424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Atención al cliente (Rearmado y actualizado).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Cuponizate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Informe de clientes (Rearmado y mejoras).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Cashflow de sucursales (Desarrollo y optimización).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Cobranza de primera cuota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Cobranza eficiencia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Cobranza estudios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Cupos (Rearmado visual y automatización).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Tablero de comers vs objetivos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Ventas y consultas canal consumo (Mejoras y ampliación).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Informe de mora (Desarrollo completo).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Presupuesto de cobranzas (desarrollo y mantenimiento mensual).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Proyectado de ventas (Automatización del cierre).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AR" altLang="es-AR" sz="2000" dirty="0">
                <a:solidFill>
                  <a:schemeClr val="bg1"/>
                </a:solidFill>
              </a:rPr>
              <a:t> Tablero sucursales vs objetivos (Desarrollo completo).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sz="2000" dirty="0">
                <a:solidFill>
                  <a:schemeClr val="bg1"/>
                </a:solidFill>
              </a:rPr>
              <a:t> Marketing – Campañas (Desarrollo completo).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sz="2000" dirty="0">
                <a:solidFill>
                  <a:schemeClr val="bg1"/>
                </a:solidFill>
              </a:rPr>
              <a:t> </a:t>
            </a:r>
            <a:r>
              <a:rPr lang="es-AR" altLang="es-AR" sz="2000" dirty="0" err="1">
                <a:solidFill>
                  <a:schemeClr val="bg1"/>
                </a:solidFill>
              </a:rPr>
              <a:t>Argencompras</a:t>
            </a:r>
            <a:endParaRPr lang="es-AR" alt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52074-C1EB-EDC0-C4D0-570B7A8C1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54" y="1763486"/>
            <a:ext cx="3937518" cy="39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3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123D9-63B0-6BD9-9A0A-E8170124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D2B6DFAA-E0D3-EF9F-BC43-15F88F819AA1}"/>
              </a:ext>
            </a:extLst>
          </p:cNvPr>
          <p:cNvSpPr txBox="1">
            <a:spLocks/>
          </p:cNvSpPr>
          <p:nvPr/>
        </p:nvSpPr>
        <p:spPr>
          <a:xfrm>
            <a:off x="1887893" y="610850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automatizaciones DETALLADaS</a:t>
            </a:r>
            <a:endParaRPr lang="en-US" sz="4800" dirty="0"/>
          </a:p>
        </p:txBody>
      </p:sp>
      <p:pic>
        <p:nvPicPr>
          <p:cNvPr id="2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49533324-5BC7-EB3E-68AB-ADD5FAAE2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E0EC0CB-4D9F-4E4C-C34A-CDBA8A2C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852" y="2211090"/>
            <a:ext cx="716424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Migración de fuentes de datos manuales a soluciones escalables.</a:t>
            </a:r>
            <a:endParaRPr lang="es-AR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Automatización de cierres mensuales de la empresa.</a:t>
            </a:r>
            <a:endParaRPr lang="es-AR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Automatización en la base completa diaria.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Automatización de fuentes de datos.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 Esquema de DATA BI en la base de datos para almacenar tablas personalizadas y poder generar registros históricos.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sz="20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AR" altLang="es-AR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4D8F8-620A-A06D-4232-88E96D2DE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5" y="1931436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7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84921-9684-AF37-D8D1-C39EBBD27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49277126-9EE9-8717-1681-A9BE8491CF8F}"/>
              </a:ext>
            </a:extLst>
          </p:cNvPr>
          <p:cNvSpPr txBox="1">
            <a:spLocks/>
          </p:cNvSpPr>
          <p:nvPr/>
        </p:nvSpPr>
        <p:spPr>
          <a:xfrm>
            <a:off x="2018521" y="253266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4800" dirty="0"/>
              <a:t>Próximos pasos</a:t>
            </a:r>
            <a:endParaRPr lang="en-US" sz="4800" dirty="0"/>
          </a:p>
        </p:txBody>
      </p:sp>
      <p:pic>
        <p:nvPicPr>
          <p:cNvPr id="3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D2CF946E-BA4E-AC40-4B08-A3E6C307C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37" y="6486287"/>
            <a:ext cx="861478" cy="288732"/>
          </a:xfrm>
          <a:prstGeom prst="rect">
            <a:avLst/>
          </a:prstGeom>
        </p:spPr>
      </p:pic>
      <p:sp>
        <p:nvSpPr>
          <p:cNvPr id="4" name="テキスト プレースホルダー 27">
            <a:extLst>
              <a:ext uri="{FF2B5EF4-FFF2-40B4-BE49-F238E27FC236}">
                <a16:creationId xmlns:a16="http://schemas.microsoft.com/office/drawing/2014/main" id="{7E697136-BAC1-126D-65A2-D2D8DC4B8F4D}"/>
              </a:ext>
            </a:extLst>
          </p:cNvPr>
          <p:cNvSpPr txBox="1">
            <a:spLocks/>
          </p:cNvSpPr>
          <p:nvPr/>
        </p:nvSpPr>
        <p:spPr>
          <a:xfrm>
            <a:off x="4795309" y="1669242"/>
            <a:ext cx="7138544" cy="44805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Base réplica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1800" dirty="0">
                <a:solidFill>
                  <a:schemeClr val="bg1"/>
                </a:solidFill>
              </a:rPr>
              <a:t>Configuración de Master-Slave para crear una base solo para BI.</a:t>
            </a:r>
          </a:p>
          <a:p>
            <a:pPr marL="0" indent="0">
              <a:buNone/>
            </a:pP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 err="1">
                <a:solidFill>
                  <a:schemeClr val="bg1"/>
                </a:solidFill>
              </a:rPr>
              <a:t>SPs</a:t>
            </a:r>
            <a:r>
              <a:rPr lang="es-ES" sz="2000" b="1" dirty="0">
                <a:solidFill>
                  <a:schemeClr val="bg1"/>
                </a:solidFill>
              </a:rPr>
              <a:t> para bases diarias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Desarrollo de store </a:t>
            </a:r>
            <a:r>
              <a:rPr lang="es-ES" sz="2000" dirty="0" err="1">
                <a:solidFill>
                  <a:schemeClr val="bg1"/>
                </a:solidFill>
              </a:rPr>
              <a:t>procedures</a:t>
            </a:r>
            <a:r>
              <a:rPr lang="es-ES" sz="2000" dirty="0">
                <a:solidFill>
                  <a:schemeClr val="bg1"/>
                </a:solidFill>
              </a:rPr>
              <a:t> para analizar bases sin </a:t>
            </a:r>
            <a:r>
              <a:rPr lang="es-ES" sz="2000" dirty="0" err="1">
                <a:solidFill>
                  <a:schemeClr val="bg1"/>
                </a:solidFill>
              </a:rPr>
              <a:t>excels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b="1" dirty="0">
                <a:solidFill>
                  <a:schemeClr val="bg1"/>
                </a:solidFill>
              </a:rPr>
              <a:t>Desarrollos de nuevos tableros escalables</a:t>
            </a:r>
            <a:br>
              <a:rPr lang="es-ES" sz="20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Continuar con el armado de reportes para los usuarios que permitan la escalabilidad a futuro</a:t>
            </a: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AR" sz="2000" b="1" dirty="0">
                <a:solidFill>
                  <a:schemeClr val="bg1"/>
                </a:solidFill>
              </a:rPr>
              <a:t>Potenciar la cultura de los datos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Continuar con la capacitación a usuarios sobre el uso correcto de los reportes y su análisis </a:t>
            </a:r>
          </a:p>
          <a:p>
            <a:pPr marL="0" indent="0">
              <a:buNone/>
            </a:pPr>
            <a:endParaRPr lang="es-E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s-ES" sz="2400" dirty="0">
                <a:solidFill>
                  <a:schemeClr val="bg1"/>
                </a:solidFill>
              </a:rPr>
            </a:br>
            <a:br>
              <a:rPr lang="es-ES" sz="2400" dirty="0">
                <a:solidFill>
                  <a:schemeClr val="bg1"/>
                </a:solidFill>
              </a:rPr>
            </a:br>
            <a:endParaRPr lang="es-AR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1FBE5-26EC-5334-2FF3-A28E6DDAE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64" y="1669242"/>
            <a:ext cx="3827929" cy="38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9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711FA-16EF-AFF3-5ED5-8E3F5BF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25">
            <a:extLst>
              <a:ext uri="{FF2B5EF4-FFF2-40B4-BE49-F238E27FC236}">
                <a16:creationId xmlns:a16="http://schemas.microsoft.com/office/drawing/2014/main" id="{F8C15251-8F59-E9A3-6305-100A74D9A3B1}"/>
              </a:ext>
            </a:extLst>
          </p:cNvPr>
          <p:cNvSpPr txBox="1">
            <a:spLocks/>
          </p:cNvSpPr>
          <p:nvPr/>
        </p:nvSpPr>
        <p:spPr>
          <a:xfrm>
            <a:off x="2111828" y="2808208"/>
            <a:ext cx="7968344" cy="7420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1632753">
              <a:lnSpc>
                <a:spcPts val="9000"/>
              </a:lnSpc>
              <a:spcBef>
                <a:spcPct val="0"/>
              </a:spcBef>
              <a:buNone/>
              <a:defRPr sz="9600">
                <a:solidFill>
                  <a:schemeClr val="bg1"/>
                </a:solidFill>
                <a:latin typeface="Bebas Neue Regular" pitchFamily="50" charset="0"/>
                <a:ea typeface="+mj-ea"/>
                <a:cs typeface="+mj-cs"/>
              </a:defRPr>
            </a:lvl1pPr>
          </a:lstStyle>
          <a:p>
            <a:r>
              <a:rPr lang="es-AR" sz="6600" dirty="0"/>
              <a:t>MUCHAS GRACIAS!</a:t>
            </a:r>
            <a:endParaRPr lang="en-US" sz="6600" dirty="0"/>
          </a:p>
        </p:txBody>
      </p:sp>
      <p:pic>
        <p:nvPicPr>
          <p:cNvPr id="2" name="Imagen 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B8423CE-1FFE-F573-A3D8-01D58C05A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98" y="4599991"/>
            <a:ext cx="2548790" cy="8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5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415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Bebas Neue Regular</vt:lpstr>
      <vt:lpstr>Calibri</vt:lpstr>
      <vt:lpstr>Calibri Light</vt:lpstr>
      <vt:lpstr>Office Theme</vt:lpstr>
      <vt:lpstr>Data &amp;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Cruz Saint</dc:creator>
  <cp:lastModifiedBy>Juan Cruz Saint</cp:lastModifiedBy>
  <cp:revision>2</cp:revision>
  <dcterms:created xsi:type="dcterms:W3CDTF">2024-12-21T16:09:56Z</dcterms:created>
  <dcterms:modified xsi:type="dcterms:W3CDTF">2024-12-23T23:31:23Z</dcterms:modified>
</cp:coreProperties>
</file>