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30275213" cy="42803763"/>
  <p:notesSz cx="6858000" cy="9144000"/>
  <p:defaultTextStyle>
    <a:defPPr>
      <a:defRPr lang="de-DE"/>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2087941"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4175882"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6263823"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8351764"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10439705" algn="l" defTabSz="2087941" rtl="0" eaLnBrk="1" latinLnBrk="0" hangingPunct="1">
      <a:defRPr kern="1200">
        <a:solidFill>
          <a:schemeClr val="tx1"/>
        </a:solidFill>
        <a:latin typeface="Arial" charset="0"/>
        <a:ea typeface="ＭＳ Ｐゴシック" charset="0"/>
        <a:cs typeface="ＭＳ Ｐゴシック" charset="0"/>
      </a:defRPr>
    </a:lvl6pPr>
    <a:lvl7pPr marL="12527646" algn="l" defTabSz="2087941" rtl="0" eaLnBrk="1" latinLnBrk="0" hangingPunct="1">
      <a:defRPr kern="1200">
        <a:solidFill>
          <a:schemeClr val="tx1"/>
        </a:solidFill>
        <a:latin typeface="Arial" charset="0"/>
        <a:ea typeface="ＭＳ Ｐゴシック" charset="0"/>
        <a:cs typeface="ＭＳ Ｐゴシック" charset="0"/>
      </a:defRPr>
    </a:lvl7pPr>
    <a:lvl8pPr marL="14615587" algn="l" defTabSz="2087941" rtl="0" eaLnBrk="1" latinLnBrk="0" hangingPunct="1">
      <a:defRPr kern="1200">
        <a:solidFill>
          <a:schemeClr val="tx1"/>
        </a:solidFill>
        <a:latin typeface="Arial" charset="0"/>
        <a:ea typeface="ＭＳ Ｐゴシック" charset="0"/>
        <a:cs typeface="ＭＳ Ｐゴシック" charset="0"/>
      </a:defRPr>
    </a:lvl8pPr>
    <a:lvl9pPr marL="16703528" algn="l" defTabSz="2087941"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76"/>
    <a:srgbClr val="D2DCF2"/>
    <a:srgbClr val="DFF0F8"/>
    <a:srgbClr val="000000"/>
    <a:srgbClr val="002C76"/>
    <a:srgbClr val="004B8D"/>
    <a:srgbClr val="4F91C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68" autoAdjust="0"/>
    <p:restoredTop sz="94660"/>
  </p:normalViewPr>
  <p:slideViewPr>
    <p:cSldViewPr>
      <p:cViewPr varScale="1">
        <p:scale>
          <a:sx n="26" d="100"/>
          <a:sy n="26" d="100"/>
        </p:scale>
        <p:origin x="4758" y="192"/>
      </p:cViewPr>
      <p:guideLst>
        <p:guide orient="horz" pos="13482"/>
        <p:guide pos="9536"/>
      </p:guideLst>
    </p:cSldViewPr>
  </p:slideViewPr>
  <p:notesTextViewPr>
    <p:cViewPr>
      <p:scale>
        <a:sx n="100" d="100"/>
        <a:sy n="100" d="100"/>
      </p:scale>
      <p:origin x="0" y="0"/>
    </p:cViewPr>
  </p:notesTextViewPr>
  <p:notesViewPr>
    <p:cSldViewPr>
      <p:cViewPr varScale="1">
        <p:scale>
          <a:sx n="55" d="100"/>
          <a:sy n="55" d="100"/>
        </p:scale>
        <p:origin x="2880"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F7FAE5-9B7C-AE49-88FE-01662C0F455C}" type="datetime2">
              <a:rPr lang="de-DE" smtClean="0"/>
              <a:t>Sonntag, 5. Mai 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17FD0F-6887-4D4E-9875-BFF6F56D082A}" type="slidenum">
              <a:rPr lang="en-US" smtClean="0"/>
              <a:t>‹#›</a:t>
            </a:fld>
            <a:endParaRPr lang="en-US"/>
          </a:p>
        </p:txBody>
      </p:sp>
    </p:spTree>
    <p:extLst>
      <p:ext uri="{BB962C8B-B14F-4D97-AF65-F5344CB8AC3E}">
        <p14:creationId xmlns:p14="http://schemas.microsoft.com/office/powerpoint/2010/main" val="143239228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de-DE"/>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fld id="{ADB6C008-3584-D644-96F2-AB27C5F1DC50}" type="datetime2">
              <a:rPr lang="de-DE" smtClean="0"/>
              <a:t>Sonntag, 5. Mai 2024</a:t>
            </a:fld>
            <a:endParaRPr lang="de-DE"/>
          </a:p>
        </p:txBody>
      </p:sp>
      <p:sp>
        <p:nvSpPr>
          <p:cNvPr id="5124"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936465F8-EBD9-774F-A0F1-81F8AA38F4A9}" type="slidenum">
              <a:rPr lang="de-DE"/>
              <a:pPr>
                <a:defRPr/>
              </a:pPr>
              <a:t>‹#›</a:t>
            </a:fld>
            <a:endParaRPr lang="de-DE"/>
          </a:p>
        </p:txBody>
      </p:sp>
    </p:spTree>
    <p:extLst>
      <p:ext uri="{BB962C8B-B14F-4D97-AF65-F5344CB8AC3E}">
        <p14:creationId xmlns:p14="http://schemas.microsoft.com/office/powerpoint/2010/main" val="224678703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5480" kern="1200">
        <a:solidFill>
          <a:schemeClr val="tx1"/>
        </a:solidFill>
        <a:latin typeface="Arial" charset="0"/>
        <a:ea typeface="ＭＳ Ｐゴシック" charset="0"/>
        <a:cs typeface="ＭＳ Ｐゴシック" charset="0"/>
      </a:defRPr>
    </a:lvl1pPr>
    <a:lvl2pPr marL="2087941" algn="l" rtl="0" eaLnBrk="0" fontAlgn="base" hangingPunct="0">
      <a:spcBef>
        <a:spcPct val="30000"/>
      </a:spcBef>
      <a:spcAft>
        <a:spcPct val="0"/>
      </a:spcAft>
      <a:defRPr sz="5480" kern="1200">
        <a:solidFill>
          <a:schemeClr val="tx1"/>
        </a:solidFill>
        <a:latin typeface="Arial" charset="0"/>
        <a:ea typeface="ＭＳ Ｐゴシック" charset="0"/>
        <a:cs typeface="+mn-cs"/>
      </a:defRPr>
    </a:lvl2pPr>
    <a:lvl3pPr marL="4175882" algn="l" rtl="0" eaLnBrk="0" fontAlgn="base" hangingPunct="0">
      <a:spcBef>
        <a:spcPct val="30000"/>
      </a:spcBef>
      <a:spcAft>
        <a:spcPct val="0"/>
      </a:spcAft>
      <a:defRPr sz="5480" kern="1200">
        <a:solidFill>
          <a:schemeClr val="tx1"/>
        </a:solidFill>
        <a:latin typeface="Arial" charset="0"/>
        <a:ea typeface="ＭＳ Ｐゴシック" charset="0"/>
        <a:cs typeface="+mn-cs"/>
      </a:defRPr>
    </a:lvl3pPr>
    <a:lvl4pPr marL="6263823" algn="l" rtl="0" eaLnBrk="0" fontAlgn="base" hangingPunct="0">
      <a:spcBef>
        <a:spcPct val="30000"/>
      </a:spcBef>
      <a:spcAft>
        <a:spcPct val="0"/>
      </a:spcAft>
      <a:defRPr sz="5480" kern="1200">
        <a:solidFill>
          <a:schemeClr val="tx1"/>
        </a:solidFill>
        <a:latin typeface="Arial" charset="0"/>
        <a:ea typeface="ＭＳ Ｐゴシック" charset="0"/>
        <a:cs typeface="+mn-cs"/>
      </a:defRPr>
    </a:lvl4pPr>
    <a:lvl5pPr marL="8351764" algn="l" rtl="0" eaLnBrk="0" fontAlgn="base" hangingPunct="0">
      <a:spcBef>
        <a:spcPct val="30000"/>
      </a:spcBef>
      <a:spcAft>
        <a:spcPct val="0"/>
      </a:spcAft>
      <a:defRPr sz="5480" kern="1200">
        <a:solidFill>
          <a:schemeClr val="tx1"/>
        </a:solidFill>
        <a:latin typeface="Arial" charset="0"/>
        <a:ea typeface="ＭＳ Ｐゴシック" charset="0"/>
        <a:cs typeface="+mn-cs"/>
      </a:defRPr>
    </a:lvl5pPr>
    <a:lvl6pPr marL="10439705" algn="l" defTabSz="4175882" rtl="0" eaLnBrk="1" latinLnBrk="0" hangingPunct="1">
      <a:defRPr sz="5480" kern="1200">
        <a:solidFill>
          <a:schemeClr val="tx1"/>
        </a:solidFill>
        <a:latin typeface="+mn-lt"/>
        <a:ea typeface="+mn-ea"/>
        <a:cs typeface="+mn-cs"/>
      </a:defRPr>
    </a:lvl6pPr>
    <a:lvl7pPr marL="12527646" algn="l" defTabSz="4175882" rtl="0" eaLnBrk="1" latinLnBrk="0" hangingPunct="1">
      <a:defRPr sz="5480" kern="1200">
        <a:solidFill>
          <a:schemeClr val="tx1"/>
        </a:solidFill>
        <a:latin typeface="+mn-lt"/>
        <a:ea typeface="+mn-ea"/>
        <a:cs typeface="+mn-cs"/>
      </a:defRPr>
    </a:lvl7pPr>
    <a:lvl8pPr marL="14615587" algn="l" defTabSz="4175882" rtl="0" eaLnBrk="1" latinLnBrk="0" hangingPunct="1">
      <a:defRPr sz="5480" kern="1200">
        <a:solidFill>
          <a:schemeClr val="tx1"/>
        </a:solidFill>
        <a:latin typeface="+mn-lt"/>
        <a:ea typeface="+mn-ea"/>
        <a:cs typeface="+mn-cs"/>
      </a:defRPr>
    </a:lvl8pPr>
    <a:lvl9pPr marL="16703528" algn="l" defTabSz="4175882" rtl="0" eaLnBrk="1" latinLnBrk="0" hangingPunct="1">
      <a:defRPr sz="54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DB6C008-3584-D644-96F2-AB27C5F1DC50}" type="datetime2">
              <a:rPr lang="de-DE" smtClean="0"/>
              <a:t>Sonntag, 5. Mai 2024</a:t>
            </a:fld>
            <a:endParaRPr lang="de-DE"/>
          </a:p>
        </p:txBody>
      </p:sp>
      <p:sp>
        <p:nvSpPr>
          <p:cNvPr id="5" name="Slide Number Placeholder 4"/>
          <p:cNvSpPr>
            <a:spLocks noGrp="1"/>
          </p:cNvSpPr>
          <p:nvPr>
            <p:ph type="sldNum" sz="quarter" idx="11"/>
          </p:nvPr>
        </p:nvSpPr>
        <p:spPr/>
        <p:txBody>
          <a:bodyPr/>
          <a:lstStyle/>
          <a:p>
            <a:pPr>
              <a:defRPr/>
            </a:pPr>
            <a:fld id="{936465F8-EBD9-774F-A0F1-81F8AA38F4A9}" type="slidenum">
              <a:rPr lang="de-DE" smtClean="0"/>
              <a:pPr>
                <a:defRPr/>
              </a:pPr>
              <a:t>1</a:t>
            </a:fld>
            <a:endParaRPr lang="de-DE"/>
          </a:p>
        </p:txBody>
      </p:sp>
    </p:spTree>
    <p:extLst>
      <p:ext uri="{BB962C8B-B14F-4D97-AF65-F5344CB8AC3E}">
        <p14:creationId xmlns:p14="http://schemas.microsoft.com/office/powerpoint/2010/main" val="3773354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A3FC5B4-B047-6642-5A1A-BC9B55DD193E}"/>
              </a:ext>
            </a:extLst>
          </p:cNvPr>
          <p:cNvGrpSpPr/>
          <p:nvPr userDrawn="1"/>
        </p:nvGrpSpPr>
        <p:grpSpPr>
          <a:xfrm>
            <a:off x="-28042" y="-257440"/>
            <a:ext cx="30859085" cy="9404173"/>
            <a:chOff x="-28042" y="-257440"/>
            <a:chExt cx="30859085" cy="9404173"/>
          </a:xfrm>
        </p:grpSpPr>
        <p:pic>
          <p:nvPicPr>
            <p:cNvPr id="18" name="Picture 2" descr="Whiting School of Engineering | Medicine Matters">
              <a:extLst>
                <a:ext uri="{FF2B5EF4-FFF2-40B4-BE49-F238E27FC236}">
                  <a16:creationId xmlns:a16="http://schemas.microsoft.com/office/drawing/2014/main" id="{C86C0F1A-F472-5F06-20C7-4147F4B175F1}"/>
                </a:ext>
              </a:extLst>
            </p:cNvPr>
            <p:cNvPicPr>
              <a:picLocks noChangeAspect="1" noChangeArrowheads="1"/>
            </p:cNvPicPr>
            <p:nvPr userDrawn="1"/>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842462" y="-257440"/>
              <a:ext cx="7836181" cy="355507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28444059-BA64-33A1-35E0-9DDCE485B8AA}"/>
                </a:ext>
              </a:extLst>
            </p:cNvPr>
            <p:cNvPicPr>
              <a:picLocks noChangeAspect="1"/>
            </p:cNvPicPr>
            <p:nvPr userDrawn="1"/>
          </p:nvPicPr>
          <p:blipFill>
            <a:blip r:embed="rId3"/>
            <a:stretch>
              <a:fillRect/>
            </a:stretch>
          </p:blipFill>
          <p:spPr>
            <a:xfrm>
              <a:off x="-28042" y="-6401"/>
              <a:ext cx="30331295" cy="6934200"/>
            </a:xfrm>
            <a:prstGeom prst="rect">
              <a:avLst/>
            </a:prstGeom>
          </p:spPr>
        </p:pic>
        <p:pic>
          <p:nvPicPr>
            <p:cNvPr id="20" name="Picture 19">
              <a:extLst>
                <a:ext uri="{FF2B5EF4-FFF2-40B4-BE49-F238E27FC236}">
                  <a16:creationId xmlns:a16="http://schemas.microsoft.com/office/drawing/2014/main" id="{61F85EFD-B6BA-1451-7E3C-7A9D919D719E}"/>
                </a:ext>
              </a:extLst>
            </p:cNvPr>
            <p:cNvPicPr>
              <a:picLocks noChangeAspect="1"/>
            </p:cNvPicPr>
            <p:nvPr userDrawn="1"/>
          </p:nvPicPr>
          <p:blipFill rotWithShape="1">
            <a:blip r:embed="rId4">
              <a:extLst>
                <a:ext uri="{BEBA8EAE-BF5A-486C-A8C5-ECC9F3942E4B}">
                  <a14:imgProps xmlns:a14="http://schemas.microsoft.com/office/drawing/2010/main">
                    <a14:imgLayer r:embed="rId5">
                      <a14:imgEffect>
                        <a14:colorTemperature colorTemp="5419"/>
                      </a14:imgEffect>
                    </a14:imgLayer>
                  </a14:imgProps>
                </a:ext>
              </a:extLst>
            </a:blip>
            <a:srcRect t="60029"/>
            <a:stretch/>
          </p:blipFill>
          <p:spPr>
            <a:xfrm>
              <a:off x="872622" y="6927799"/>
              <a:ext cx="5649406" cy="2218934"/>
            </a:xfrm>
            <a:prstGeom prst="rect">
              <a:avLst/>
            </a:prstGeom>
            <a:ln>
              <a:noFill/>
            </a:ln>
          </p:spPr>
        </p:pic>
        <p:sp>
          <p:nvSpPr>
            <p:cNvPr id="21" name="Rectangle 20">
              <a:extLst>
                <a:ext uri="{FF2B5EF4-FFF2-40B4-BE49-F238E27FC236}">
                  <a16:creationId xmlns:a16="http://schemas.microsoft.com/office/drawing/2014/main" id="{5DBEA18C-C261-866F-AB75-6C7789F3143A}"/>
                </a:ext>
              </a:extLst>
            </p:cNvPr>
            <p:cNvSpPr/>
            <p:nvPr userDrawn="1"/>
          </p:nvSpPr>
          <p:spPr>
            <a:xfrm>
              <a:off x="17188313" y="0"/>
              <a:ext cx="13086900" cy="3960440"/>
            </a:xfrm>
            <a:prstGeom prst="rect">
              <a:avLst/>
            </a:prstGeom>
            <a:solidFill>
              <a:srgbClr val="073776"/>
            </a:solidFill>
            <a:ln>
              <a:solidFill>
                <a:srgbClr val="073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525005-2E35-CACC-5E8E-8E2FCB8F7F18}"/>
                </a:ext>
              </a:extLst>
            </p:cNvPr>
            <p:cNvSpPr/>
            <p:nvPr userDrawn="1"/>
          </p:nvSpPr>
          <p:spPr>
            <a:xfrm>
              <a:off x="4422420" y="34836"/>
              <a:ext cx="13086900" cy="3960440"/>
            </a:xfrm>
            <a:prstGeom prst="rect">
              <a:avLst/>
            </a:prstGeom>
            <a:solidFill>
              <a:srgbClr val="073776"/>
            </a:solidFill>
            <a:ln>
              <a:solidFill>
                <a:srgbClr val="073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A54A7CD-0704-76B0-43BA-B89C5E5DDD25}"/>
                </a:ext>
              </a:extLst>
            </p:cNvPr>
            <p:cNvPicPr>
              <a:picLocks noChangeAspect="1"/>
            </p:cNvPicPr>
            <p:nvPr userDrawn="1"/>
          </p:nvPicPr>
          <p:blipFill rotWithShape="1">
            <a:blip r:embed="rId3"/>
            <a:srcRect l="22967" r="59006" b="63837"/>
            <a:stretch/>
          </p:blipFill>
          <p:spPr>
            <a:xfrm>
              <a:off x="16366644" y="164095"/>
              <a:ext cx="6573015" cy="3014438"/>
            </a:xfrm>
            <a:prstGeom prst="rect">
              <a:avLst/>
            </a:prstGeom>
          </p:spPr>
        </p:pic>
        <p:sp>
          <p:nvSpPr>
            <p:cNvPr id="24" name="TextBox 23">
              <a:extLst>
                <a:ext uri="{FF2B5EF4-FFF2-40B4-BE49-F238E27FC236}">
                  <a16:creationId xmlns:a16="http://schemas.microsoft.com/office/drawing/2014/main" id="{C520C6C3-3928-99EB-B16E-46B99936C46E}"/>
                </a:ext>
              </a:extLst>
            </p:cNvPr>
            <p:cNvSpPr txBox="1"/>
            <p:nvPr userDrawn="1"/>
          </p:nvSpPr>
          <p:spPr>
            <a:xfrm>
              <a:off x="22319722" y="589072"/>
              <a:ext cx="1045479" cy="1862048"/>
            </a:xfrm>
            <a:prstGeom prst="rect">
              <a:avLst/>
            </a:prstGeom>
            <a:noFill/>
          </p:spPr>
          <p:txBody>
            <a:bodyPr wrap="none" rtlCol="0">
              <a:spAutoFit/>
            </a:bodyPr>
            <a:lstStyle/>
            <a:p>
              <a:r>
                <a:rPr lang="en-US" sz="11500" dirty="0">
                  <a:solidFill>
                    <a:srgbClr val="D2DCF2"/>
                  </a:solidFill>
                </a:rPr>
                <a:t>+</a:t>
              </a:r>
              <a:endParaRPr lang="en-US" dirty="0">
                <a:solidFill>
                  <a:srgbClr val="D2DCF2"/>
                </a:solidFill>
              </a:endParaRPr>
            </a:p>
          </p:txBody>
        </p:sp>
        <p:sp>
          <p:nvSpPr>
            <p:cNvPr id="25" name="Oval 24">
              <a:extLst>
                <a:ext uri="{FF2B5EF4-FFF2-40B4-BE49-F238E27FC236}">
                  <a16:creationId xmlns:a16="http://schemas.microsoft.com/office/drawing/2014/main" id="{24D7E009-69BB-BC73-54C0-C7F6BE117ACA}"/>
                </a:ext>
              </a:extLst>
            </p:cNvPr>
            <p:cNvSpPr/>
            <p:nvPr userDrawn="1"/>
          </p:nvSpPr>
          <p:spPr>
            <a:xfrm>
              <a:off x="1744118" y="4191969"/>
              <a:ext cx="3816424" cy="3960440"/>
            </a:xfrm>
            <a:prstGeom prst="ellipse">
              <a:avLst/>
            </a:prstGeom>
            <a:solidFill>
              <a:srgbClr val="073776"/>
            </a:solidFill>
            <a:ln>
              <a:solidFill>
                <a:srgbClr val="073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descr="Johns Hopkins ChemBE (@JHU_ChemBE) / Twitter">
              <a:extLst>
                <a:ext uri="{FF2B5EF4-FFF2-40B4-BE49-F238E27FC236}">
                  <a16:creationId xmlns:a16="http://schemas.microsoft.com/office/drawing/2014/main" id="{895D1A22-8060-C62A-7AAA-F26572D8BE94}"/>
                </a:ext>
              </a:extLst>
            </p:cNvPr>
            <p:cNvPicPr>
              <a:picLocks noChangeAspect="1" noChangeArrowheads="1"/>
            </p:cNvPicPr>
            <p:nvPr userDrawn="1"/>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227893" y="3975945"/>
              <a:ext cx="4848873" cy="484887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Whiting School of Engineering | Medicine Matters">
              <a:extLst>
                <a:ext uri="{FF2B5EF4-FFF2-40B4-BE49-F238E27FC236}">
                  <a16:creationId xmlns:a16="http://schemas.microsoft.com/office/drawing/2014/main" id="{18FB141D-82C8-5397-1E51-E253432D8863}"/>
                </a:ext>
              </a:extLst>
            </p:cNvPr>
            <p:cNvPicPr>
              <a:picLocks noChangeAspect="1" noChangeArrowheads="1"/>
            </p:cNvPicPr>
            <p:nvPr userDrawn="1"/>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994862" y="-105040"/>
              <a:ext cx="7836181" cy="3555073"/>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itle 7"/>
          <p:cNvSpPr>
            <a:spLocks noGrp="1"/>
          </p:cNvSpPr>
          <p:nvPr>
            <p:ph type="title" hasCustomPrompt="1"/>
          </p:nvPr>
        </p:nvSpPr>
        <p:spPr>
          <a:xfrm>
            <a:off x="7593806" y="2319761"/>
            <a:ext cx="22326600" cy="2362200"/>
          </a:xfrm>
          <a:prstGeom prst="rect">
            <a:avLst/>
          </a:prstGeom>
        </p:spPr>
        <p:txBody>
          <a:bodyPr vert="horz" anchor="b"/>
          <a:lstStyle>
            <a:lvl1pPr>
              <a:defRPr sz="7200" b="0" baseline="0">
                <a:solidFill>
                  <a:schemeClr val="bg1"/>
                </a:solidFill>
              </a:defRPr>
            </a:lvl1pPr>
          </a:lstStyle>
          <a:p>
            <a:r>
              <a:rPr lang="en-US" sz="7200" spc="-30" dirty="0">
                <a:solidFill>
                  <a:schemeClr val="bg1"/>
                </a:solidFill>
                <a:latin typeface="+mj-lt"/>
              </a:rPr>
              <a:t>Title …</a:t>
            </a:r>
          </a:p>
        </p:txBody>
      </p:sp>
      <p:sp>
        <p:nvSpPr>
          <p:cNvPr id="15" name="Text Placeholder 14"/>
          <p:cNvSpPr>
            <a:spLocks noGrp="1"/>
          </p:cNvSpPr>
          <p:nvPr>
            <p:ph type="body" sz="quarter" idx="12" hasCustomPrompt="1"/>
          </p:nvPr>
        </p:nvSpPr>
        <p:spPr>
          <a:xfrm>
            <a:off x="7593806" y="6853561"/>
            <a:ext cx="20145200" cy="2667000"/>
          </a:xfrm>
          <a:prstGeom prst="rect">
            <a:avLst/>
          </a:prstGeom>
        </p:spPr>
        <p:txBody>
          <a:bodyPr vert="horz"/>
          <a:lstStyle>
            <a:lvl1pPr marL="514350" indent="-514350">
              <a:buFont typeface="+mj-lt"/>
              <a:buAutoNum type="arabicPeriod"/>
              <a:defRPr sz="3200" baseline="0">
                <a:solidFill>
                  <a:srgbClr val="002C76"/>
                </a:solidFill>
              </a:defRPr>
            </a:lvl1pPr>
          </a:lstStyle>
          <a:p>
            <a:pPr lvl="0"/>
            <a:r>
              <a:rPr lang="en-US" dirty="0"/>
              <a:t>Institution One</a:t>
            </a:r>
          </a:p>
          <a:p>
            <a:pPr lvl="0"/>
            <a:r>
              <a:rPr lang="en-US" dirty="0"/>
              <a:t>Institution Two</a:t>
            </a:r>
          </a:p>
          <a:p>
            <a:pPr lvl="0"/>
            <a:r>
              <a:rPr lang="en-US" dirty="0" err="1"/>
              <a:t>Institiution</a:t>
            </a:r>
            <a:r>
              <a:rPr lang="en-US" dirty="0"/>
              <a:t> Three</a:t>
            </a:r>
          </a:p>
          <a:p>
            <a:pPr lvl="0"/>
            <a:r>
              <a:rPr lang="en-US" dirty="0"/>
              <a:t>Institution Four (if more, use smaller line spacing between lines)</a:t>
            </a:r>
          </a:p>
        </p:txBody>
      </p:sp>
      <p:sp>
        <p:nvSpPr>
          <p:cNvPr id="17" name="Text Placeholder 16"/>
          <p:cNvSpPr>
            <a:spLocks noGrp="1"/>
          </p:cNvSpPr>
          <p:nvPr>
            <p:ph type="body" sz="quarter" idx="13" hasCustomPrompt="1"/>
          </p:nvPr>
        </p:nvSpPr>
        <p:spPr>
          <a:xfrm>
            <a:off x="7593805" y="5116241"/>
            <a:ext cx="22326601" cy="1524000"/>
          </a:xfrm>
          <a:prstGeom prst="rect">
            <a:avLst/>
          </a:prstGeom>
        </p:spPr>
        <p:txBody>
          <a:bodyPr vert="horz"/>
          <a:lstStyle>
            <a:lvl1pPr marL="0" indent="0">
              <a:buNone/>
              <a:defRPr sz="4400">
                <a:solidFill>
                  <a:schemeClr val="bg1"/>
                </a:solidFill>
                <a:latin typeface="+mj-lt"/>
              </a:defRPr>
            </a:lvl1pPr>
          </a:lstStyle>
          <a:p>
            <a:pPr lvl="0"/>
            <a:r>
              <a:rPr lang="en-US" dirty="0"/>
              <a:t>Authors list …</a:t>
            </a:r>
          </a:p>
        </p:txBody>
      </p:sp>
    </p:spTree>
    <p:extLst>
      <p:ext uri="{BB962C8B-B14F-4D97-AF65-F5344CB8AC3E}">
        <p14:creationId xmlns:p14="http://schemas.microsoft.com/office/powerpoint/2010/main" val="80709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A3FC5B4-B047-6642-5A1A-BC9B55DD193E}"/>
              </a:ext>
            </a:extLst>
          </p:cNvPr>
          <p:cNvGrpSpPr/>
          <p:nvPr userDrawn="1"/>
        </p:nvGrpSpPr>
        <p:grpSpPr>
          <a:xfrm>
            <a:off x="-28042" y="-257440"/>
            <a:ext cx="30859085" cy="9404173"/>
            <a:chOff x="-28042" y="-257440"/>
            <a:chExt cx="30859085" cy="9404173"/>
          </a:xfrm>
        </p:grpSpPr>
        <p:pic>
          <p:nvPicPr>
            <p:cNvPr id="18" name="Picture 2" descr="Whiting School of Engineering | Medicine Matters">
              <a:extLst>
                <a:ext uri="{FF2B5EF4-FFF2-40B4-BE49-F238E27FC236}">
                  <a16:creationId xmlns:a16="http://schemas.microsoft.com/office/drawing/2014/main" id="{C86C0F1A-F472-5F06-20C7-4147F4B175F1}"/>
                </a:ext>
              </a:extLst>
            </p:cNvPr>
            <p:cNvPicPr>
              <a:picLocks noChangeAspect="1" noChangeArrowheads="1"/>
            </p:cNvPicPr>
            <p:nvPr userDrawn="1"/>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842462" y="-257440"/>
              <a:ext cx="7836181" cy="355507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28444059-BA64-33A1-35E0-9DDCE485B8AA}"/>
                </a:ext>
              </a:extLst>
            </p:cNvPr>
            <p:cNvPicPr>
              <a:picLocks noChangeAspect="1"/>
            </p:cNvPicPr>
            <p:nvPr userDrawn="1"/>
          </p:nvPicPr>
          <p:blipFill>
            <a:blip r:embed="rId3"/>
            <a:stretch>
              <a:fillRect/>
            </a:stretch>
          </p:blipFill>
          <p:spPr>
            <a:xfrm>
              <a:off x="-28042" y="-6401"/>
              <a:ext cx="30331295" cy="6934200"/>
            </a:xfrm>
            <a:prstGeom prst="rect">
              <a:avLst/>
            </a:prstGeom>
          </p:spPr>
        </p:pic>
        <p:pic>
          <p:nvPicPr>
            <p:cNvPr id="20" name="Picture 19">
              <a:extLst>
                <a:ext uri="{FF2B5EF4-FFF2-40B4-BE49-F238E27FC236}">
                  <a16:creationId xmlns:a16="http://schemas.microsoft.com/office/drawing/2014/main" id="{61F85EFD-B6BA-1451-7E3C-7A9D919D719E}"/>
                </a:ext>
              </a:extLst>
            </p:cNvPr>
            <p:cNvPicPr>
              <a:picLocks noChangeAspect="1"/>
            </p:cNvPicPr>
            <p:nvPr userDrawn="1"/>
          </p:nvPicPr>
          <p:blipFill rotWithShape="1">
            <a:blip r:embed="rId4">
              <a:extLst>
                <a:ext uri="{BEBA8EAE-BF5A-486C-A8C5-ECC9F3942E4B}">
                  <a14:imgProps xmlns:a14="http://schemas.microsoft.com/office/drawing/2010/main">
                    <a14:imgLayer r:embed="rId5">
                      <a14:imgEffect>
                        <a14:colorTemperature colorTemp="5419"/>
                      </a14:imgEffect>
                    </a14:imgLayer>
                  </a14:imgProps>
                </a:ext>
              </a:extLst>
            </a:blip>
            <a:srcRect t="60029"/>
            <a:stretch/>
          </p:blipFill>
          <p:spPr>
            <a:xfrm>
              <a:off x="872622" y="6927799"/>
              <a:ext cx="5649406" cy="2218934"/>
            </a:xfrm>
            <a:prstGeom prst="rect">
              <a:avLst/>
            </a:prstGeom>
            <a:ln>
              <a:noFill/>
            </a:ln>
          </p:spPr>
        </p:pic>
        <p:sp>
          <p:nvSpPr>
            <p:cNvPr id="21" name="Rectangle 20">
              <a:extLst>
                <a:ext uri="{FF2B5EF4-FFF2-40B4-BE49-F238E27FC236}">
                  <a16:creationId xmlns:a16="http://schemas.microsoft.com/office/drawing/2014/main" id="{5DBEA18C-C261-866F-AB75-6C7789F3143A}"/>
                </a:ext>
              </a:extLst>
            </p:cNvPr>
            <p:cNvSpPr/>
            <p:nvPr userDrawn="1"/>
          </p:nvSpPr>
          <p:spPr>
            <a:xfrm>
              <a:off x="17188313" y="0"/>
              <a:ext cx="13086900" cy="3960440"/>
            </a:xfrm>
            <a:prstGeom prst="rect">
              <a:avLst/>
            </a:prstGeom>
            <a:solidFill>
              <a:srgbClr val="073776"/>
            </a:solidFill>
            <a:ln>
              <a:solidFill>
                <a:srgbClr val="073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525005-2E35-CACC-5E8E-8E2FCB8F7F18}"/>
                </a:ext>
              </a:extLst>
            </p:cNvPr>
            <p:cNvSpPr/>
            <p:nvPr userDrawn="1"/>
          </p:nvSpPr>
          <p:spPr>
            <a:xfrm>
              <a:off x="4422420" y="34836"/>
              <a:ext cx="13086900" cy="3960440"/>
            </a:xfrm>
            <a:prstGeom prst="rect">
              <a:avLst/>
            </a:prstGeom>
            <a:solidFill>
              <a:srgbClr val="073776"/>
            </a:solidFill>
            <a:ln>
              <a:solidFill>
                <a:srgbClr val="073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4D7E009-69BB-BC73-54C0-C7F6BE117ACA}"/>
                </a:ext>
              </a:extLst>
            </p:cNvPr>
            <p:cNvSpPr/>
            <p:nvPr userDrawn="1"/>
          </p:nvSpPr>
          <p:spPr>
            <a:xfrm>
              <a:off x="1744118" y="4191969"/>
              <a:ext cx="3816424" cy="3960440"/>
            </a:xfrm>
            <a:prstGeom prst="ellipse">
              <a:avLst/>
            </a:prstGeom>
            <a:solidFill>
              <a:srgbClr val="073776"/>
            </a:solidFill>
            <a:ln>
              <a:solidFill>
                <a:srgbClr val="073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descr="Johns Hopkins ChemBE (@JHU_ChemBE) / Twitter">
              <a:extLst>
                <a:ext uri="{FF2B5EF4-FFF2-40B4-BE49-F238E27FC236}">
                  <a16:creationId xmlns:a16="http://schemas.microsoft.com/office/drawing/2014/main" id="{895D1A22-8060-C62A-7AAA-F26572D8BE94}"/>
                </a:ext>
              </a:extLst>
            </p:cNvPr>
            <p:cNvPicPr>
              <a:picLocks noChangeAspect="1" noChangeArrowheads="1"/>
            </p:cNvPicPr>
            <p:nvPr userDrawn="1"/>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227893" y="3975945"/>
              <a:ext cx="4848873" cy="484887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Whiting School of Engineering | Medicine Matters">
              <a:extLst>
                <a:ext uri="{FF2B5EF4-FFF2-40B4-BE49-F238E27FC236}">
                  <a16:creationId xmlns:a16="http://schemas.microsoft.com/office/drawing/2014/main" id="{18FB141D-82C8-5397-1E51-E253432D8863}"/>
                </a:ext>
              </a:extLst>
            </p:cNvPr>
            <p:cNvPicPr>
              <a:picLocks noChangeAspect="1" noChangeArrowheads="1"/>
            </p:cNvPicPr>
            <p:nvPr userDrawn="1"/>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994862" y="-105040"/>
              <a:ext cx="7836181" cy="3555073"/>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itle 7"/>
          <p:cNvSpPr>
            <a:spLocks noGrp="1"/>
          </p:cNvSpPr>
          <p:nvPr>
            <p:ph type="title" hasCustomPrompt="1"/>
          </p:nvPr>
        </p:nvSpPr>
        <p:spPr>
          <a:xfrm>
            <a:off x="7593806" y="2319761"/>
            <a:ext cx="22326600" cy="2362200"/>
          </a:xfrm>
          <a:prstGeom prst="rect">
            <a:avLst/>
          </a:prstGeom>
        </p:spPr>
        <p:txBody>
          <a:bodyPr vert="horz" anchor="b"/>
          <a:lstStyle>
            <a:lvl1pPr>
              <a:defRPr sz="7200" b="0" baseline="0">
                <a:solidFill>
                  <a:schemeClr val="bg1"/>
                </a:solidFill>
              </a:defRPr>
            </a:lvl1pPr>
          </a:lstStyle>
          <a:p>
            <a:r>
              <a:rPr lang="en-US" sz="7200" spc="-30" dirty="0">
                <a:solidFill>
                  <a:schemeClr val="bg1"/>
                </a:solidFill>
                <a:latin typeface="+mj-lt"/>
              </a:rPr>
              <a:t>Title …</a:t>
            </a:r>
          </a:p>
        </p:txBody>
      </p:sp>
      <p:sp>
        <p:nvSpPr>
          <p:cNvPr id="15" name="Text Placeholder 14"/>
          <p:cNvSpPr>
            <a:spLocks noGrp="1"/>
          </p:cNvSpPr>
          <p:nvPr>
            <p:ph type="body" sz="quarter" idx="12" hasCustomPrompt="1"/>
          </p:nvPr>
        </p:nvSpPr>
        <p:spPr>
          <a:xfrm>
            <a:off x="7593806" y="6853561"/>
            <a:ext cx="20145200" cy="2667000"/>
          </a:xfrm>
          <a:prstGeom prst="rect">
            <a:avLst/>
          </a:prstGeom>
        </p:spPr>
        <p:txBody>
          <a:bodyPr vert="horz"/>
          <a:lstStyle>
            <a:lvl1pPr marL="514350" indent="-514350">
              <a:buFont typeface="+mj-lt"/>
              <a:buAutoNum type="arabicPeriod"/>
              <a:defRPr sz="3200" baseline="0">
                <a:solidFill>
                  <a:srgbClr val="002C76"/>
                </a:solidFill>
              </a:defRPr>
            </a:lvl1pPr>
          </a:lstStyle>
          <a:p>
            <a:pPr lvl="0"/>
            <a:r>
              <a:rPr lang="en-US" dirty="0"/>
              <a:t>Institution One</a:t>
            </a:r>
          </a:p>
          <a:p>
            <a:pPr lvl="0"/>
            <a:r>
              <a:rPr lang="en-US" dirty="0"/>
              <a:t>Institution Two</a:t>
            </a:r>
          </a:p>
          <a:p>
            <a:pPr lvl="0"/>
            <a:r>
              <a:rPr lang="en-US" dirty="0" err="1"/>
              <a:t>Institiution</a:t>
            </a:r>
            <a:r>
              <a:rPr lang="en-US" dirty="0"/>
              <a:t> Three</a:t>
            </a:r>
          </a:p>
          <a:p>
            <a:pPr lvl="0"/>
            <a:r>
              <a:rPr lang="en-US" dirty="0"/>
              <a:t>Institution Four (if more, use smaller line spacing between lines)</a:t>
            </a:r>
          </a:p>
        </p:txBody>
      </p:sp>
      <p:sp>
        <p:nvSpPr>
          <p:cNvPr id="17" name="Text Placeholder 16"/>
          <p:cNvSpPr>
            <a:spLocks noGrp="1"/>
          </p:cNvSpPr>
          <p:nvPr>
            <p:ph type="body" sz="quarter" idx="13" hasCustomPrompt="1"/>
          </p:nvPr>
        </p:nvSpPr>
        <p:spPr>
          <a:xfrm>
            <a:off x="7593805" y="5116241"/>
            <a:ext cx="22326601" cy="1524000"/>
          </a:xfrm>
          <a:prstGeom prst="rect">
            <a:avLst/>
          </a:prstGeom>
        </p:spPr>
        <p:txBody>
          <a:bodyPr vert="horz"/>
          <a:lstStyle>
            <a:lvl1pPr marL="0" indent="0">
              <a:buNone/>
              <a:defRPr sz="4400">
                <a:solidFill>
                  <a:schemeClr val="bg1"/>
                </a:solidFill>
                <a:latin typeface="+mj-lt"/>
              </a:defRPr>
            </a:lvl1pPr>
          </a:lstStyle>
          <a:p>
            <a:pPr lvl="0"/>
            <a:r>
              <a:rPr lang="en-US" dirty="0"/>
              <a:t>Authors list …</a:t>
            </a:r>
          </a:p>
        </p:txBody>
      </p:sp>
    </p:spTree>
    <p:extLst>
      <p:ext uri="{BB962C8B-B14F-4D97-AF65-F5344CB8AC3E}">
        <p14:creationId xmlns:p14="http://schemas.microsoft.com/office/powerpoint/2010/main" val="67219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heme" Target="../theme/them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AD14DCAE-372A-E8AD-785C-72D756BCEA80}"/>
              </a:ext>
            </a:extLst>
          </p:cNvPr>
          <p:cNvGrpSpPr/>
          <p:nvPr userDrawn="1"/>
        </p:nvGrpSpPr>
        <p:grpSpPr>
          <a:xfrm>
            <a:off x="-28042" y="-257440"/>
            <a:ext cx="30859085" cy="9404173"/>
            <a:chOff x="-28042" y="-257440"/>
            <a:chExt cx="30859085" cy="9404173"/>
          </a:xfrm>
        </p:grpSpPr>
        <p:pic>
          <p:nvPicPr>
            <p:cNvPr id="22" name="Picture 2" descr="Whiting School of Engineering | Medicine Matters">
              <a:extLst>
                <a:ext uri="{FF2B5EF4-FFF2-40B4-BE49-F238E27FC236}">
                  <a16:creationId xmlns:a16="http://schemas.microsoft.com/office/drawing/2014/main" id="{C5FFDA77-F130-5940-8E4A-DCE70B82B375}"/>
                </a:ext>
              </a:extLst>
            </p:cNvPr>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2842462" y="-257440"/>
              <a:ext cx="7836181" cy="355507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9219D66F-C70A-030A-F84A-3F900596253F}"/>
                </a:ext>
              </a:extLst>
            </p:cNvPr>
            <p:cNvPicPr>
              <a:picLocks noChangeAspect="1"/>
            </p:cNvPicPr>
            <p:nvPr userDrawn="1"/>
          </p:nvPicPr>
          <p:blipFill>
            <a:blip r:embed="rId5"/>
            <a:stretch>
              <a:fillRect/>
            </a:stretch>
          </p:blipFill>
          <p:spPr>
            <a:xfrm>
              <a:off x="-28042" y="-6401"/>
              <a:ext cx="30331295" cy="6934200"/>
            </a:xfrm>
            <a:prstGeom prst="rect">
              <a:avLst/>
            </a:prstGeom>
          </p:spPr>
        </p:pic>
        <p:pic>
          <p:nvPicPr>
            <p:cNvPr id="24" name="Picture 23">
              <a:extLst>
                <a:ext uri="{FF2B5EF4-FFF2-40B4-BE49-F238E27FC236}">
                  <a16:creationId xmlns:a16="http://schemas.microsoft.com/office/drawing/2014/main" id="{EA4FF474-C8E9-9F6F-0A5D-14D6072A7D6B}"/>
                </a:ext>
              </a:extLst>
            </p:cNvPr>
            <p:cNvPicPr>
              <a:picLocks noChangeAspect="1"/>
            </p:cNvPicPr>
            <p:nvPr userDrawn="1"/>
          </p:nvPicPr>
          <p:blipFill rotWithShape="1">
            <a:blip r:embed="rId6">
              <a:extLst>
                <a:ext uri="{BEBA8EAE-BF5A-486C-A8C5-ECC9F3942E4B}">
                  <a14:imgProps xmlns:a14="http://schemas.microsoft.com/office/drawing/2010/main">
                    <a14:imgLayer r:embed="rId7">
                      <a14:imgEffect>
                        <a14:colorTemperature colorTemp="5419"/>
                      </a14:imgEffect>
                    </a14:imgLayer>
                  </a14:imgProps>
                </a:ext>
              </a:extLst>
            </a:blip>
            <a:srcRect t="60029"/>
            <a:stretch/>
          </p:blipFill>
          <p:spPr>
            <a:xfrm>
              <a:off x="872622" y="6927799"/>
              <a:ext cx="5649406" cy="2218934"/>
            </a:xfrm>
            <a:prstGeom prst="rect">
              <a:avLst/>
            </a:prstGeom>
            <a:ln>
              <a:noFill/>
            </a:ln>
          </p:spPr>
        </p:pic>
        <p:sp>
          <p:nvSpPr>
            <p:cNvPr id="25" name="Rectangle 24">
              <a:extLst>
                <a:ext uri="{FF2B5EF4-FFF2-40B4-BE49-F238E27FC236}">
                  <a16:creationId xmlns:a16="http://schemas.microsoft.com/office/drawing/2014/main" id="{7B69315C-5678-7246-B47E-BD4CCB44E319}"/>
                </a:ext>
              </a:extLst>
            </p:cNvPr>
            <p:cNvSpPr/>
            <p:nvPr userDrawn="1"/>
          </p:nvSpPr>
          <p:spPr>
            <a:xfrm>
              <a:off x="17188313" y="0"/>
              <a:ext cx="13086900" cy="3960440"/>
            </a:xfrm>
            <a:prstGeom prst="rect">
              <a:avLst/>
            </a:prstGeom>
            <a:solidFill>
              <a:srgbClr val="073776"/>
            </a:solidFill>
            <a:ln>
              <a:solidFill>
                <a:srgbClr val="073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00CF012-9C42-0F9A-4B94-D7CFC3F2B0C1}"/>
                </a:ext>
              </a:extLst>
            </p:cNvPr>
            <p:cNvSpPr/>
            <p:nvPr userDrawn="1"/>
          </p:nvSpPr>
          <p:spPr>
            <a:xfrm>
              <a:off x="4422420" y="34836"/>
              <a:ext cx="13086900" cy="3960440"/>
            </a:xfrm>
            <a:prstGeom prst="rect">
              <a:avLst/>
            </a:prstGeom>
            <a:solidFill>
              <a:srgbClr val="073776"/>
            </a:solidFill>
            <a:ln>
              <a:solidFill>
                <a:srgbClr val="073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A085B267-8107-C4A6-7478-45A92CBCB8F2}"/>
                </a:ext>
              </a:extLst>
            </p:cNvPr>
            <p:cNvPicPr>
              <a:picLocks noChangeAspect="1"/>
            </p:cNvPicPr>
            <p:nvPr userDrawn="1"/>
          </p:nvPicPr>
          <p:blipFill rotWithShape="1">
            <a:blip r:embed="rId5"/>
            <a:srcRect l="22967" r="59006" b="63837"/>
            <a:stretch/>
          </p:blipFill>
          <p:spPr>
            <a:xfrm>
              <a:off x="16366644" y="164095"/>
              <a:ext cx="6573015" cy="3014438"/>
            </a:xfrm>
            <a:prstGeom prst="rect">
              <a:avLst/>
            </a:prstGeom>
          </p:spPr>
        </p:pic>
        <p:sp>
          <p:nvSpPr>
            <p:cNvPr id="28" name="TextBox 27">
              <a:extLst>
                <a:ext uri="{FF2B5EF4-FFF2-40B4-BE49-F238E27FC236}">
                  <a16:creationId xmlns:a16="http://schemas.microsoft.com/office/drawing/2014/main" id="{50232FD9-0EBC-5D73-E702-7CB72945144C}"/>
                </a:ext>
              </a:extLst>
            </p:cNvPr>
            <p:cNvSpPr txBox="1"/>
            <p:nvPr userDrawn="1"/>
          </p:nvSpPr>
          <p:spPr>
            <a:xfrm>
              <a:off x="22319722" y="589072"/>
              <a:ext cx="1045479" cy="1862048"/>
            </a:xfrm>
            <a:prstGeom prst="rect">
              <a:avLst/>
            </a:prstGeom>
            <a:noFill/>
          </p:spPr>
          <p:txBody>
            <a:bodyPr wrap="none" rtlCol="0">
              <a:spAutoFit/>
            </a:bodyPr>
            <a:lstStyle/>
            <a:p>
              <a:r>
                <a:rPr lang="en-US" sz="11500" dirty="0">
                  <a:solidFill>
                    <a:srgbClr val="D2DCF2"/>
                  </a:solidFill>
                </a:rPr>
                <a:t>+</a:t>
              </a:r>
              <a:endParaRPr lang="en-US" dirty="0">
                <a:solidFill>
                  <a:srgbClr val="D2DCF2"/>
                </a:solidFill>
              </a:endParaRPr>
            </a:p>
          </p:txBody>
        </p:sp>
        <p:sp>
          <p:nvSpPr>
            <p:cNvPr id="29" name="Oval 28">
              <a:extLst>
                <a:ext uri="{FF2B5EF4-FFF2-40B4-BE49-F238E27FC236}">
                  <a16:creationId xmlns:a16="http://schemas.microsoft.com/office/drawing/2014/main" id="{A97274C0-28E9-2BC0-E2C8-043A2592BF17}"/>
                </a:ext>
              </a:extLst>
            </p:cNvPr>
            <p:cNvSpPr/>
            <p:nvPr userDrawn="1"/>
          </p:nvSpPr>
          <p:spPr>
            <a:xfrm>
              <a:off x="1744118" y="4191969"/>
              <a:ext cx="3816424" cy="3960440"/>
            </a:xfrm>
            <a:prstGeom prst="ellipse">
              <a:avLst/>
            </a:prstGeom>
            <a:solidFill>
              <a:srgbClr val="073776"/>
            </a:solidFill>
            <a:ln>
              <a:solidFill>
                <a:srgbClr val="0737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4" descr="Johns Hopkins ChemBE (@JHU_ChemBE) / Twitter">
              <a:extLst>
                <a:ext uri="{FF2B5EF4-FFF2-40B4-BE49-F238E27FC236}">
                  <a16:creationId xmlns:a16="http://schemas.microsoft.com/office/drawing/2014/main" id="{59F4F329-39A4-4F7C-023F-86D81FBAE63C}"/>
                </a:ext>
              </a:extLst>
            </p:cNvPr>
            <p:cNvPicPr>
              <a:picLocks noChangeAspect="1" noChangeArrowheads="1"/>
            </p:cNvPicPr>
            <p:nvPr userDrawn="1"/>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1227893" y="3975945"/>
              <a:ext cx="4848873" cy="484887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Whiting School of Engineering | Medicine Matters">
              <a:extLst>
                <a:ext uri="{FF2B5EF4-FFF2-40B4-BE49-F238E27FC236}">
                  <a16:creationId xmlns:a16="http://schemas.microsoft.com/office/drawing/2014/main" id="{1C16A4D0-622A-3EAF-65A2-B1F83B152784}"/>
                </a:ext>
              </a:extLst>
            </p:cNvPr>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2994862" y="-105040"/>
              <a:ext cx="7836181" cy="3555073"/>
            </a:xfrm>
            <a:prstGeom prst="rect">
              <a:avLst/>
            </a:prstGeom>
            <a:noFill/>
            <a:extLst>
              <a:ext uri="{909E8E84-426E-40DD-AFC4-6F175D3DCCD1}">
                <a14:hiddenFill xmlns:a14="http://schemas.microsoft.com/office/drawing/2010/main">
                  <a:solidFill>
                    <a:srgbClr val="FFFFFF"/>
                  </a:solidFill>
                </a14:hiddenFill>
              </a:ext>
            </a:extLst>
          </p:spPr>
        </p:pic>
      </p:grpSp>
    </p:spTree>
  </p:cSld>
  <p:clrMap bg1="lt1" tx1="dk1" bg2="lt2" tx2="dk2" accent1="accent1" accent2="accent2" accent3="accent3" accent4="accent4" accent5="accent5" accent6="accent6" hlink="hlink" folHlink="folHlink"/>
  <p:sldLayoutIdLst>
    <p:sldLayoutId id="2147483699" r:id="rId1"/>
    <p:sldLayoutId id="2147483700" r:id="rId2"/>
  </p:sldLayoutIdLst>
  <p:hf hdr="0" ftr="0"/>
  <p:txStyles>
    <p:titleStyle>
      <a:lvl1pPr algn="l" rtl="0" eaLnBrk="1" fontAlgn="base" hangingPunct="1">
        <a:spcBef>
          <a:spcPct val="0"/>
        </a:spcBef>
        <a:spcAft>
          <a:spcPct val="0"/>
        </a:spcAft>
        <a:defRPr sz="2400" b="1">
          <a:solidFill>
            <a:srgbClr val="333333"/>
          </a:solidFill>
          <a:latin typeface="+mj-lt"/>
          <a:ea typeface="ＭＳ Ｐゴシック" charset="0"/>
          <a:cs typeface="ＭＳ Ｐゴシック" charset="0"/>
        </a:defRPr>
      </a:lvl1pPr>
      <a:lvl2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2pPr>
      <a:lvl3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3pPr>
      <a:lvl4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4pPr>
      <a:lvl5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3333"/>
          </a:solidFill>
          <a:latin typeface="TUM Neue Helvetica 55 Regular" pitchFamily="34" charset="0"/>
        </a:defRPr>
      </a:lvl6pPr>
      <a:lvl7pPr marL="914400" algn="l" rtl="0" eaLnBrk="1" fontAlgn="base" hangingPunct="1">
        <a:spcBef>
          <a:spcPct val="0"/>
        </a:spcBef>
        <a:spcAft>
          <a:spcPct val="0"/>
        </a:spcAft>
        <a:defRPr sz="2400" b="1">
          <a:solidFill>
            <a:srgbClr val="333333"/>
          </a:solidFill>
          <a:latin typeface="TUM Neue Helvetica 55 Regular" pitchFamily="34" charset="0"/>
        </a:defRPr>
      </a:lvl7pPr>
      <a:lvl8pPr marL="1371600" algn="l" rtl="0" eaLnBrk="1" fontAlgn="base" hangingPunct="1">
        <a:spcBef>
          <a:spcPct val="0"/>
        </a:spcBef>
        <a:spcAft>
          <a:spcPct val="0"/>
        </a:spcAft>
        <a:defRPr sz="2400" b="1">
          <a:solidFill>
            <a:srgbClr val="333333"/>
          </a:solidFill>
          <a:latin typeface="TUM Neue Helvetica 55 Regular" pitchFamily="34" charset="0"/>
        </a:defRPr>
      </a:lvl8pPr>
      <a:lvl9pPr marL="1828800" algn="l" rtl="0" eaLnBrk="1" fontAlgn="base" hangingPunct="1">
        <a:spcBef>
          <a:spcPct val="0"/>
        </a:spcBef>
        <a:spcAft>
          <a:spcPct val="0"/>
        </a:spcAft>
        <a:defRPr sz="2400" b="1">
          <a:solidFill>
            <a:srgbClr val="333333"/>
          </a:solidFill>
          <a:latin typeface="TUM Neue Helvetica 55 Regular" pitchFamily="34" charset="0"/>
        </a:defRPr>
      </a:lvl9pPr>
    </p:titleStyle>
    <p:bodyStyle>
      <a:lvl1pPr marL="342900" indent="-342900" algn="l" rtl="0" eaLnBrk="1" fontAlgn="base" hangingPunct="1">
        <a:spcBef>
          <a:spcPct val="20000"/>
        </a:spcBef>
        <a:spcAft>
          <a:spcPct val="0"/>
        </a:spcAft>
        <a:buChar char="•"/>
        <a:defRPr>
          <a:solidFill>
            <a:srgbClr val="333333"/>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1400">
          <a:solidFill>
            <a:srgbClr val="333333"/>
          </a:solidFill>
          <a:latin typeface="+mn-lt"/>
          <a:ea typeface="ＭＳ Ｐゴシック" charset="0"/>
        </a:defRPr>
      </a:lvl2pPr>
      <a:lvl3pPr marL="1143000" indent="-228600" algn="l" rtl="0" eaLnBrk="1" fontAlgn="base" hangingPunct="1">
        <a:spcBef>
          <a:spcPct val="20000"/>
        </a:spcBef>
        <a:spcAft>
          <a:spcPct val="0"/>
        </a:spcAft>
        <a:buChar char="•"/>
        <a:defRPr sz="1400">
          <a:solidFill>
            <a:srgbClr val="333333"/>
          </a:solidFill>
          <a:latin typeface="+mn-lt"/>
          <a:ea typeface="ＭＳ Ｐゴシック" charset="0"/>
        </a:defRPr>
      </a:lvl3pPr>
      <a:lvl4pPr marL="1600200" indent="-228600" algn="l" rtl="0" eaLnBrk="1" fontAlgn="base" hangingPunct="1">
        <a:spcBef>
          <a:spcPct val="20000"/>
        </a:spcBef>
        <a:spcAft>
          <a:spcPct val="0"/>
        </a:spcAft>
        <a:buChar char="–"/>
        <a:defRPr sz="1400">
          <a:solidFill>
            <a:srgbClr val="333333"/>
          </a:solidFill>
          <a:latin typeface="+mn-lt"/>
          <a:ea typeface="ＭＳ Ｐゴシック" charset="0"/>
        </a:defRPr>
      </a:lvl4pPr>
      <a:lvl5pPr marL="2057400" indent="-228600" algn="l" rtl="0" eaLnBrk="1" fontAlgn="base" hangingPunct="1">
        <a:spcBef>
          <a:spcPct val="20000"/>
        </a:spcBef>
        <a:spcAft>
          <a:spcPct val="0"/>
        </a:spcAft>
        <a:buChar char="»"/>
        <a:defRPr sz="1400">
          <a:solidFill>
            <a:srgbClr val="333333"/>
          </a:solidFill>
          <a:latin typeface="+mn-lt"/>
          <a:ea typeface="ＭＳ Ｐゴシック" charset="0"/>
        </a:defRPr>
      </a:lvl5pPr>
      <a:lvl6pPr marL="2514600" indent="-228600" algn="l" rtl="0" eaLnBrk="1" fontAlgn="base" hangingPunct="1">
        <a:spcBef>
          <a:spcPct val="20000"/>
        </a:spcBef>
        <a:spcAft>
          <a:spcPct val="0"/>
        </a:spcAft>
        <a:buChar char="»"/>
        <a:defRPr sz="1400">
          <a:solidFill>
            <a:srgbClr val="333333"/>
          </a:solidFill>
          <a:latin typeface="+mn-lt"/>
        </a:defRPr>
      </a:lvl6pPr>
      <a:lvl7pPr marL="2971800" indent="-228600" algn="l" rtl="0" eaLnBrk="1" fontAlgn="base" hangingPunct="1">
        <a:spcBef>
          <a:spcPct val="20000"/>
        </a:spcBef>
        <a:spcAft>
          <a:spcPct val="0"/>
        </a:spcAft>
        <a:buChar char="»"/>
        <a:defRPr sz="1400">
          <a:solidFill>
            <a:srgbClr val="333333"/>
          </a:solidFill>
          <a:latin typeface="+mn-lt"/>
        </a:defRPr>
      </a:lvl7pPr>
      <a:lvl8pPr marL="3429000" indent="-228600" algn="l" rtl="0" eaLnBrk="1" fontAlgn="base" hangingPunct="1">
        <a:spcBef>
          <a:spcPct val="20000"/>
        </a:spcBef>
        <a:spcAft>
          <a:spcPct val="0"/>
        </a:spcAft>
        <a:buChar char="»"/>
        <a:defRPr sz="1400">
          <a:solidFill>
            <a:srgbClr val="333333"/>
          </a:solidFill>
          <a:latin typeface="+mn-lt"/>
        </a:defRPr>
      </a:lvl8pPr>
      <a:lvl9pPr marL="3886200" indent="-228600" algn="l" rtl="0" eaLnBrk="1" fontAlgn="base" hangingPunct="1">
        <a:spcBef>
          <a:spcPct val="20000"/>
        </a:spcBef>
        <a:spcAft>
          <a:spcPct val="0"/>
        </a:spcAft>
        <a:buChar char="»"/>
        <a:defRPr sz="14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652B838-6C63-B2CD-61A3-732834221FE4}"/>
              </a:ext>
            </a:extLst>
          </p:cNvPr>
          <p:cNvSpPr>
            <a:spLocks noGrp="1"/>
          </p:cNvSpPr>
          <p:nvPr>
            <p:ph type="title"/>
          </p:nvPr>
        </p:nvSpPr>
        <p:spPr/>
        <p:txBody>
          <a:bodyPr/>
          <a:lstStyle/>
          <a:p>
            <a:r>
              <a:rPr lang="en-US" sz="8000" b="1" i="0" dirty="0">
                <a:effectLst/>
                <a:latin typeface="Arial" panose="020B0604020202020204" pitchFamily="34" charset="0"/>
              </a:rPr>
              <a:t>Magic Mirror</a:t>
            </a:r>
            <a:br>
              <a:rPr lang="en-US" b="0" i="0" dirty="0">
                <a:effectLst/>
                <a:latin typeface="Arial" panose="020B0604020202020204" pitchFamily="34" charset="0"/>
              </a:rPr>
            </a:br>
            <a:r>
              <a:rPr lang="en-US" sz="6000" b="0" i="0" dirty="0">
                <a:effectLst/>
                <a:latin typeface="Arial" panose="020B0604020202020204" pitchFamily="34" charset="0"/>
              </a:rPr>
              <a:t>-- An Educational AR </a:t>
            </a:r>
            <a:r>
              <a:rPr lang="en-US" sz="6000" b="0" i="0">
                <a:effectLst/>
                <a:latin typeface="Arial" panose="020B0604020202020204" pitchFamily="34" charset="0"/>
              </a:rPr>
              <a:t>Application using </a:t>
            </a:r>
            <a:r>
              <a:rPr lang="en-US" sz="6000" b="0" i="0" dirty="0">
                <a:effectLst/>
                <a:latin typeface="Arial" panose="020B0604020202020204" pitchFamily="34" charset="0"/>
              </a:rPr>
              <a:t>Monocular RGB Camera</a:t>
            </a:r>
            <a:endParaRPr lang="en-US" dirty="0"/>
          </a:p>
        </p:txBody>
      </p:sp>
      <p:sp>
        <p:nvSpPr>
          <p:cNvPr id="10" name="Text Placeholder 9">
            <a:extLst>
              <a:ext uri="{FF2B5EF4-FFF2-40B4-BE49-F238E27FC236}">
                <a16:creationId xmlns:a16="http://schemas.microsoft.com/office/drawing/2014/main" id="{568D4F48-0868-6376-52C6-777943CCF653}"/>
              </a:ext>
            </a:extLst>
          </p:cNvPr>
          <p:cNvSpPr>
            <a:spLocks noGrp="1"/>
          </p:cNvSpPr>
          <p:nvPr>
            <p:ph type="body" sz="quarter" idx="12"/>
          </p:nvPr>
        </p:nvSpPr>
        <p:spPr>
          <a:xfrm>
            <a:off x="7579526" y="7428273"/>
            <a:ext cx="20145200" cy="2667000"/>
          </a:xfrm>
        </p:spPr>
        <p:txBody>
          <a:bodyPr/>
          <a:lstStyle/>
          <a:p>
            <a:r>
              <a:rPr lang="en-US" b="0" i="0" dirty="0">
                <a:effectLst/>
                <a:latin typeface="Arial" panose="020B0604020202020204" pitchFamily="34" charset="0"/>
              </a:rPr>
              <a:t>Whiting School of Engineering</a:t>
            </a:r>
            <a:br>
              <a:rPr lang="en-US" dirty="0"/>
            </a:br>
            <a:r>
              <a:rPr lang="en-US" b="0" i="0" dirty="0">
                <a:effectLst/>
                <a:latin typeface="Arial" panose="020B0604020202020204" pitchFamily="34" charset="0"/>
              </a:rPr>
              <a:t>Johns Hopkins University</a:t>
            </a:r>
            <a:endParaRPr lang="en-US" dirty="0"/>
          </a:p>
        </p:txBody>
      </p:sp>
      <p:sp>
        <p:nvSpPr>
          <p:cNvPr id="11" name="Text Placeholder 10">
            <a:extLst>
              <a:ext uri="{FF2B5EF4-FFF2-40B4-BE49-F238E27FC236}">
                <a16:creationId xmlns:a16="http://schemas.microsoft.com/office/drawing/2014/main" id="{92C787B9-D9A9-B155-B79D-4DC8A6624E31}"/>
              </a:ext>
            </a:extLst>
          </p:cNvPr>
          <p:cNvSpPr>
            <a:spLocks noGrp="1"/>
          </p:cNvSpPr>
          <p:nvPr>
            <p:ph type="body" sz="quarter" idx="13"/>
          </p:nvPr>
        </p:nvSpPr>
        <p:spPr>
          <a:xfrm>
            <a:off x="7593806" y="5541734"/>
            <a:ext cx="22326601" cy="1524000"/>
          </a:xfrm>
        </p:spPr>
        <p:txBody>
          <a:bodyPr/>
          <a:lstStyle/>
          <a:p>
            <a:r>
              <a:rPr lang="en-US" altLang="zh-CN" dirty="0" err="1"/>
              <a:t>Haonan</a:t>
            </a:r>
            <a:r>
              <a:rPr lang="en-US" altLang="zh-CN" dirty="0"/>
              <a:t> Zhang</a:t>
            </a:r>
            <a:r>
              <a:rPr lang="en-US" altLang="zh-CN" baseline="30000" dirty="0"/>
              <a:t>1</a:t>
            </a:r>
            <a:r>
              <a:rPr lang="en-US" altLang="zh-CN" dirty="0"/>
              <a:t>, Zejun Ma</a:t>
            </a:r>
            <a:r>
              <a:rPr lang="en-US" altLang="zh-CN" baseline="30000" dirty="0"/>
              <a:t>1</a:t>
            </a:r>
            <a:r>
              <a:rPr lang="en-US" altLang="zh-CN" dirty="0"/>
              <a:t>, </a:t>
            </a:r>
            <a:r>
              <a:rPr lang="en-US" altLang="zh-CN" dirty="0" err="1"/>
              <a:t>Zixiao</a:t>
            </a:r>
            <a:r>
              <a:rPr lang="en-US" altLang="zh-CN" dirty="0"/>
              <a:t> Xu</a:t>
            </a:r>
            <a:r>
              <a:rPr lang="en-US" altLang="zh-CN" baseline="30000" dirty="0"/>
              <a:t>1</a:t>
            </a:r>
            <a:endParaRPr lang="en-US" baseline="30000" dirty="0"/>
          </a:p>
        </p:txBody>
      </p:sp>
      <p:sp>
        <p:nvSpPr>
          <p:cNvPr id="5" name="Textfeld 4"/>
          <p:cNvSpPr txBox="1"/>
          <p:nvPr/>
        </p:nvSpPr>
        <p:spPr>
          <a:xfrm>
            <a:off x="0" y="9677351"/>
            <a:ext cx="30286421" cy="923330"/>
          </a:xfrm>
          <a:prstGeom prst="rect">
            <a:avLst/>
          </a:prstGeom>
          <a:solidFill>
            <a:srgbClr val="073776"/>
          </a:solidFill>
        </p:spPr>
        <p:txBody>
          <a:bodyPr wrap="square" rtlCol="0">
            <a:spAutoFit/>
          </a:bodyPr>
          <a:lstStyle/>
          <a:p>
            <a:r>
              <a:rPr lang="en-US" sz="5400" dirty="0">
                <a:solidFill>
                  <a:schemeClr val="bg1"/>
                </a:solidFill>
                <a:latin typeface="TUM Neue Helvetica 55 Regular (Headings)"/>
              </a:rPr>
              <a:t>  Introduction</a:t>
            </a:r>
          </a:p>
        </p:txBody>
      </p:sp>
      <p:sp>
        <p:nvSpPr>
          <p:cNvPr id="163" name="Textfeld 4"/>
          <p:cNvSpPr txBox="1"/>
          <p:nvPr/>
        </p:nvSpPr>
        <p:spPr>
          <a:xfrm>
            <a:off x="-6167" y="20177745"/>
            <a:ext cx="30286421" cy="923330"/>
          </a:xfrm>
          <a:prstGeom prst="rect">
            <a:avLst/>
          </a:prstGeom>
          <a:solidFill>
            <a:srgbClr val="073776"/>
          </a:solidFill>
        </p:spPr>
        <p:txBody>
          <a:bodyPr wrap="square" rtlCol="0">
            <a:spAutoFit/>
          </a:bodyPr>
          <a:lstStyle/>
          <a:p>
            <a:r>
              <a:rPr lang="en-US" sz="5400" dirty="0">
                <a:solidFill>
                  <a:schemeClr val="bg1"/>
                </a:solidFill>
                <a:latin typeface="TUM Neue Helvetica 55 Regular (Headings)"/>
              </a:rPr>
              <a:t>  Method</a:t>
            </a:r>
          </a:p>
        </p:txBody>
      </p:sp>
      <p:sp>
        <p:nvSpPr>
          <p:cNvPr id="164" name="Textfeld 4"/>
          <p:cNvSpPr txBox="1"/>
          <p:nvPr/>
        </p:nvSpPr>
        <p:spPr>
          <a:xfrm>
            <a:off x="-6168" y="30114849"/>
            <a:ext cx="16151885" cy="923330"/>
          </a:xfrm>
          <a:prstGeom prst="rect">
            <a:avLst/>
          </a:prstGeom>
          <a:solidFill>
            <a:srgbClr val="073776"/>
          </a:solidFill>
        </p:spPr>
        <p:txBody>
          <a:bodyPr wrap="square" rtlCol="0">
            <a:spAutoFit/>
          </a:bodyPr>
          <a:lstStyle/>
          <a:p>
            <a:r>
              <a:rPr lang="en-US" sz="5400" dirty="0">
                <a:solidFill>
                  <a:schemeClr val="bg1"/>
                </a:solidFill>
                <a:latin typeface="TUM Neue Helvetica 55 Regular (Headings)"/>
              </a:rPr>
              <a:t>  Results</a:t>
            </a:r>
          </a:p>
        </p:txBody>
      </p:sp>
      <p:sp>
        <p:nvSpPr>
          <p:cNvPr id="165" name="Textfeld 4"/>
          <p:cNvSpPr txBox="1"/>
          <p:nvPr/>
        </p:nvSpPr>
        <p:spPr>
          <a:xfrm>
            <a:off x="16361742" y="30117015"/>
            <a:ext cx="13918512" cy="914887"/>
          </a:xfrm>
          <a:prstGeom prst="rect">
            <a:avLst/>
          </a:prstGeom>
          <a:solidFill>
            <a:srgbClr val="073776"/>
          </a:solidFill>
        </p:spPr>
        <p:txBody>
          <a:bodyPr wrap="square" rtlCol="0">
            <a:spAutoFit/>
          </a:bodyPr>
          <a:lstStyle/>
          <a:p>
            <a:r>
              <a:rPr lang="en-US" sz="5400" dirty="0">
                <a:solidFill>
                  <a:schemeClr val="bg1"/>
                </a:solidFill>
                <a:latin typeface="TUM Neue Helvetica 55 Regular (Headings)"/>
              </a:rPr>
              <a:t>  Conclusions</a:t>
            </a:r>
          </a:p>
        </p:txBody>
      </p:sp>
      <p:sp>
        <p:nvSpPr>
          <p:cNvPr id="3" name="TextBox 2">
            <a:extLst>
              <a:ext uri="{FF2B5EF4-FFF2-40B4-BE49-F238E27FC236}">
                <a16:creationId xmlns:a16="http://schemas.microsoft.com/office/drawing/2014/main" id="{406CA747-CB30-FA96-0F97-F4C9ED326830}"/>
              </a:ext>
            </a:extLst>
          </p:cNvPr>
          <p:cNvSpPr txBox="1"/>
          <p:nvPr/>
        </p:nvSpPr>
        <p:spPr>
          <a:xfrm>
            <a:off x="13461931" y="11003397"/>
            <a:ext cx="16201800" cy="8771632"/>
          </a:xfrm>
          <a:prstGeom prst="rect">
            <a:avLst/>
          </a:prstGeom>
          <a:noFill/>
        </p:spPr>
        <p:txBody>
          <a:bodyPr wrap="square">
            <a:spAutoFit/>
          </a:bodyPr>
          <a:lstStyle/>
          <a:p>
            <a:pPr algn="just"/>
            <a:r>
              <a:rPr lang="en-US" sz="4000" b="0" i="0" dirty="0">
                <a:effectLst/>
                <a:latin typeface="Arial" panose="020B0604020202020204" pitchFamily="34" charset="0"/>
              </a:rPr>
              <a:t>A magic mirror is an augmented reality (AR) application that overlays three-dimensional (3D) models of internal body tissues, such as bone skeletons, onto images of people in real time. The spatial positioning and sizes of these 3D models dynamically adjust according to the pose information derived from the people's real-time movements captured in the video stream. The main contribution inc</a:t>
            </a:r>
            <a:r>
              <a:rPr lang="en-US" sz="4000" dirty="0">
                <a:latin typeface="Arial" panose="020B0604020202020204" pitchFamily="34" charset="0"/>
              </a:rPr>
              <a:t>ludes:</a:t>
            </a:r>
            <a:endParaRPr lang="en-US" sz="4400" dirty="0">
              <a:latin typeface="Arial" panose="020B0604020202020204" pitchFamily="34" charset="0"/>
            </a:endParaRPr>
          </a:p>
          <a:p>
            <a:pPr algn="just">
              <a:spcBef>
                <a:spcPts val="2400"/>
              </a:spcBef>
              <a:buFont typeface="Arial" panose="020B0604020202020204" pitchFamily="34" charset="0"/>
              <a:buChar char="•"/>
            </a:pPr>
            <a:r>
              <a:rPr lang="en-US" sz="4400" b="1" i="0" dirty="0">
                <a:solidFill>
                  <a:srgbClr val="0D0D0D"/>
                </a:solidFill>
                <a:effectLst/>
                <a:latin typeface="Söhne"/>
              </a:rPr>
              <a:t> Educational Enhancement</a:t>
            </a:r>
            <a:r>
              <a:rPr lang="en-US" sz="4400" b="0" i="0" dirty="0">
                <a:solidFill>
                  <a:srgbClr val="0D0D0D"/>
                </a:solidFill>
                <a:effectLst/>
                <a:latin typeface="Söhne"/>
              </a:rPr>
              <a:t>: Aims to enrich anatomy education</a:t>
            </a:r>
            <a:r>
              <a:rPr lang="en-US" sz="4400" dirty="0">
                <a:solidFill>
                  <a:srgbClr val="0D0D0D"/>
                </a:solidFill>
                <a:latin typeface="Söhne"/>
              </a:rPr>
              <a:t> and </a:t>
            </a:r>
            <a:r>
              <a:rPr lang="en-US" sz="4400" b="0" i="0" dirty="0">
                <a:solidFill>
                  <a:srgbClr val="0D0D0D"/>
                </a:solidFill>
                <a:effectLst/>
                <a:latin typeface="Söhne"/>
              </a:rPr>
              <a:t>improve student understanding.</a:t>
            </a:r>
          </a:p>
          <a:p>
            <a:pPr algn="just">
              <a:spcBef>
                <a:spcPts val="2400"/>
              </a:spcBef>
              <a:buFont typeface="Arial" panose="020B0604020202020204" pitchFamily="34" charset="0"/>
              <a:buChar char="•"/>
            </a:pPr>
            <a:r>
              <a:rPr lang="en-US" sz="4400" b="1" i="0" dirty="0">
                <a:solidFill>
                  <a:srgbClr val="0D0D0D"/>
                </a:solidFill>
                <a:effectLst/>
                <a:latin typeface="Söhne"/>
              </a:rPr>
              <a:t> Accessible Technology</a:t>
            </a:r>
            <a:r>
              <a:rPr lang="en-US" sz="4400" b="0" i="0" dirty="0">
                <a:solidFill>
                  <a:srgbClr val="0D0D0D"/>
                </a:solidFill>
                <a:effectLst/>
                <a:latin typeface="Söhne"/>
              </a:rPr>
              <a:t>: Uses commonly available monocular RGB cameras instead of professional depth cameras.</a:t>
            </a:r>
          </a:p>
          <a:p>
            <a:pPr algn="just">
              <a:spcBef>
                <a:spcPts val="2400"/>
              </a:spcBef>
              <a:buFont typeface="Arial" panose="020B0604020202020204" pitchFamily="34" charset="0"/>
              <a:buChar char="•"/>
            </a:pPr>
            <a:r>
              <a:rPr lang="en-US" sz="4400" b="1" i="0" dirty="0">
                <a:solidFill>
                  <a:srgbClr val="0D0D0D"/>
                </a:solidFill>
                <a:effectLst/>
                <a:latin typeface="Söhne"/>
              </a:rPr>
              <a:t> Simple Deployment</a:t>
            </a:r>
            <a:r>
              <a:rPr lang="en-US" sz="4400" b="0" i="0" dirty="0">
                <a:solidFill>
                  <a:srgbClr val="0D0D0D"/>
                </a:solidFill>
                <a:effectLst/>
                <a:latin typeface="Söhne"/>
              </a:rPr>
              <a:t>: Requires only a computer with a GPU and a webcam, enabling easier setup and increased accessibility.</a:t>
            </a:r>
          </a:p>
        </p:txBody>
      </p:sp>
      <p:sp>
        <p:nvSpPr>
          <p:cNvPr id="4" name="文本框 3">
            <a:extLst>
              <a:ext uri="{FF2B5EF4-FFF2-40B4-BE49-F238E27FC236}">
                <a16:creationId xmlns:a16="http://schemas.microsoft.com/office/drawing/2014/main" id="{34A970ED-1A1E-9B2D-2837-76A63899DE28}"/>
              </a:ext>
            </a:extLst>
          </p:cNvPr>
          <p:cNvSpPr txBox="1"/>
          <p:nvPr/>
        </p:nvSpPr>
        <p:spPr>
          <a:xfrm>
            <a:off x="591989" y="21160590"/>
            <a:ext cx="12869941" cy="8894743"/>
          </a:xfrm>
          <a:prstGeom prst="rect">
            <a:avLst/>
          </a:prstGeom>
          <a:noFill/>
        </p:spPr>
        <p:txBody>
          <a:bodyPr wrap="square">
            <a:spAutoFit/>
          </a:bodyPr>
          <a:lstStyle/>
          <a:p>
            <a:pPr algn="just">
              <a:buFont typeface="Arial" panose="020B0604020202020204" pitchFamily="34" charset="0"/>
              <a:buChar char="•"/>
            </a:pPr>
            <a:r>
              <a:rPr lang="en-US" altLang="zh-CN" sz="4400" b="1" i="0" dirty="0">
                <a:solidFill>
                  <a:srgbClr val="0D0D0D"/>
                </a:solidFill>
                <a:effectLst/>
                <a:latin typeface="Söhne"/>
              </a:rPr>
              <a:t> 3D Human Pose Estimation (HPE)</a:t>
            </a:r>
            <a:r>
              <a:rPr lang="en-US" altLang="zh-CN" sz="4400" b="0" i="0" dirty="0">
                <a:solidFill>
                  <a:srgbClr val="0D0D0D"/>
                </a:solidFill>
                <a:effectLst/>
                <a:latin typeface="Söhne"/>
              </a:rPr>
              <a:t>: To estimate 3D human poses from monocular RGB images, we use a pretrained </a:t>
            </a:r>
            <a:r>
              <a:rPr lang="en-US" altLang="zh-CN" sz="4400" b="0" i="1" dirty="0" err="1">
                <a:solidFill>
                  <a:srgbClr val="0D0D0D"/>
                </a:solidFill>
                <a:effectLst/>
                <a:latin typeface="Söhne"/>
              </a:rPr>
              <a:t>RTMPose</a:t>
            </a:r>
            <a:r>
              <a:rPr lang="en-US" altLang="zh-CN" sz="4400" b="0" i="0" dirty="0">
                <a:solidFill>
                  <a:srgbClr val="0D0D0D"/>
                </a:solidFill>
                <a:effectLst/>
                <a:latin typeface="Söhne"/>
              </a:rPr>
              <a:t> (Cao et al., 2019) model as a 2D HPE module followed by a  </a:t>
            </a:r>
            <a:r>
              <a:rPr lang="en-US" altLang="zh-CN" sz="4400" b="0" i="1" dirty="0" err="1">
                <a:solidFill>
                  <a:srgbClr val="0D0D0D"/>
                </a:solidFill>
                <a:effectLst/>
                <a:latin typeface="Söhne"/>
              </a:rPr>
              <a:t>MotionBeRT</a:t>
            </a:r>
            <a:r>
              <a:rPr lang="en-US" altLang="zh-CN" sz="4400" b="0" i="0" dirty="0">
                <a:solidFill>
                  <a:srgbClr val="0D0D0D"/>
                </a:solidFill>
                <a:effectLst/>
                <a:latin typeface="Söhne"/>
              </a:rPr>
              <a:t> (Zhu et al., 2023) model which estimates 3D HPE given 2D HPE.</a:t>
            </a:r>
          </a:p>
          <a:p>
            <a:pPr algn="just">
              <a:buFont typeface="Arial" panose="020B0604020202020204" pitchFamily="34" charset="0"/>
              <a:buChar char="•"/>
            </a:pPr>
            <a:r>
              <a:rPr lang="en-US" altLang="zh-CN" sz="4400" b="1" i="0" dirty="0">
                <a:solidFill>
                  <a:srgbClr val="0D0D0D"/>
                </a:solidFill>
                <a:effectLst/>
                <a:latin typeface="Söhne"/>
              </a:rPr>
              <a:t> Skeleton Animation and Overlaying</a:t>
            </a:r>
            <a:r>
              <a:rPr lang="en-US" altLang="zh-CN" sz="4400" b="0" i="0" dirty="0">
                <a:solidFill>
                  <a:srgbClr val="0D0D0D"/>
                </a:solidFill>
                <a:effectLst/>
                <a:latin typeface="Söhne"/>
              </a:rPr>
              <a:t>: </a:t>
            </a:r>
            <a:r>
              <a:rPr lang="en-US" altLang="zh-CN" sz="4400" b="1" i="0" dirty="0">
                <a:solidFill>
                  <a:srgbClr val="0D0D0D"/>
                </a:solidFill>
                <a:effectLst/>
                <a:latin typeface="Söhne"/>
              </a:rPr>
              <a:t> </a:t>
            </a:r>
            <a:r>
              <a:rPr lang="en-US" altLang="zh-CN" sz="4400" i="0" dirty="0">
                <a:solidFill>
                  <a:srgbClr val="0D0D0D"/>
                </a:solidFill>
                <a:effectLst/>
                <a:latin typeface="Söhne"/>
              </a:rPr>
              <a:t>We use </a:t>
            </a:r>
            <a:r>
              <a:rPr lang="en-US" altLang="zh-CN" sz="4400" i="1" dirty="0">
                <a:solidFill>
                  <a:srgbClr val="0D0D0D"/>
                </a:solidFill>
                <a:effectLst/>
                <a:latin typeface="Söhne"/>
              </a:rPr>
              <a:t>Unity </a:t>
            </a:r>
            <a:r>
              <a:rPr lang="en-US" altLang="zh-CN" sz="4400" dirty="0">
                <a:solidFill>
                  <a:srgbClr val="0D0D0D"/>
                </a:solidFill>
                <a:effectLst/>
                <a:latin typeface="Söhne"/>
              </a:rPr>
              <a:t>built-in functions to animate the skeletons according to </a:t>
            </a:r>
            <a:r>
              <a:rPr lang="en-US" altLang="zh-CN" sz="4400" dirty="0">
                <a:solidFill>
                  <a:srgbClr val="0D0D0D"/>
                </a:solidFill>
                <a:latin typeface="Söhne"/>
              </a:rPr>
              <a:t>the real-time output of 3D </a:t>
            </a:r>
            <a:r>
              <a:rPr lang="en-US" altLang="zh-CN" sz="4400" dirty="0">
                <a:solidFill>
                  <a:srgbClr val="0D0D0D"/>
                </a:solidFill>
                <a:effectLst/>
                <a:latin typeface="Söhne"/>
              </a:rPr>
              <a:t>HPE and then map them to pixel coordinates and </a:t>
            </a:r>
            <a:r>
              <a:rPr lang="en-US" altLang="zh-CN" sz="4400" dirty="0">
                <a:solidFill>
                  <a:srgbClr val="0D0D0D"/>
                </a:solidFill>
                <a:latin typeface="Söhne"/>
              </a:rPr>
              <a:t>scales </a:t>
            </a:r>
            <a:r>
              <a:rPr lang="en-US" altLang="zh-CN" sz="4400" dirty="0">
                <a:solidFill>
                  <a:srgbClr val="0D0D0D"/>
                </a:solidFill>
                <a:effectLst/>
                <a:latin typeface="Söhne"/>
              </a:rPr>
              <a:t>for overlaying.</a:t>
            </a:r>
            <a:endParaRPr lang="en-US" altLang="zh-CN" sz="4400" b="1" i="1" dirty="0">
              <a:solidFill>
                <a:srgbClr val="0D0D0D"/>
              </a:solidFill>
              <a:effectLst/>
              <a:latin typeface="Söhne"/>
            </a:endParaRPr>
          </a:p>
          <a:p>
            <a:pPr algn="just">
              <a:buFont typeface="Arial" panose="020B0604020202020204" pitchFamily="34" charset="0"/>
              <a:buChar char="•"/>
            </a:pPr>
            <a:r>
              <a:rPr lang="en-US" altLang="zh-CN" sz="4400" b="1" dirty="0">
                <a:solidFill>
                  <a:srgbClr val="0D0D0D"/>
                </a:solidFill>
                <a:latin typeface="Söhne"/>
              </a:rPr>
              <a:t> Inter-program Communication</a:t>
            </a:r>
            <a:r>
              <a:rPr lang="en-US" altLang="zh-CN" sz="4400" b="0" i="0" dirty="0">
                <a:solidFill>
                  <a:srgbClr val="0D0D0D"/>
                </a:solidFill>
                <a:effectLst/>
                <a:latin typeface="Söhne"/>
              </a:rPr>
              <a:t>: We use </a:t>
            </a:r>
            <a:r>
              <a:rPr lang="en-US" altLang="zh-CN" sz="4400" b="0" i="1" dirty="0" err="1">
                <a:solidFill>
                  <a:srgbClr val="0D0D0D"/>
                </a:solidFill>
                <a:effectLst/>
                <a:latin typeface="Söhne"/>
              </a:rPr>
              <a:t>ZeroMQ</a:t>
            </a:r>
            <a:r>
              <a:rPr lang="en-US" altLang="zh-CN" sz="4400" b="0" i="0" dirty="0">
                <a:solidFill>
                  <a:srgbClr val="0D0D0D"/>
                </a:solidFill>
                <a:effectLst/>
                <a:latin typeface="Söhne"/>
              </a:rPr>
              <a:t> to connect the HPE module (Python) and the animation module (C#). </a:t>
            </a:r>
            <a:r>
              <a:rPr lang="en-US" altLang="zh-CN" sz="4400" dirty="0">
                <a:solidFill>
                  <a:srgbClr val="0D0D0D"/>
                </a:solidFill>
                <a:latin typeface="Söhne"/>
              </a:rPr>
              <a:t>The camera input is multi-streamed by </a:t>
            </a:r>
            <a:r>
              <a:rPr lang="en-US" altLang="zh-CN" sz="4400" i="1" dirty="0">
                <a:solidFill>
                  <a:srgbClr val="0D0D0D"/>
                </a:solidFill>
                <a:latin typeface="Söhne"/>
              </a:rPr>
              <a:t>OBS studio </a:t>
            </a:r>
            <a:r>
              <a:rPr lang="en-US" altLang="zh-CN" sz="4400" dirty="0">
                <a:solidFill>
                  <a:srgbClr val="0D0D0D"/>
                </a:solidFill>
                <a:latin typeface="Söhne"/>
              </a:rPr>
              <a:t>for HPE input and animation background.</a:t>
            </a:r>
            <a:endParaRPr lang="en-US" altLang="zh-CN" sz="4400" b="0" i="1" dirty="0">
              <a:solidFill>
                <a:srgbClr val="0D0D0D"/>
              </a:solidFill>
              <a:effectLst/>
              <a:latin typeface="Söhne"/>
            </a:endParaRPr>
          </a:p>
        </p:txBody>
      </p:sp>
      <p:pic>
        <p:nvPicPr>
          <p:cNvPr id="7" name="图片 6">
            <a:extLst>
              <a:ext uri="{FF2B5EF4-FFF2-40B4-BE49-F238E27FC236}">
                <a16:creationId xmlns:a16="http://schemas.microsoft.com/office/drawing/2014/main" id="{E5A9EA29-3EBF-7B93-9F3B-EEE58605CFBE}"/>
              </a:ext>
            </a:extLst>
          </p:cNvPr>
          <p:cNvPicPr>
            <a:picLocks noChangeAspect="1"/>
          </p:cNvPicPr>
          <p:nvPr/>
        </p:nvPicPr>
        <p:blipFill>
          <a:blip r:embed="rId3"/>
          <a:stretch>
            <a:fillRect/>
          </a:stretch>
        </p:blipFill>
        <p:spPr>
          <a:xfrm>
            <a:off x="611482" y="11161805"/>
            <a:ext cx="12365884" cy="8452650"/>
          </a:xfrm>
          <a:prstGeom prst="rect">
            <a:avLst/>
          </a:prstGeom>
        </p:spPr>
      </p:pic>
      <p:pic>
        <p:nvPicPr>
          <p:cNvPr id="14" name="图片 13">
            <a:extLst>
              <a:ext uri="{FF2B5EF4-FFF2-40B4-BE49-F238E27FC236}">
                <a16:creationId xmlns:a16="http://schemas.microsoft.com/office/drawing/2014/main" id="{0D754132-48CD-9D02-4F8B-C6DF9A86C26B}"/>
              </a:ext>
            </a:extLst>
          </p:cNvPr>
          <p:cNvPicPr>
            <a:picLocks noChangeAspect="1"/>
          </p:cNvPicPr>
          <p:nvPr/>
        </p:nvPicPr>
        <p:blipFill>
          <a:blip r:embed="rId4"/>
          <a:stretch>
            <a:fillRect/>
          </a:stretch>
        </p:blipFill>
        <p:spPr>
          <a:xfrm>
            <a:off x="14140428" y="21526241"/>
            <a:ext cx="2562386" cy="2562386"/>
          </a:xfrm>
          <a:prstGeom prst="rect">
            <a:avLst/>
          </a:prstGeom>
        </p:spPr>
      </p:pic>
      <p:pic>
        <p:nvPicPr>
          <p:cNvPr id="16" name="图片 15">
            <a:extLst>
              <a:ext uri="{FF2B5EF4-FFF2-40B4-BE49-F238E27FC236}">
                <a16:creationId xmlns:a16="http://schemas.microsoft.com/office/drawing/2014/main" id="{8E992AF0-61EE-B701-7D39-220D6D27B22E}"/>
              </a:ext>
            </a:extLst>
          </p:cNvPr>
          <p:cNvPicPr>
            <a:picLocks noChangeAspect="1"/>
          </p:cNvPicPr>
          <p:nvPr/>
        </p:nvPicPr>
        <p:blipFill>
          <a:blip r:embed="rId5"/>
          <a:stretch>
            <a:fillRect/>
          </a:stretch>
        </p:blipFill>
        <p:spPr>
          <a:xfrm>
            <a:off x="18655586" y="21922049"/>
            <a:ext cx="4229372" cy="1976772"/>
          </a:xfrm>
          <a:prstGeom prst="rect">
            <a:avLst/>
          </a:prstGeom>
        </p:spPr>
      </p:pic>
      <p:pic>
        <p:nvPicPr>
          <p:cNvPr id="18" name="图片 17">
            <a:extLst>
              <a:ext uri="{FF2B5EF4-FFF2-40B4-BE49-F238E27FC236}">
                <a16:creationId xmlns:a16="http://schemas.microsoft.com/office/drawing/2014/main" id="{404E1FE8-8097-12AE-5852-EDB8A7C76966}"/>
              </a:ext>
            </a:extLst>
          </p:cNvPr>
          <p:cNvPicPr>
            <a:picLocks noChangeAspect="1"/>
          </p:cNvPicPr>
          <p:nvPr/>
        </p:nvPicPr>
        <p:blipFill>
          <a:blip r:embed="rId6"/>
          <a:stretch>
            <a:fillRect/>
          </a:stretch>
        </p:blipFill>
        <p:spPr>
          <a:xfrm>
            <a:off x="14140428" y="24214689"/>
            <a:ext cx="2808312" cy="2808312"/>
          </a:xfrm>
          <a:prstGeom prst="rect">
            <a:avLst/>
          </a:prstGeom>
        </p:spPr>
      </p:pic>
      <p:pic>
        <p:nvPicPr>
          <p:cNvPr id="20" name="图片 19">
            <a:extLst>
              <a:ext uri="{FF2B5EF4-FFF2-40B4-BE49-F238E27FC236}">
                <a16:creationId xmlns:a16="http://schemas.microsoft.com/office/drawing/2014/main" id="{6A302936-B536-E97E-F0FD-1E049FD22A34}"/>
              </a:ext>
            </a:extLst>
          </p:cNvPr>
          <p:cNvPicPr>
            <a:picLocks noChangeAspect="1"/>
          </p:cNvPicPr>
          <p:nvPr/>
        </p:nvPicPr>
        <p:blipFill>
          <a:blip r:embed="rId7"/>
          <a:stretch>
            <a:fillRect/>
          </a:stretch>
        </p:blipFill>
        <p:spPr>
          <a:xfrm>
            <a:off x="23981560" y="21277993"/>
            <a:ext cx="4385805" cy="2971871"/>
          </a:xfrm>
          <a:prstGeom prst="rect">
            <a:avLst/>
          </a:prstGeom>
        </p:spPr>
      </p:pic>
      <p:pic>
        <p:nvPicPr>
          <p:cNvPr id="22" name="图片 21">
            <a:extLst>
              <a:ext uri="{FF2B5EF4-FFF2-40B4-BE49-F238E27FC236}">
                <a16:creationId xmlns:a16="http://schemas.microsoft.com/office/drawing/2014/main" id="{9D3DC9BD-1D6A-D203-EB6D-992E732947C1}"/>
              </a:ext>
            </a:extLst>
          </p:cNvPr>
          <p:cNvPicPr>
            <a:picLocks noChangeAspect="1"/>
          </p:cNvPicPr>
          <p:nvPr/>
        </p:nvPicPr>
        <p:blipFill rotWithShape="1">
          <a:blip r:embed="rId8"/>
          <a:srcRect t="12498" r="1324" b="5791"/>
          <a:stretch/>
        </p:blipFill>
        <p:spPr>
          <a:xfrm>
            <a:off x="16648847" y="27056580"/>
            <a:ext cx="3391387" cy="2808311"/>
          </a:xfrm>
          <a:prstGeom prst="rect">
            <a:avLst/>
          </a:prstGeom>
        </p:spPr>
      </p:pic>
      <p:pic>
        <p:nvPicPr>
          <p:cNvPr id="24" name="图片 23">
            <a:extLst>
              <a:ext uri="{FF2B5EF4-FFF2-40B4-BE49-F238E27FC236}">
                <a16:creationId xmlns:a16="http://schemas.microsoft.com/office/drawing/2014/main" id="{E391B666-7FAC-E66C-CCD2-35CEA2C159A5}"/>
              </a:ext>
            </a:extLst>
          </p:cNvPr>
          <p:cNvPicPr>
            <a:picLocks noChangeAspect="1"/>
          </p:cNvPicPr>
          <p:nvPr/>
        </p:nvPicPr>
        <p:blipFill>
          <a:blip r:embed="rId9"/>
          <a:stretch>
            <a:fillRect/>
          </a:stretch>
        </p:blipFill>
        <p:spPr>
          <a:xfrm>
            <a:off x="26661009" y="24604995"/>
            <a:ext cx="3022215" cy="2855805"/>
          </a:xfrm>
          <a:prstGeom prst="rect">
            <a:avLst/>
          </a:prstGeom>
        </p:spPr>
      </p:pic>
      <p:pic>
        <p:nvPicPr>
          <p:cNvPr id="26" name="图片 25">
            <a:extLst>
              <a:ext uri="{FF2B5EF4-FFF2-40B4-BE49-F238E27FC236}">
                <a16:creationId xmlns:a16="http://schemas.microsoft.com/office/drawing/2014/main" id="{1F51D823-CB62-44E7-E86D-4D2E6C61B3A6}"/>
              </a:ext>
            </a:extLst>
          </p:cNvPr>
          <p:cNvPicPr>
            <a:picLocks noChangeAspect="1"/>
          </p:cNvPicPr>
          <p:nvPr/>
        </p:nvPicPr>
        <p:blipFill>
          <a:blip r:embed="rId10"/>
          <a:stretch>
            <a:fillRect/>
          </a:stretch>
        </p:blipFill>
        <p:spPr>
          <a:xfrm>
            <a:off x="23572603" y="27992334"/>
            <a:ext cx="3550642" cy="1313738"/>
          </a:xfrm>
          <a:prstGeom prst="rect">
            <a:avLst/>
          </a:prstGeom>
        </p:spPr>
      </p:pic>
      <p:pic>
        <p:nvPicPr>
          <p:cNvPr id="28" name="图片 27">
            <a:extLst>
              <a:ext uri="{FF2B5EF4-FFF2-40B4-BE49-F238E27FC236}">
                <a16:creationId xmlns:a16="http://schemas.microsoft.com/office/drawing/2014/main" id="{DB356649-7DE8-B458-D9B0-2156DC669149}"/>
              </a:ext>
            </a:extLst>
          </p:cNvPr>
          <p:cNvPicPr>
            <a:picLocks noChangeAspect="1"/>
          </p:cNvPicPr>
          <p:nvPr/>
        </p:nvPicPr>
        <p:blipFill>
          <a:blip r:embed="rId11"/>
          <a:stretch>
            <a:fillRect/>
          </a:stretch>
        </p:blipFill>
        <p:spPr>
          <a:xfrm>
            <a:off x="20574489" y="27635545"/>
            <a:ext cx="2143195" cy="672295"/>
          </a:xfrm>
          <a:prstGeom prst="rect">
            <a:avLst/>
          </a:prstGeom>
        </p:spPr>
      </p:pic>
      <p:sp>
        <p:nvSpPr>
          <p:cNvPr id="30" name="箭头: 右 29">
            <a:extLst>
              <a:ext uri="{FF2B5EF4-FFF2-40B4-BE49-F238E27FC236}">
                <a16:creationId xmlns:a16="http://schemas.microsoft.com/office/drawing/2014/main" id="{B2BCE383-3DC0-900B-039B-95983177ECD6}"/>
              </a:ext>
            </a:extLst>
          </p:cNvPr>
          <p:cNvSpPr/>
          <p:nvPr/>
        </p:nvSpPr>
        <p:spPr>
          <a:xfrm>
            <a:off x="16855806" y="22452991"/>
            <a:ext cx="1693838" cy="9148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2"/>
                </a:solidFill>
              </a:rPr>
              <a:t>Camera Input</a:t>
            </a:r>
            <a:endParaRPr lang="zh-CN" altLang="en-US" b="1" dirty="0">
              <a:solidFill>
                <a:schemeClr val="tx2"/>
              </a:solidFill>
            </a:endParaRPr>
          </a:p>
        </p:txBody>
      </p:sp>
      <p:sp>
        <p:nvSpPr>
          <p:cNvPr id="34" name="箭头: 直角上 33">
            <a:extLst>
              <a:ext uri="{FF2B5EF4-FFF2-40B4-BE49-F238E27FC236}">
                <a16:creationId xmlns:a16="http://schemas.microsoft.com/office/drawing/2014/main" id="{44D8173F-8431-B021-D0A2-3E78CB1F718B}"/>
              </a:ext>
            </a:extLst>
          </p:cNvPr>
          <p:cNvSpPr/>
          <p:nvPr/>
        </p:nvSpPr>
        <p:spPr>
          <a:xfrm rot="16200000" flipH="1">
            <a:off x="17671512" y="23803780"/>
            <a:ext cx="1976772" cy="2808312"/>
          </a:xfrm>
          <a:prstGeom prst="bentUpArrow">
            <a:avLst>
              <a:gd name="adj1" fmla="val 20595"/>
              <a:gd name="adj2" fmla="val 23632"/>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箭头: 直角上 34">
            <a:extLst>
              <a:ext uri="{FF2B5EF4-FFF2-40B4-BE49-F238E27FC236}">
                <a16:creationId xmlns:a16="http://schemas.microsoft.com/office/drawing/2014/main" id="{FB0B5C76-AE1D-DF16-88FD-365FC7E49AD3}"/>
              </a:ext>
            </a:extLst>
          </p:cNvPr>
          <p:cNvSpPr/>
          <p:nvPr/>
        </p:nvSpPr>
        <p:spPr>
          <a:xfrm rot="5400000">
            <a:off x="14846334" y="27231291"/>
            <a:ext cx="1835082" cy="1771797"/>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0D6C7E21-CB14-40E3-0BD9-D015006F63F5}"/>
              </a:ext>
            </a:extLst>
          </p:cNvPr>
          <p:cNvSpPr/>
          <p:nvPr/>
        </p:nvSpPr>
        <p:spPr>
          <a:xfrm>
            <a:off x="20322182" y="28225124"/>
            <a:ext cx="2998114" cy="9148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直角上 36">
            <a:extLst>
              <a:ext uri="{FF2B5EF4-FFF2-40B4-BE49-F238E27FC236}">
                <a16:creationId xmlns:a16="http://schemas.microsoft.com/office/drawing/2014/main" id="{79C67E65-1DF5-CBE6-CA0C-A8C2ACB045E9}"/>
              </a:ext>
            </a:extLst>
          </p:cNvPr>
          <p:cNvSpPr/>
          <p:nvPr/>
        </p:nvSpPr>
        <p:spPr>
          <a:xfrm>
            <a:off x="27306958" y="27598638"/>
            <a:ext cx="1583933" cy="1418403"/>
          </a:xfrm>
          <a:prstGeom prst="bentUpArrow">
            <a:avLst>
              <a:gd name="adj1" fmla="val 35591"/>
              <a:gd name="adj2" fmla="val 30725"/>
              <a:gd name="adj3" fmla="val 31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a:extLst>
              <a:ext uri="{FF2B5EF4-FFF2-40B4-BE49-F238E27FC236}">
                <a16:creationId xmlns:a16="http://schemas.microsoft.com/office/drawing/2014/main" id="{54A83796-00FA-7368-29F2-10EDCD1E65FB}"/>
              </a:ext>
            </a:extLst>
          </p:cNvPr>
          <p:cNvPicPr>
            <a:picLocks noChangeAspect="1"/>
          </p:cNvPicPr>
          <p:nvPr/>
        </p:nvPicPr>
        <p:blipFill>
          <a:blip r:embed="rId6"/>
          <a:stretch>
            <a:fillRect/>
          </a:stretch>
        </p:blipFill>
        <p:spPr>
          <a:xfrm>
            <a:off x="22508455" y="24455422"/>
            <a:ext cx="2808311" cy="2808311"/>
          </a:xfrm>
          <a:prstGeom prst="rect">
            <a:avLst/>
          </a:prstGeom>
        </p:spPr>
      </p:pic>
      <p:sp>
        <p:nvSpPr>
          <p:cNvPr id="39" name="箭头: 直角上 38">
            <a:extLst>
              <a:ext uri="{FF2B5EF4-FFF2-40B4-BE49-F238E27FC236}">
                <a16:creationId xmlns:a16="http://schemas.microsoft.com/office/drawing/2014/main" id="{1D01D1B2-0668-B6FE-7DF1-DBA3AD29AB06}"/>
              </a:ext>
            </a:extLst>
          </p:cNvPr>
          <p:cNvSpPr/>
          <p:nvPr/>
        </p:nvSpPr>
        <p:spPr>
          <a:xfrm rot="5400000">
            <a:off x="20134064" y="24676671"/>
            <a:ext cx="2404008" cy="1479539"/>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十字形 42">
            <a:extLst>
              <a:ext uri="{FF2B5EF4-FFF2-40B4-BE49-F238E27FC236}">
                <a16:creationId xmlns:a16="http://schemas.microsoft.com/office/drawing/2014/main" id="{67A6765B-8394-627B-E6E9-FF63C05BF6B9}"/>
              </a:ext>
            </a:extLst>
          </p:cNvPr>
          <p:cNvSpPr/>
          <p:nvPr/>
        </p:nvSpPr>
        <p:spPr>
          <a:xfrm>
            <a:off x="25412454" y="25519617"/>
            <a:ext cx="1165621" cy="1191249"/>
          </a:xfrm>
          <a:prstGeom prst="plus">
            <a:avLst>
              <a:gd name="adj" fmla="val 3932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箭头: 上 43">
            <a:extLst>
              <a:ext uri="{FF2B5EF4-FFF2-40B4-BE49-F238E27FC236}">
                <a16:creationId xmlns:a16="http://schemas.microsoft.com/office/drawing/2014/main" id="{E31D09A5-BD1E-9C24-70CC-BBEF87153B34}"/>
              </a:ext>
            </a:extLst>
          </p:cNvPr>
          <p:cNvSpPr/>
          <p:nvPr/>
        </p:nvSpPr>
        <p:spPr>
          <a:xfrm>
            <a:off x="25712876" y="26788514"/>
            <a:ext cx="564778" cy="135063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上 44">
            <a:extLst>
              <a:ext uri="{FF2B5EF4-FFF2-40B4-BE49-F238E27FC236}">
                <a16:creationId xmlns:a16="http://schemas.microsoft.com/office/drawing/2014/main" id="{699FF8D0-0203-71DE-4632-B2D4B9626E81}"/>
              </a:ext>
            </a:extLst>
          </p:cNvPr>
          <p:cNvSpPr/>
          <p:nvPr/>
        </p:nvSpPr>
        <p:spPr>
          <a:xfrm>
            <a:off x="25697305" y="24354613"/>
            <a:ext cx="564778" cy="98618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BB3E6009-FB20-C6A3-526B-3302633A85AE}"/>
              </a:ext>
            </a:extLst>
          </p:cNvPr>
          <p:cNvSpPr txBox="1"/>
          <p:nvPr/>
        </p:nvSpPr>
        <p:spPr>
          <a:xfrm>
            <a:off x="17960797" y="25534572"/>
            <a:ext cx="2304256" cy="369332"/>
          </a:xfrm>
          <a:prstGeom prst="rect">
            <a:avLst/>
          </a:prstGeom>
          <a:noFill/>
        </p:spPr>
        <p:txBody>
          <a:bodyPr wrap="square" rtlCol="0">
            <a:spAutoFit/>
          </a:bodyPr>
          <a:lstStyle/>
          <a:p>
            <a:r>
              <a:rPr lang="en-US" altLang="zh-CN" b="1" dirty="0">
                <a:latin typeface="+mn-lt"/>
              </a:rPr>
              <a:t>Multi-streaming</a:t>
            </a:r>
            <a:endParaRPr lang="zh-CN" altLang="en-US" b="1" dirty="0">
              <a:latin typeface="+mn-lt"/>
            </a:endParaRPr>
          </a:p>
        </p:txBody>
      </p:sp>
      <p:sp>
        <p:nvSpPr>
          <p:cNvPr id="47" name="文本框 46">
            <a:extLst>
              <a:ext uri="{FF2B5EF4-FFF2-40B4-BE49-F238E27FC236}">
                <a16:creationId xmlns:a16="http://schemas.microsoft.com/office/drawing/2014/main" id="{AFA0DC12-E9B0-2A42-AB4A-506C9D00B817}"/>
              </a:ext>
            </a:extLst>
          </p:cNvPr>
          <p:cNvSpPr txBox="1"/>
          <p:nvPr/>
        </p:nvSpPr>
        <p:spPr>
          <a:xfrm>
            <a:off x="14922770" y="28419471"/>
            <a:ext cx="1585103" cy="369332"/>
          </a:xfrm>
          <a:prstGeom prst="rect">
            <a:avLst/>
          </a:prstGeom>
          <a:noFill/>
        </p:spPr>
        <p:txBody>
          <a:bodyPr wrap="square" rtlCol="0">
            <a:spAutoFit/>
          </a:bodyPr>
          <a:lstStyle/>
          <a:p>
            <a:r>
              <a:rPr lang="en-US" altLang="zh-CN" b="1" dirty="0">
                <a:latin typeface="+mn-lt"/>
              </a:rPr>
              <a:t>HPE Module</a:t>
            </a:r>
            <a:endParaRPr lang="zh-CN" altLang="en-US" b="1" dirty="0">
              <a:latin typeface="+mn-lt"/>
            </a:endParaRPr>
          </a:p>
        </p:txBody>
      </p:sp>
      <p:sp>
        <p:nvSpPr>
          <p:cNvPr id="48" name="文本框 47">
            <a:extLst>
              <a:ext uri="{FF2B5EF4-FFF2-40B4-BE49-F238E27FC236}">
                <a16:creationId xmlns:a16="http://schemas.microsoft.com/office/drawing/2014/main" id="{7F4CD95A-9308-6D08-986D-208F46D2590E}"/>
              </a:ext>
            </a:extLst>
          </p:cNvPr>
          <p:cNvSpPr txBox="1"/>
          <p:nvPr/>
        </p:nvSpPr>
        <p:spPr>
          <a:xfrm>
            <a:off x="27355483" y="28460735"/>
            <a:ext cx="2304256" cy="646331"/>
          </a:xfrm>
          <a:prstGeom prst="rect">
            <a:avLst/>
          </a:prstGeom>
          <a:noFill/>
        </p:spPr>
        <p:txBody>
          <a:bodyPr wrap="square" rtlCol="0">
            <a:spAutoFit/>
          </a:bodyPr>
          <a:lstStyle/>
          <a:p>
            <a:r>
              <a:rPr lang="en-US" altLang="zh-CN" b="1" dirty="0">
                <a:latin typeface="+mn-lt"/>
              </a:rPr>
              <a:t>Skeleton </a:t>
            </a:r>
          </a:p>
          <a:p>
            <a:r>
              <a:rPr lang="en-US" altLang="zh-CN" b="1" dirty="0">
                <a:latin typeface="+mn-lt"/>
              </a:rPr>
              <a:t>Animation</a:t>
            </a:r>
            <a:endParaRPr lang="zh-CN" altLang="en-US" b="1" dirty="0">
              <a:latin typeface="+mn-lt"/>
            </a:endParaRPr>
          </a:p>
        </p:txBody>
      </p:sp>
      <p:sp>
        <p:nvSpPr>
          <p:cNvPr id="49" name="文本框 48">
            <a:extLst>
              <a:ext uri="{FF2B5EF4-FFF2-40B4-BE49-F238E27FC236}">
                <a16:creationId xmlns:a16="http://schemas.microsoft.com/office/drawing/2014/main" id="{DDF44CE8-719D-03E3-FDEA-3FA3A484CB32}"/>
              </a:ext>
            </a:extLst>
          </p:cNvPr>
          <p:cNvSpPr txBox="1"/>
          <p:nvPr/>
        </p:nvSpPr>
        <p:spPr>
          <a:xfrm>
            <a:off x="20669111" y="28507882"/>
            <a:ext cx="2304256" cy="369332"/>
          </a:xfrm>
          <a:prstGeom prst="rect">
            <a:avLst/>
          </a:prstGeom>
          <a:noFill/>
        </p:spPr>
        <p:txBody>
          <a:bodyPr wrap="square" rtlCol="0">
            <a:spAutoFit/>
          </a:bodyPr>
          <a:lstStyle/>
          <a:p>
            <a:r>
              <a:rPr lang="en-US" altLang="zh-CN" b="1" dirty="0" err="1">
                <a:latin typeface="+mn-lt"/>
              </a:rPr>
              <a:t>ZeroMQ</a:t>
            </a:r>
            <a:r>
              <a:rPr lang="en-US" altLang="zh-CN" b="1" dirty="0">
                <a:latin typeface="+mn-lt"/>
              </a:rPr>
              <a:t> Connection</a:t>
            </a:r>
            <a:endParaRPr lang="zh-CN" altLang="en-US" b="1" dirty="0">
              <a:latin typeface="+mn-lt"/>
            </a:endParaRPr>
          </a:p>
        </p:txBody>
      </p:sp>
      <p:sp>
        <p:nvSpPr>
          <p:cNvPr id="50" name="文本框 49">
            <a:extLst>
              <a:ext uri="{FF2B5EF4-FFF2-40B4-BE49-F238E27FC236}">
                <a16:creationId xmlns:a16="http://schemas.microsoft.com/office/drawing/2014/main" id="{5145A679-80AC-30B3-C3AA-5F613B64DAF9}"/>
              </a:ext>
            </a:extLst>
          </p:cNvPr>
          <p:cNvSpPr txBox="1"/>
          <p:nvPr/>
        </p:nvSpPr>
        <p:spPr>
          <a:xfrm>
            <a:off x="25399700" y="25930575"/>
            <a:ext cx="2304256" cy="369332"/>
          </a:xfrm>
          <a:prstGeom prst="rect">
            <a:avLst/>
          </a:prstGeom>
          <a:noFill/>
        </p:spPr>
        <p:txBody>
          <a:bodyPr wrap="square" rtlCol="0">
            <a:spAutoFit/>
          </a:bodyPr>
          <a:lstStyle/>
          <a:p>
            <a:r>
              <a:rPr lang="en-US" altLang="zh-CN" b="1" dirty="0">
                <a:latin typeface="+mn-lt"/>
              </a:rPr>
              <a:t>Overlaying</a:t>
            </a:r>
            <a:endParaRPr lang="zh-CN" altLang="en-US" b="1" dirty="0">
              <a:latin typeface="+mn-lt"/>
            </a:endParaRPr>
          </a:p>
        </p:txBody>
      </p:sp>
      <p:sp>
        <p:nvSpPr>
          <p:cNvPr id="51" name="文本框 50">
            <a:extLst>
              <a:ext uri="{FF2B5EF4-FFF2-40B4-BE49-F238E27FC236}">
                <a16:creationId xmlns:a16="http://schemas.microsoft.com/office/drawing/2014/main" id="{97E5E8A8-3F67-5166-8B22-0F5BC46FE7B8}"/>
              </a:ext>
            </a:extLst>
          </p:cNvPr>
          <p:cNvSpPr txBox="1"/>
          <p:nvPr/>
        </p:nvSpPr>
        <p:spPr>
          <a:xfrm>
            <a:off x="591989" y="31157210"/>
            <a:ext cx="15193690" cy="6186309"/>
          </a:xfrm>
          <a:prstGeom prst="rect">
            <a:avLst/>
          </a:prstGeom>
          <a:noFill/>
        </p:spPr>
        <p:txBody>
          <a:bodyPr wrap="square">
            <a:spAutoFit/>
          </a:bodyPr>
          <a:lstStyle/>
          <a:p>
            <a:pPr algn="just"/>
            <a:r>
              <a:rPr lang="en-US" altLang="zh-CN" sz="4400" b="0" dirty="0">
                <a:solidFill>
                  <a:srgbClr val="0D0D0D"/>
                </a:solidFill>
                <a:effectLst/>
                <a:latin typeface="Söhne"/>
              </a:rPr>
              <a:t>Our experiment compares the effectiveness of learning anatomy with the proposed AR app versus a traditional textbook among forty high school students. The independent variable is the learning method and the dependent variable is learning efficiency measured by a quiz after a short learning period. </a:t>
            </a:r>
            <a:r>
              <a:rPr lang="en-US" altLang="zh-CN" sz="4400" dirty="0">
                <a:solidFill>
                  <a:srgbClr val="0D0D0D"/>
                </a:solidFill>
                <a:latin typeface="Söhne"/>
              </a:rPr>
              <a:t>The</a:t>
            </a:r>
            <a:r>
              <a:rPr lang="en-US" altLang="zh-CN" sz="4400" b="0" dirty="0">
                <a:solidFill>
                  <a:srgbClr val="0D0D0D"/>
                </a:solidFill>
                <a:effectLst/>
                <a:latin typeface="Söhne"/>
              </a:rPr>
              <a:t> experiment verifies the hypothesis that using the proposed AR app to learn anatomy instead of traditional tools like textbooks will help students gain a better understanding of anatomical skeleton knowledge. The visualization of the test results is as below:</a:t>
            </a:r>
          </a:p>
        </p:txBody>
      </p:sp>
      <p:pic>
        <p:nvPicPr>
          <p:cNvPr id="53" name="图片 52">
            <a:extLst>
              <a:ext uri="{FF2B5EF4-FFF2-40B4-BE49-F238E27FC236}">
                <a16:creationId xmlns:a16="http://schemas.microsoft.com/office/drawing/2014/main" id="{99BCD9C3-657C-B952-98B7-52B7BA6F3FF2}"/>
              </a:ext>
            </a:extLst>
          </p:cNvPr>
          <p:cNvPicPr>
            <a:picLocks noChangeAspect="1"/>
          </p:cNvPicPr>
          <p:nvPr/>
        </p:nvPicPr>
        <p:blipFill>
          <a:blip r:embed="rId12"/>
          <a:stretch>
            <a:fillRect/>
          </a:stretch>
        </p:blipFill>
        <p:spPr>
          <a:xfrm>
            <a:off x="486306" y="37254610"/>
            <a:ext cx="15659412" cy="5245615"/>
          </a:xfrm>
          <a:prstGeom prst="rect">
            <a:avLst/>
          </a:prstGeom>
        </p:spPr>
      </p:pic>
      <p:sp>
        <p:nvSpPr>
          <p:cNvPr id="56" name="文本框 55">
            <a:extLst>
              <a:ext uri="{FF2B5EF4-FFF2-40B4-BE49-F238E27FC236}">
                <a16:creationId xmlns:a16="http://schemas.microsoft.com/office/drawing/2014/main" id="{CF618843-B9FE-BCFF-F784-035FF12C75F3}"/>
              </a:ext>
            </a:extLst>
          </p:cNvPr>
          <p:cNvSpPr txBox="1"/>
          <p:nvPr/>
        </p:nvSpPr>
        <p:spPr>
          <a:xfrm>
            <a:off x="16523201" y="31227522"/>
            <a:ext cx="13271559" cy="10926068"/>
          </a:xfrm>
          <a:prstGeom prst="rect">
            <a:avLst/>
          </a:prstGeom>
          <a:noFill/>
        </p:spPr>
        <p:txBody>
          <a:bodyPr wrap="square">
            <a:spAutoFit/>
          </a:bodyPr>
          <a:lstStyle/>
          <a:p>
            <a:pPr algn="just"/>
            <a:r>
              <a:rPr lang="en-US" altLang="zh-CN" sz="4400" b="0" dirty="0">
                <a:solidFill>
                  <a:srgbClr val="0D0D0D"/>
                </a:solidFill>
                <a:effectLst/>
                <a:latin typeface="Söhne"/>
              </a:rPr>
              <a:t>In our experiment, the group using the proposed AR application displayed superior statistical results, confirming our hypothesis that our magic mirror app enhances anatomy learning. While implementing the applications, we honed technical skills such as the deployment of deep learning (DL) models, applying the DL models to real-world applications, environment, and real-time data connection setup for multi-program cooperation employing libraries like </a:t>
            </a:r>
            <a:r>
              <a:rPr lang="en-US" altLang="zh-CN" sz="4400" b="0" dirty="0" err="1">
                <a:solidFill>
                  <a:srgbClr val="0D0D0D"/>
                </a:solidFill>
                <a:effectLst/>
                <a:latin typeface="Söhne"/>
              </a:rPr>
              <a:t>ZeroMQ</a:t>
            </a:r>
            <a:r>
              <a:rPr lang="en-US" altLang="zh-CN" sz="4400" b="0" dirty="0">
                <a:solidFill>
                  <a:srgbClr val="0D0D0D"/>
                </a:solidFill>
                <a:effectLst/>
                <a:latin typeface="Söhne"/>
              </a:rPr>
              <a:t> and Unity 3D URP project development for. Moreover, we learned valuable lessons in project design and execution, ensuring feasibility and user-friendliness. Our current project enables real-time correspondence between the user's body and a Unity skeleton, enhancing understanding. Next, we aim to enhance interactivity to create a more engaging AR "textbook" experience.</a:t>
            </a:r>
          </a:p>
        </p:txBody>
      </p:sp>
    </p:spTree>
    <p:extLst>
      <p:ext uri="{BB962C8B-B14F-4D97-AF65-F5344CB8AC3E}">
        <p14:creationId xmlns:p14="http://schemas.microsoft.com/office/powerpoint/2010/main" val="2217257027"/>
      </p:ext>
    </p:extLst>
  </p:cSld>
  <p:clrMapOvr>
    <a:masterClrMapping/>
  </p:clrMapOvr>
</p:sld>
</file>

<file path=ppt/theme/theme1.xml><?xml version="1.0" encoding="utf-8"?>
<a:theme xmlns:a="http://schemas.openxmlformats.org/drawingml/2006/main" name="camp-tum-jhu-poster">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UM Neue Helvetica 55 Regular"/>
        <a:ea typeface=""/>
        <a:cs typeface=""/>
      </a:majorFont>
      <a:minorFont>
        <a:latin typeface="TUM Neue Helvetica 55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4-04-21_2_TUM_JHU_template.potx" id="{A844F364-FC86-4F6B-B063-4CB3193CFD33}" vid="{02C20712-33D1-4C90-BE68-BFEAC6B84A3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camp-tum-jhu-poster-A0-portrait</Template>
  <TotalTime>2473</TotalTime>
  <Words>518</Words>
  <Application>Microsoft Office PowerPoint</Application>
  <PresentationFormat>自定义</PresentationFormat>
  <Paragraphs>25</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Söhne</vt:lpstr>
      <vt:lpstr>TUM Neue Helvetica 55 Regular</vt:lpstr>
      <vt:lpstr>TUM Neue Helvetica 55 Regular (Headings)</vt:lpstr>
      <vt:lpstr>Arial</vt:lpstr>
      <vt:lpstr>camp-tum-jhu-poster</vt:lpstr>
      <vt:lpstr>Magic Mirror -- An Educational AR Application using Monocular RGB Camera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Imaging, Model-based Tracking, and Mixed Reality Visualization for Orthopaedic Surgery</dc:title>
  <dc:creator>Sing Chun LEE</dc:creator>
  <cp:lastModifiedBy>Zixiao Xu</cp:lastModifiedBy>
  <cp:revision>187</cp:revision>
  <cp:lastPrinted>2014-03-25T19:28:45Z</cp:lastPrinted>
  <dcterms:created xsi:type="dcterms:W3CDTF">2016-05-20T15:24:11Z</dcterms:created>
  <dcterms:modified xsi:type="dcterms:W3CDTF">2024-05-05T22:28:30Z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