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1932A-5EF7-4D2E-8CB3-F4963B69D27B}" type="datetimeFigureOut">
              <a:rPr lang="tr-TR" smtClean="0"/>
              <a:t>28.10.2019</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E7011-5356-41EA-8BB4-FDA005A48D64}" type="slidenum">
              <a:rPr lang="tr-TR" smtClean="0"/>
              <a:t>‹#›</a:t>
            </a:fld>
            <a:endParaRPr lang="tr-TR"/>
          </a:p>
        </p:txBody>
      </p:sp>
    </p:spTree>
    <p:extLst>
      <p:ext uri="{BB962C8B-B14F-4D97-AF65-F5344CB8AC3E}">
        <p14:creationId xmlns:p14="http://schemas.microsoft.com/office/powerpoint/2010/main" val="84902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1AE7011-5356-41EA-8BB4-FDA005A48D64}" type="slidenum">
              <a:rPr lang="tr-TR" smtClean="0"/>
              <a:t>8</a:t>
            </a:fld>
            <a:endParaRPr lang="tr-TR"/>
          </a:p>
        </p:txBody>
      </p:sp>
    </p:spTree>
    <p:extLst>
      <p:ext uri="{BB962C8B-B14F-4D97-AF65-F5344CB8AC3E}">
        <p14:creationId xmlns:p14="http://schemas.microsoft.com/office/powerpoint/2010/main" val="16364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MySqlDal</a:t>
            </a:r>
            <a:r>
              <a:rPr lang="tr-TR" baseline="0" dirty="0" smtClean="0"/>
              <a:t> şeklinde de aynı işlemler uygulanmıştır.</a:t>
            </a:r>
            <a:endParaRPr lang="tr-TR" dirty="0"/>
          </a:p>
        </p:txBody>
      </p:sp>
      <p:sp>
        <p:nvSpPr>
          <p:cNvPr id="4" name="Slayt Numarası Yer Tutucusu 3"/>
          <p:cNvSpPr>
            <a:spLocks noGrp="1"/>
          </p:cNvSpPr>
          <p:nvPr>
            <p:ph type="sldNum" sz="quarter" idx="10"/>
          </p:nvPr>
        </p:nvSpPr>
        <p:spPr/>
        <p:txBody>
          <a:bodyPr/>
          <a:lstStyle/>
          <a:p>
            <a:fld id="{01AE7011-5356-41EA-8BB4-FDA005A48D64}" type="slidenum">
              <a:rPr lang="tr-TR" smtClean="0"/>
              <a:t>20</a:t>
            </a:fld>
            <a:endParaRPr lang="tr-TR"/>
          </a:p>
        </p:txBody>
      </p:sp>
    </p:spTree>
    <p:extLst>
      <p:ext uri="{BB962C8B-B14F-4D97-AF65-F5344CB8AC3E}">
        <p14:creationId xmlns:p14="http://schemas.microsoft.com/office/powerpoint/2010/main" val="92311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EF1D5D36-35C4-4BE3-8778-EB16F89461FB}"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223165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1D5D36-35C4-4BE3-8778-EB16F89461FB}"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332228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1D5D36-35C4-4BE3-8778-EB16F89461FB}"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264931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1D5D36-35C4-4BE3-8778-EB16F89461FB}"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280778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EF1D5D36-35C4-4BE3-8778-EB16F89461FB}" type="datetimeFigureOut">
              <a:rPr lang="tr-TR" smtClean="0"/>
              <a:t>28.10.2019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380263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F1D5D36-35C4-4BE3-8778-EB16F89461FB}"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423000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F1D5D36-35C4-4BE3-8778-EB16F89461FB}" type="datetimeFigureOut">
              <a:rPr lang="tr-TR" smtClean="0"/>
              <a:t>28.10.2019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35589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F1D5D36-35C4-4BE3-8778-EB16F89461FB}" type="datetimeFigureOut">
              <a:rPr lang="tr-TR" smtClean="0"/>
              <a:t>28.10.2019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351158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F1D5D36-35C4-4BE3-8778-EB16F89461FB}" type="datetimeFigureOut">
              <a:rPr lang="tr-TR" smtClean="0"/>
              <a:t>28.10.2019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364116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EF1D5D36-35C4-4BE3-8778-EB16F89461FB}"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197448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EF1D5D36-35C4-4BE3-8778-EB16F89461FB}" type="datetimeFigureOut">
              <a:rPr lang="tr-TR" smtClean="0"/>
              <a:t>28.10.2019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57A6ACB-69F8-4488-8EE3-E57AA7E67979}" type="slidenum">
              <a:rPr lang="tr-TR" smtClean="0"/>
              <a:t>‹#›</a:t>
            </a:fld>
            <a:endParaRPr lang="tr-TR"/>
          </a:p>
        </p:txBody>
      </p:sp>
    </p:spTree>
    <p:extLst>
      <p:ext uri="{BB962C8B-B14F-4D97-AF65-F5344CB8AC3E}">
        <p14:creationId xmlns:p14="http://schemas.microsoft.com/office/powerpoint/2010/main" val="87997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D5D36-35C4-4BE3-8778-EB16F89461FB}" type="datetimeFigureOut">
              <a:rPr lang="tr-TR" smtClean="0"/>
              <a:t>28.10.2019</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A6ACB-69F8-4488-8EE3-E57AA7E67979}" type="slidenum">
              <a:rPr lang="tr-TR" smtClean="0"/>
              <a:t>‹#›</a:t>
            </a:fld>
            <a:endParaRPr lang="tr-TR"/>
          </a:p>
        </p:txBody>
      </p:sp>
    </p:spTree>
    <p:extLst>
      <p:ext uri="{BB962C8B-B14F-4D97-AF65-F5344CB8AC3E}">
        <p14:creationId xmlns:p14="http://schemas.microsoft.com/office/powerpoint/2010/main" val="383903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normAutofit fontScale="90000"/>
          </a:bodyPr>
          <a:lstStyle/>
          <a:p>
            <a:r>
              <a:rPr lang="tr-TR" dirty="0" smtClean="0">
                <a:solidFill>
                  <a:srgbClr val="FFC000"/>
                </a:solidFill>
              </a:rPr>
              <a:t>Nesne Yönelimli Programlama(OOP)</a:t>
            </a:r>
            <a:endParaRPr lang="tr-TR" dirty="0">
              <a:solidFill>
                <a:srgbClr val="FFC000"/>
              </a:solidFill>
            </a:endParaRP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60848"/>
            <a:ext cx="7082432" cy="3541216"/>
          </a:xfrm>
        </p:spPr>
      </p:pic>
    </p:spTree>
    <p:extLst>
      <p:ext uri="{BB962C8B-B14F-4D97-AF65-F5344CB8AC3E}">
        <p14:creationId xmlns:p14="http://schemas.microsoft.com/office/powerpoint/2010/main" val="12777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944960" y="367763"/>
            <a:ext cx="7416824" cy="461665"/>
          </a:xfrm>
          <a:prstGeom prst="rect">
            <a:avLst/>
          </a:prstGeom>
          <a:noFill/>
        </p:spPr>
        <p:txBody>
          <a:bodyPr wrap="square" rtlCol="0">
            <a:spAutoFit/>
          </a:bodyPr>
          <a:lstStyle/>
          <a:p>
            <a:pPr algn="ctr"/>
            <a:r>
              <a:rPr lang="tr-TR" sz="2400" b="1" dirty="0" smtClean="0"/>
              <a:t>Kalıtım(</a:t>
            </a:r>
            <a:r>
              <a:rPr lang="tr-TR" sz="2400" b="1" dirty="0" err="1" smtClean="0"/>
              <a:t>İnheritance</a:t>
            </a:r>
            <a:r>
              <a:rPr lang="tr-TR" sz="2400" b="1" dirty="0" smtClean="0"/>
              <a:t>)</a:t>
            </a:r>
            <a:endParaRPr lang="tr-TR" sz="2400" b="1" dirty="0"/>
          </a:p>
        </p:txBody>
      </p:sp>
      <p:sp>
        <p:nvSpPr>
          <p:cNvPr id="3" name="Metin kutusu 2"/>
          <p:cNvSpPr txBox="1"/>
          <p:nvPr/>
        </p:nvSpPr>
        <p:spPr>
          <a:xfrm>
            <a:off x="944960" y="1268760"/>
            <a:ext cx="7416824" cy="3416320"/>
          </a:xfrm>
          <a:prstGeom prst="rect">
            <a:avLst/>
          </a:prstGeom>
          <a:noFill/>
        </p:spPr>
        <p:txBody>
          <a:bodyPr wrap="square" rtlCol="0">
            <a:spAutoFit/>
          </a:bodyPr>
          <a:lstStyle/>
          <a:p>
            <a:r>
              <a:rPr lang="tr-TR" dirty="0"/>
              <a:t>	</a:t>
            </a:r>
            <a:r>
              <a:rPr lang="tr-TR" b="1" dirty="0" smtClean="0"/>
              <a:t>Kalıtım</a:t>
            </a:r>
            <a:r>
              <a:rPr lang="tr-TR" dirty="0" smtClean="0"/>
              <a:t>, nesne </a:t>
            </a:r>
            <a:r>
              <a:rPr lang="tr-TR" dirty="0"/>
              <a:t>y</a:t>
            </a:r>
            <a:r>
              <a:rPr lang="tr-TR" dirty="0" smtClean="0"/>
              <a:t>önelimli programlanın en önemli özelliklerinden biridir. Bir sınıfın özelliklerinin bir kısmını başka bir sınıftan </a:t>
            </a:r>
            <a:r>
              <a:rPr lang="tr-TR" b="1" dirty="0" smtClean="0"/>
              <a:t>miras alma </a:t>
            </a:r>
            <a:r>
              <a:rPr lang="tr-TR" dirty="0" smtClean="0"/>
              <a:t>işlemine kalıtım denir. Kalıtım sayesinde kod tekrarından kurtulurken en baştan yazmak zorunda olmadığı için zamandan da kazanılır. Özellikler sürekli farklı sınıfların başlıkları altında olduğu için bir düzen de hakimdir. </a:t>
            </a:r>
          </a:p>
          <a:p>
            <a:endParaRPr lang="tr-TR" dirty="0"/>
          </a:p>
          <a:p>
            <a:r>
              <a:rPr lang="tr-TR" dirty="0" smtClean="0"/>
              <a:t>	Kalıtım</a:t>
            </a:r>
            <a:r>
              <a:rPr lang="tr-TR" dirty="0"/>
              <a:t>, bir varlığa hazırlanan sınıfın tüm özelliklerini ve daha fazla özelliğinin barındıran daha özel veya ek özellikler barındıran diğer bir varlığın olması durumunda kullanılır. Daha özel veya ek özellikleri olan sınıf, kendisine göre genel olan sınıftan </a:t>
            </a:r>
            <a:r>
              <a:rPr lang="tr-TR" b="1" dirty="0"/>
              <a:t>miras alır. </a:t>
            </a:r>
            <a:r>
              <a:rPr lang="tr-TR" dirty="0"/>
              <a:t>Bu işleme araba-BMW, canlı-hayvan-kedi, normal hesap-</a:t>
            </a:r>
            <a:r>
              <a:rPr lang="tr-TR" dirty="0" err="1"/>
              <a:t>premium</a:t>
            </a:r>
            <a:r>
              <a:rPr lang="tr-TR" dirty="0"/>
              <a:t> hesap şeklinde örnekler verebiliriz. </a:t>
            </a:r>
            <a:endParaRPr lang="tr-TR" b="1" dirty="0"/>
          </a:p>
          <a:p>
            <a:endParaRPr lang="tr-TR" dirty="0"/>
          </a:p>
        </p:txBody>
      </p:sp>
    </p:spTree>
    <p:extLst>
      <p:ext uri="{BB962C8B-B14F-4D97-AF65-F5344CB8AC3E}">
        <p14:creationId xmlns:p14="http://schemas.microsoft.com/office/powerpoint/2010/main" val="151186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Pictures\ins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90420"/>
            <a:ext cx="3493609" cy="167096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enovo\Pictures\memu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353" y="390420"/>
            <a:ext cx="3493608" cy="16709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enovo\Pictures\öğretm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99656"/>
            <a:ext cx="3493608" cy="1670961"/>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539552" y="2276872"/>
            <a:ext cx="3024336" cy="584775"/>
          </a:xfrm>
          <a:prstGeom prst="rect">
            <a:avLst/>
          </a:prstGeom>
          <a:noFill/>
        </p:spPr>
        <p:txBody>
          <a:bodyPr wrap="square" rtlCol="0">
            <a:spAutoFit/>
          </a:bodyPr>
          <a:lstStyle/>
          <a:p>
            <a:r>
              <a:rPr lang="tr-TR" sz="1400" b="1" dirty="0" smtClean="0"/>
              <a:t>Resim5: Ata sınıf İnsan sınıfı</a:t>
            </a:r>
            <a:endParaRPr lang="tr-TR" sz="1400" b="1" dirty="0"/>
          </a:p>
          <a:p>
            <a:endParaRPr lang="tr-TR" dirty="0"/>
          </a:p>
        </p:txBody>
      </p:sp>
      <p:sp>
        <p:nvSpPr>
          <p:cNvPr id="3" name="Metin kutusu 2"/>
          <p:cNvSpPr txBox="1"/>
          <p:nvPr/>
        </p:nvSpPr>
        <p:spPr>
          <a:xfrm>
            <a:off x="5180352" y="2337583"/>
            <a:ext cx="3493609" cy="307777"/>
          </a:xfrm>
          <a:prstGeom prst="rect">
            <a:avLst/>
          </a:prstGeom>
          <a:noFill/>
        </p:spPr>
        <p:txBody>
          <a:bodyPr wrap="square" rtlCol="0">
            <a:spAutoFit/>
          </a:bodyPr>
          <a:lstStyle/>
          <a:p>
            <a:r>
              <a:rPr lang="tr-TR" sz="1400" b="1" dirty="0" smtClean="0"/>
              <a:t>Resim6: Memur sınıfı </a:t>
            </a:r>
            <a:r>
              <a:rPr lang="tr-TR" sz="1400" b="1" dirty="0"/>
              <a:t>İ</a:t>
            </a:r>
            <a:r>
              <a:rPr lang="tr-TR" sz="1400" b="1" dirty="0" smtClean="0"/>
              <a:t>nsandan türedi</a:t>
            </a:r>
            <a:endParaRPr lang="tr-TR" sz="1400" b="1" dirty="0"/>
          </a:p>
        </p:txBody>
      </p:sp>
      <p:sp>
        <p:nvSpPr>
          <p:cNvPr id="4" name="Metin kutusu 3"/>
          <p:cNvSpPr txBox="1"/>
          <p:nvPr/>
        </p:nvSpPr>
        <p:spPr>
          <a:xfrm>
            <a:off x="2699792" y="5248918"/>
            <a:ext cx="3493608" cy="307777"/>
          </a:xfrm>
          <a:prstGeom prst="rect">
            <a:avLst/>
          </a:prstGeom>
          <a:noFill/>
        </p:spPr>
        <p:txBody>
          <a:bodyPr wrap="square" rtlCol="0">
            <a:spAutoFit/>
          </a:bodyPr>
          <a:lstStyle/>
          <a:p>
            <a:r>
              <a:rPr lang="tr-TR" sz="1400" b="1" dirty="0" smtClean="0"/>
              <a:t>Resim7: Öğretmen sınıfı İnsandan türedi </a:t>
            </a:r>
            <a:endParaRPr lang="tr-TR" sz="1400" b="1" dirty="0"/>
          </a:p>
        </p:txBody>
      </p:sp>
    </p:spTree>
    <p:extLst>
      <p:ext uri="{BB962C8B-B14F-4D97-AF65-F5344CB8AC3E}">
        <p14:creationId xmlns:p14="http://schemas.microsoft.com/office/powerpoint/2010/main" val="134391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115616" y="620688"/>
            <a:ext cx="7272808" cy="461665"/>
          </a:xfrm>
          <a:prstGeom prst="rect">
            <a:avLst/>
          </a:prstGeom>
          <a:noFill/>
        </p:spPr>
        <p:txBody>
          <a:bodyPr wrap="square" rtlCol="0">
            <a:spAutoFit/>
          </a:bodyPr>
          <a:lstStyle/>
          <a:p>
            <a:pPr algn="ctr"/>
            <a:r>
              <a:rPr lang="tr-TR" sz="2400" b="1" dirty="0" smtClean="0"/>
              <a:t>Base ve </a:t>
            </a:r>
            <a:r>
              <a:rPr lang="tr-TR" sz="2400" b="1" dirty="0" err="1" smtClean="0"/>
              <a:t>This</a:t>
            </a:r>
            <a:r>
              <a:rPr lang="tr-TR" sz="2400" b="1" dirty="0" smtClean="0"/>
              <a:t> Kullanımı</a:t>
            </a:r>
            <a:endParaRPr lang="tr-TR" sz="2400" b="1" dirty="0"/>
          </a:p>
        </p:txBody>
      </p:sp>
      <p:sp>
        <p:nvSpPr>
          <p:cNvPr id="3" name="Metin kutusu 2"/>
          <p:cNvSpPr txBox="1"/>
          <p:nvPr/>
        </p:nvSpPr>
        <p:spPr>
          <a:xfrm>
            <a:off x="1115616" y="1412776"/>
            <a:ext cx="7272808" cy="2862322"/>
          </a:xfrm>
          <a:prstGeom prst="rect">
            <a:avLst/>
          </a:prstGeom>
          <a:noFill/>
        </p:spPr>
        <p:txBody>
          <a:bodyPr wrap="square" rtlCol="0">
            <a:spAutoFit/>
          </a:bodyPr>
          <a:lstStyle/>
          <a:p>
            <a:r>
              <a:rPr lang="tr-TR" dirty="0" smtClean="0"/>
              <a:t>	</a:t>
            </a:r>
            <a:r>
              <a:rPr lang="tr-TR" sz="2000" b="1" dirty="0" smtClean="0"/>
              <a:t>Base ve </a:t>
            </a:r>
            <a:r>
              <a:rPr lang="tr-TR" sz="2000" b="1" dirty="0" err="1" smtClean="0"/>
              <a:t>This</a:t>
            </a:r>
            <a:r>
              <a:rPr lang="tr-TR" sz="2000" dirty="0" smtClean="0"/>
              <a:t> sözcükleri, derleyicinin hem sınıfta olan hem dışardan gelen aynı isimdeki özellikleri ayırt etmesi için kullanılan anahtar kelimelerdir. Base aynı zamanda bir fonksiyondur. </a:t>
            </a:r>
            <a:r>
              <a:rPr lang="tr-TR" sz="2000" dirty="0"/>
              <a:t>Ü</a:t>
            </a:r>
            <a:r>
              <a:rPr lang="tr-TR" sz="2000" dirty="0" smtClean="0"/>
              <a:t>st sınıfın yapıcı fonksiyonunu çağırmak için de kullanılır. İstenilen alt sınıf yapıcısının yanına </a:t>
            </a:r>
            <a:r>
              <a:rPr lang="tr-TR" sz="2000" b="1" dirty="0" smtClean="0"/>
              <a:t>‘’: </a:t>
            </a:r>
            <a:r>
              <a:rPr lang="tr-TR" sz="2000" b="1" dirty="0" err="1" smtClean="0"/>
              <a:t>base</a:t>
            </a:r>
            <a:r>
              <a:rPr lang="tr-TR" sz="2000" b="1" dirty="0" smtClean="0"/>
              <a:t>() ‘‘</a:t>
            </a:r>
            <a:r>
              <a:rPr lang="tr-TR" sz="2000" dirty="0" smtClean="0"/>
              <a:t> şeklinde yazdığımızda kullanabiliriz. Hangi yapıcıyı çağırmak istediğimizi </a:t>
            </a:r>
            <a:r>
              <a:rPr lang="tr-TR" sz="2000" dirty="0" err="1" smtClean="0"/>
              <a:t>base</a:t>
            </a:r>
            <a:r>
              <a:rPr lang="tr-TR" sz="2000" dirty="0" smtClean="0"/>
              <a:t>()’ içerisine koyduğumuz parametreler belirler. Çağrılmak istenen yapıcının parametre tür ve sayısı aynı olmalıdır. Değişkenler için ise </a:t>
            </a:r>
            <a:r>
              <a:rPr lang="tr-TR" sz="2000" dirty="0" err="1" smtClean="0"/>
              <a:t>base</a:t>
            </a:r>
            <a:r>
              <a:rPr lang="tr-TR" sz="2000" dirty="0" smtClean="0"/>
              <a:t> ve </a:t>
            </a:r>
            <a:r>
              <a:rPr lang="tr-TR" sz="2000" dirty="0" err="1" smtClean="0"/>
              <a:t>this</a:t>
            </a:r>
            <a:r>
              <a:rPr lang="tr-TR" sz="2000" dirty="0" smtClean="0"/>
              <a:t> sözcükleri sonuna nokta koyulması ile kullanılır.</a:t>
            </a:r>
            <a:endParaRPr lang="tr-TR" sz="2000" dirty="0"/>
          </a:p>
        </p:txBody>
      </p:sp>
    </p:spTree>
    <p:extLst>
      <p:ext uri="{BB962C8B-B14F-4D97-AF65-F5344CB8AC3E}">
        <p14:creationId xmlns:p14="http://schemas.microsoft.com/office/powerpoint/2010/main" val="413445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Pictures\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463" y="3194112"/>
            <a:ext cx="4997034" cy="202771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lenovo\Pictur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85" y="102212"/>
            <a:ext cx="3960440" cy="2484546"/>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3131840" y="2683380"/>
            <a:ext cx="2520280" cy="307777"/>
          </a:xfrm>
          <a:prstGeom prst="rect">
            <a:avLst/>
          </a:prstGeom>
          <a:noFill/>
        </p:spPr>
        <p:txBody>
          <a:bodyPr wrap="square" rtlCol="0">
            <a:spAutoFit/>
          </a:bodyPr>
          <a:lstStyle/>
          <a:p>
            <a:pPr algn="ctr"/>
            <a:r>
              <a:rPr lang="tr-TR" sz="1400" b="1" dirty="0" smtClean="0"/>
              <a:t>Resim8: </a:t>
            </a:r>
            <a:r>
              <a:rPr lang="tr-TR" sz="1400" b="1" dirty="0" err="1" smtClean="0"/>
              <a:t>this</a:t>
            </a:r>
            <a:r>
              <a:rPr lang="tr-TR" sz="1400" b="1" dirty="0" smtClean="0"/>
              <a:t> sözcüğü</a:t>
            </a:r>
            <a:endParaRPr lang="tr-TR" sz="1400" b="1" dirty="0"/>
          </a:p>
        </p:txBody>
      </p:sp>
      <p:sp>
        <p:nvSpPr>
          <p:cNvPr id="5" name="Metin kutusu 4"/>
          <p:cNvSpPr txBox="1"/>
          <p:nvPr/>
        </p:nvSpPr>
        <p:spPr>
          <a:xfrm>
            <a:off x="2843808" y="5221823"/>
            <a:ext cx="3096344" cy="307777"/>
          </a:xfrm>
          <a:prstGeom prst="rect">
            <a:avLst/>
          </a:prstGeom>
          <a:noFill/>
        </p:spPr>
        <p:txBody>
          <a:bodyPr wrap="square" rtlCol="0">
            <a:spAutoFit/>
          </a:bodyPr>
          <a:lstStyle/>
          <a:p>
            <a:pPr algn="ctr"/>
            <a:r>
              <a:rPr lang="tr-TR" sz="1400" b="1" dirty="0" smtClean="0"/>
              <a:t>Resim9: </a:t>
            </a:r>
            <a:r>
              <a:rPr lang="tr-TR" sz="1400" b="1" dirty="0" err="1" smtClean="0"/>
              <a:t>base</a:t>
            </a:r>
            <a:r>
              <a:rPr lang="tr-TR" sz="1400" b="1" dirty="0" smtClean="0"/>
              <a:t> komutu ve </a:t>
            </a:r>
            <a:r>
              <a:rPr lang="tr-TR" sz="1400" b="1" dirty="0" err="1" smtClean="0"/>
              <a:t>base</a:t>
            </a:r>
            <a:r>
              <a:rPr lang="tr-TR" sz="1400" b="1" dirty="0" smtClean="0"/>
              <a:t> sözcüğü</a:t>
            </a:r>
            <a:endParaRPr lang="tr-TR" sz="1400" b="1" dirty="0"/>
          </a:p>
        </p:txBody>
      </p:sp>
      <p:sp>
        <p:nvSpPr>
          <p:cNvPr id="3" name="Metin kutusu 2"/>
          <p:cNvSpPr txBox="1"/>
          <p:nvPr/>
        </p:nvSpPr>
        <p:spPr>
          <a:xfrm>
            <a:off x="1786639" y="5733256"/>
            <a:ext cx="5881705" cy="1015663"/>
          </a:xfrm>
          <a:prstGeom prst="rect">
            <a:avLst/>
          </a:prstGeom>
          <a:noFill/>
        </p:spPr>
        <p:txBody>
          <a:bodyPr wrap="square" rtlCol="0">
            <a:spAutoFit/>
          </a:bodyPr>
          <a:lstStyle/>
          <a:p>
            <a:r>
              <a:rPr lang="tr-TR" dirty="0" smtClean="0"/>
              <a:t>	</a:t>
            </a:r>
            <a:r>
              <a:rPr lang="tr-TR" sz="2000" dirty="0" smtClean="0"/>
              <a:t>Base sözcüğü yukarıda sadece </a:t>
            </a:r>
            <a:r>
              <a:rPr lang="tr-TR" sz="2000" b="1" dirty="0" err="1" smtClean="0"/>
              <a:t>surname</a:t>
            </a:r>
            <a:r>
              <a:rPr lang="tr-TR" sz="2000" dirty="0" smtClean="0"/>
              <a:t> için kullanılmasının nedeni sadece </a:t>
            </a:r>
            <a:r>
              <a:rPr lang="tr-TR" sz="2000" dirty="0" err="1" smtClean="0"/>
              <a:t>surname</a:t>
            </a:r>
            <a:r>
              <a:rPr lang="tr-TR" sz="2000" dirty="0" smtClean="0"/>
              <a:t>’ in elle yazılmış bir </a:t>
            </a:r>
            <a:r>
              <a:rPr lang="tr-TR" sz="2000" dirty="0" err="1" smtClean="0"/>
              <a:t>kapsüllemeye</a:t>
            </a:r>
            <a:r>
              <a:rPr lang="tr-TR" sz="2000" dirty="0" smtClean="0"/>
              <a:t> sahip olmasıdır.</a:t>
            </a:r>
            <a:endParaRPr lang="tr-TR" dirty="0"/>
          </a:p>
        </p:txBody>
      </p:sp>
    </p:spTree>
    <p:extLst>
      <p:ext uri="{BB962C8B-B14F-4D97-AF65-F5344CB8AC3E}">
        <p14:creationId xmlns:p14="http://schemas.microsoft.com/office/powerpoint/2010/main" val="304190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43608" y="692696"/>
            <a:ext cx="7344816" cy="461665"/>
          </a:xfrm>
          <a:prstGeom prst="rect">
            <a:avLst/>
          </a:prstGeom>
          <a:noFill/>
        </p:spPr>
        <p:txBody>
          <a:bodyPr wrap="square" rtlCol="0">
            <a:spAutoFit/>
          </a:bodyPr>
          <a:lstStyle/>
          <a:p>
            <a:pPr algn="ctr"/>
            <a:r>
              <a:rPr lang="tr-TR" sz="2400" b="1" dirty="0" smtClean="0"/>
              <a:t>Çok Biçimlilik(</a:t>
            </a:r>
            <a:r>
              <a:rPr lang="tr-TR" sz="2400" b="1" dirty="0" err="1" smtClean="0"/>
              <a:t>Polymorphism</a:t>
            </a:r>
            <a:r>
              <a:rPr lang="tr-TR" sz="2400" b="1" dirty="0" smtClean="0"/>
              <a:t>)</a:t>
            </a:r>
            <a:endParaRPr lang="tr-TR" sz="2400" b="1" dirty="0"/>
          </a:p>
        </p:txBody>
      </p:sp>
      <p:sp>
        <p:nvSpPr>
          <p:cNvPr id="3" name="Metin kutusu 2"/>
          <p:cNvSpPr txBox="1"/>
          <p:nvPr/>
        </p:nvSpPr>
        <p:spPr>
          <a:xfrm>
            <a:off x="1043608" y="1556792"/>
            <a:ext cx="7344816" cy="1938992"/>
          </a:xfrm>
          <a:prstGeom prst="rect">
            <a:avLst/>
          </a:prstGeom>
          <a:noFill/>
        </p:spPr>
        <p:txBody>
          <a:bodyPr wrap="square" rtlCol="0">
            <a:spAutoFit/>
          </a:bodyPr>
          <a:lstStyle/>
          <a:p>
            <a:r>
              <a:rPr lang="tr-TR" sz="2000" dirty="0"/>
              <a:t>	</a:t>
            </a:r>
            <a:r>
              <a:rPr lang="tr-TR" sz="2000" b="1" dirty="0" smtClean="0"/>
              <a:t>Çok biçimlilik,</a:t>
            </a:r>
            <a:r>
              <a:rPr lang="tr-TR" sz="2000" dirty="0" smtClean="0"/>
              <a:t> miras alma işleminden sonra kullanılan üst sınıftaki özellikleri değiştirmek istediğimizde kullanılır. Bunun için iki anahtar kelime vardır. Biri </a:t>
            </a:r>
            <a:r>
              <a:rPr lang="tr-TR" sz="2000" b="1" dirty="0" err="1" smtClean="0"/>
              <a:t>virtual</a:t>
            </a:r>
            <a:r>
              <a:rPr lang="tr-TR" sz="2000" b="1" dirty="0" smtClean="0"/>
              <a:t> </a:t>
            </a:r>
            <a:r>
              <a:rPr lang="tr-TR" sz="2000" dirty="0" smtClean="0"/>
              <a:t>diğeri </a:t>
            </a:r>
            <a:r>
              <a:rPr lang="tr-TR" sz="2000" b="1" dirty="0" err="1" smtClean="0"/>
              <a:t>override</a:t>
            </a:r>
            <a:r>
              <a:rPr lang="tr-TR" sz="2000" b="1" dirty="0" smtClean="0"/>
              <a:t> </a:t>
            </a:r>
            <a:r>
              <a:rPr lang="tr-TR" sz="2000" dirty="0" smtClean="0"/>
              <a:t>anahtar kelimesidir. </a:t>
            </a:r>
          </a:p>
          <a:p>
            <a:r>
              <a:rPr lang="tr-TR" sz="2000" b="1" dirty="0" smtClean="0"/>
              <a:t>Virtual, </a:t>
            </a:r>
            <a:r>
              <a:rPr lang="tr-TR" sz="2000" dirty="0" smtClean="0"/>
              <a:t>kelimesi alt sınıfta değiştirmek istenen üst sınıftaki özelliğin önüne koyulur. </a:t>
            </a:r>
            <a:r>
              <a:rPr lang="tr-TR" sz="2000" b="1" dirty="0" err="1" smtClean="0"/>
              <a:t>Override</a:t>
            </a:r>
            <a:r>
              <a:rPr lang="tr-TR" sz="2000" b="1" dirty="0" smtClean="0"/>
              <a:t>, </a:t>
            </a:r>
            <a:r>
              <a:rPr lang="tr-TR" sz="2000" dirty="0" smtClean="0"/>
              <a:t>kelimesi ise alt sınıfta değişmesi istenen özelliğin önüne koyulur. </a:t>
            </a:r>
            <a:endParaRPr lang="tr-TR" sz="2000" b="1" dirty="0"/>
          </a:p>
        </p:txBody>
      </p:sp>
    </p:spTree>
    <p:extLst>
      <p:ext uri="{BB962C8B-B14F-4D97-AF65-F5344CB8AC3E}">
        <p14:creationId xmlns:p14="http://schemas.microsoft.com/office/powerpoint/2010/main" val="44685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lenovo\Pictures\virt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962" y="620688"/>
            <a:ext cx="4700482" cy="1218065"/>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2529931" y="2085078"/>
            <a:ext cx="3312368" cy="307777"/>
          </a:xfrm>
          <a:prstGeom prst="rect">
            <a:avLst/>
          </a:prstGeom>
          <a:noFill/>
        </p:spPr>
        <p:txBody>
          <a:bodyPr wrap="square" rtlCol="0">
            <a:spAutoFit/>
          </a:bodyPr>
          <a:lstStyle/>
          <a:p>
            <a:pPr algn="ctr"/>
            <a:r>
              <a:rPr lang="tr-TR" sz="1400" b="1" dirty="0" smtClean="0"/>
              <a:t>Resim9: Virtual örneği</a:t>
            </a:r>
            <a:endParaRPr lang="tr-TR" sz="1400" b="1" dirty="0"/>
          </a:p>
        </p:txBody>
      </p:sp>
      <p:sp>
        <p:nvSpPr>
          <p:cNvPr id="5" name="Metin kutusu 4"/>
          <p:cNvSpPr txBox="1"/>
          <p:nvPr/>
        </p:nvSpPr>
        <p:spPr>
          <a:xfrm>
            <a:off x="2529931" y="4437112"/>
            <a:ext cx="3312368" cy="307777"/>
          </a:xfrm>
          <a:prstGeom prst="rect">
            <a:avLst/>
          </a:prstGeom>
          <a:noFill/>
        </p:spPr>
        <p:txBody>
          <a:bodyPr wrap="square" rtlCol="0">
            <a:spAutoFit/>
          </a:bodyPr>
          <a:lstStyle/>
          <a:p>
            <a:pPr algn="ctr"/>
            <a:r>
              <a:rPr lang="tr-TR" sz="1400" b="1" dirty="0" smtClean="0"/>
              <a:t>Resim10: </a:t>
            </a:r>
            <a:r>
              <a:rPr lang="tr-TR" sz="1400" b="1" dirty="0" err="1" smtClean="0"/>
              <a:t>Override</a:t>
            </a:r>
            <a:r>
              <a:rPr lang="tr-TR" sz="1400" b="1" dirty="0" smtClean="0"/>
              <a:t>  örneği</a:t>
            </a:r>
            <a:endParaRPr lang="tr-TR" sz="1400" b="1" dirty="0"/>
          </a:p>
        </p:txBody>
      </p:sp>
      <p:pic>
        <p:nvPicPr>
          <p:cNvPr id="4100" name="Picture 4" descr="C:\Users\lenovo\Pictures\overri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962" y="2852936"/>
            <a:ext cx="4700482" cy="1464390"/>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1043608" y="5301208"/>
            <a:ext cx="7416824" cy="707886"/>
          </a:xfrm>
          <a:prstGeom prst="rect">
            <a:avLst/>
          </a:prstGeom>
          <a:noFill/>
        </p:spPr>
        <p:txBody>
          <a:bodyPr wrap="square" rtlCol="0">
            <a:spAutoFit/>
          </a:bodyPr>
          <a:lstStyle/>
          <a:p>
            <a:r>
              <a:rPr lang="tr-TR" dirty="0" smtClean="0"/>
              <a:t>	</a:t>
            </a:r>
            <a:r>
              <a:rPr lang="tr-TR" sz="2000" dirty="0" smtClean="0"/>
              <a:t>Bu uygulama değişkenler için de geçerlidir. Kullanımı da aynıdır. </a:t>
            </a:r>
            <a:r>
              <a:rPr lang="tr-TR" sz="2000" b="1" dirty="0" smtClean="0"/>
              <a:t>Sabitler(</a:t>
            </a:r>
            <a:r>
              <a:rPr lang="tr-TR" sz="2000" b="1" dirty="0" err="1" smtClean="0"/>
              <a:t>const</a:t>
            </a:r>
            <a:r>
              <a:rPr lang="tr-TR" sz="2000" b="1" dirty="0" smtClean="0"/>
              <a:t>) </a:t>
            </a:r>
            <a:r>
              <a:rPr lang="tr-TR" sz="2000" dirty="0" err="1" smtClean="0"/>
              <a:t>override</a:t>
            </a:r>
            <a:r>
              <a:rPr lang="tr-TR" sz="2000" dirty="0" smtClean="0"/>
              <a:t> edilemezler.</a:t>
            </a:r>
          </a:p>
        </p:txBody>
      </p:sp>
    </p:spTree>
    <p:extLst>
      <p:ext uri="{BB962C8B-B14F-4D97-AF65-F5344CB8AC3E}">
        <p14:creationId xmlns:p14="http://schemas.microsoft.com/office/powerpoint/2010/main" val="297416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96291" y="227102"/>
            <a:ext cx="6984776" cy="461665"/>
          </a:xfrm>
          <a:prstGeom prst="rect">
            <a:avLst/>
          </a:prstGeom>
          <a:noFill/>
        </p:spPr>
        <p:txBody>
          <a:bodyPr wrap="square" rtlCol="0">
            <a:spAutoFit/>
          </a:bodyPr>
          <a:lstStyle/>
          <a:p>
            <a:pPr algn="ctr"/>
            <a:r>
              <a:rPr lang="tr-TR" sz="2400" b="1" dirty="0" smtClean="0"/>
              <a:t>Soyut(</a:t>
            </a:r>
            <a:r>
              <a:rPr lang="tr-TR" sz="2400" b="1" dirty="0" err="1" smtClean="0"/>
              <a:t>Abstract</a:t>
            </a:r>
            <a:r>
              <a:rPr lang="tr-TR" sz="2400" b="1" dirty="0" smtClean="0"/>
              <a:t>) Sınıflar</a:t>
            </a:r>
            <a:endParaRPr lang="tr-TR" sz="2400" b="1" dirty="0"/>
          </a:p>
        </p:txBody>
      </p:sp>
      <p:sp>
        <p:nvSpPr>
          <p:cNvPr id="3" name="Metin kutusu 2"/>
          <p:cNvSpPr txBox="1"/>
          <p:nvPr/>
        </p:nvSpPr>
        <p:spPr>
          <a:xfrm>
            <a:off x="1277291" y="692696"/>
            <a:ext cx="6984776" cy="5940088"/>
          </a:xfrm>
          <a:prstGeom prst="rect">
            <a:avLst/>
          </a:prstGeom>
          <a:noFill/>
        </p:spPr>
        <p:txBody>
          <a:bodyPr wrap="square" rtlCol="0">
            <a:spAutoFit/>
          </a:bodyPr>
          <a:lstStyle/>
          <a:p>
            <a:r>
              <a:rPr lang="tr-TR" sz="2000" dirty="0"/>
              <a:t>	</a:t>
            </a:r>
            <a:r>
              <a:rPr lang="tr-TR" sz="2000" b="1" dirty="0" smtClean="0"/>
              <a:t>Soyut sınıflar, </a:t>
            </a:r>
            <a:r>
              <a:rPr lang="tr-TR" sz="2000" dirty="0" smtClean="0"/>
              <a:t>ortak özellikli sınıflara </a:t>
            </a:r>
            <a:r>
              <a:rPr lang="tr-TR" sz="2000" b="1" dirty="0" err="1" smtClean="0"/>
              <a:t>base</a:t>
            </a:r>
            <a:r>
              <a:rPr lang="tr-TR" sz="2000" b="1" dirty="0" smtClean="0"/>
              <a:t> </a:t>
            </a:r>
            <a:r>
              <a:rPr lang="tr-TR" sz="2000" dirty="0" smtClean="0"/>
              <a:t>sınıf olmayı üstlenen bir sınıftır. Birden fazla ortak özellikli sınıfların </a:t>
            </a:r>
            <a:r>
              <a:rPr lang="tr-TR" sz="2000" b="1" dirty="0" err="1" smtClean="0"/>
              <a:t>abstract</a:t>
            </a:r>
            <a:r>
              <a:rPr lang="tr-TR" sz="2000" b="1" dirty="0" smtClean="0"/>
              <a:t> </a:t>
            </a:r>
            <a:r>
              <a:rPr lang="tr-TR" sz="2000" b="1" dirty="0" err="1" smtClean="0"/>
              <a:t>class</a:t>
            </a:r>
            <a:r>
              <a:rPr lang="tr-TR" sz="2000" b="1" dirty="0" smtClean="0"/>
              <a:t>’ dan</a:t>
            </a:r>
            <a:r>
              <a:rPr lang="tr-TR" sz="2000" dirty="0" smtClean="0"/>
              <a:t> miras almasını sağlayarak kodu daha düzenli ve kolay geliştirilebilir hale getirebilirsiniz. Bu </a:t>
            </a:r>
            <a:r>
              <a:rPr lang="tr-TR" sz="2000" dirty="0" err="1" smtClean="0"/>
              <a:t>classlardan</a:t>
            </a:r>
            <a:r>
              <a:rPr lang="tr-TR" sz="2000" dirty="0" smtClean="0"/>
              <a:t> doğrudan nesne oluşturamazsınız. </a:t>
            </a:r>
            <a:r>
              <a:rPr lang="tr-TR" sz="2000" dirty="0" err="1" smtClean="0"/>
              <a:t>Classın</a:t>
            </a:r>
            <a:r>
              <a:rPr lang="tr-TR" sz="2000" dirty="0" smtClean="0"/>
              <a:t> genel </a:t>
            </a:r>
            <a:r>
              <a:rPr lang="tr-TR" sz="2000" dirty="0" err="1" smtClean="0"/>
              <a:t>base</a:t>
            </a:r>
            <a:r>
              <a:rPr lang="tr-TR" sz="2000" dirty="0" smtClean="0"/>
              <a:t> sınıf görevini üstlenerek  kendisinden türeyen sınıfa özellik taşımaktır. </a:t>
            </a:r>
          </a:p>
          <a:p>
            <a:endParaRPr lang="tr-TR" sz="2000" dirty="0"/>
          </a:p>
          <a:p>
            <a:r>
              <a:rPr lang="tr-TR" sz="2000" dirty="0" smtClean="0"/>
              <a:t>	</a:t>
            </a:r>
            <a:r>
              <a:rPr lang="tr-TR" sz="2000" dirty="0" err="1" smtClean="0"/>
              <a:t>Abstract</a:t>
            </a:r>
            <a:r>
              <a:rPr lang="tr-TR" sz="2000" dirty="0" smtClean="0"/>
              <a:t> </a:t>
            </a:r>
            <a:r>
              <a:rPr lang="tr-TR" sz="2000" dirty="0" err="1" smtClean="0"/>
              <a:t>classta</a:t>
            </a:r>
            <a:r>
              <a:rPr lang="tr-TR" sz="2000" dirty="0" smtClean="0"/>
              <a:t> en az bir adet </a:t>
            </a:r>
            <a:r>
              <a:rPr lang="tr-TR" sz="2000" b="1" dirty="0" err="1" smtClean="0"/>
              <a:t>abstract</a:t>
            </a:r>
            <a:r>
              <a:rPr lang="tr-TR" sz="2000" b="1" dirty="0" smtClean="0"/>
              <a:t> fonksiyon</a:t>
            </a:r>
            <a:r>
              <a:rPr lang="tr-TR" sz="2000" dirty="0" smtClean="0"/>
              <a:t> bulunmalıdır fakat </a:t>
            </a:r>
            <a:r>
              <a:rPr lang="tr-TR" sz="2000" dirty="0" err="1" smtClean="0"/>
              <a:t>abstract</a:t>
            </a:r>
            <a:r>
              <a:rPr lang="tr-TR" sz="2000" dirty="0" smtClean="0"/>
              <a:t> olmayan fonksiyonları zorunlu olmasa da barındırabilirler. </a:t>
            </a:r>
            <a:r>
              <a:rPr lang="tr-TR" sz="2000" b="1" dirty="0" err="1" smtClean="0"/>
              <a:t>Absctract</a:t>
            </a:r>
            <a:r>
              <a:rPr lang="tr-TR" sz="2000" b="1" dirty="0" smtClean="0"/>
              <a:t> fonksiyon, </a:t>
            </a:r>
            <a:r>
              <a:rPr lang="tr-TR" sz="2000" dirty="0" smtClean="0"/>
              <a:t>gövdesi boş olan daha sonra </a:t>
            </a:r>
            <a:r>
              <a:rPr lang="tr-TR" sz="2000" b="1" dirty="0" smtClean="0"/>
              <a:t> </a:t>
            </a:r>
            <a:r>
              <a:rPr lang="tr-TR" sz="2000" b="1" dirty="0" err="1" smtClean="0"/>
              <a:t>override</a:t>
            </a:r>
            <a:r>
              <a:rPr lang="tr-TR" sz="2000" b="1" dirty="0" smtClean="0"/>
              <a:t> </a:t>
            </a:r>
            <a:r>
              <a:rPr lang="tr-TR" sz="2000" dirty="0" smtClean="0"/>
              <a:t> edilerek kullanılan metottur. </a:t>
            </a:r>
            <a:r>
              <a:rPr lang="tr-TR" sz="2000" dirty="0" err="1" smtClean="0"/>
              <a:t>Abstract</a:t>
            </a:r>
            <a:r>
              <a:rPr lang="tr-TR" sz="2000" dirty="0"/>
              <a:t> </a:t>
            </a:r>
            <a:r>
              <a:rPr lang="tr-TR" sz="2000" dirty="0" smtClean="0"/>
              <a:t>özellikler yalnızca </a:t>
            </a:r>
            <a:r>
              <a:rPr lang="tr-TR" sz="2000" dirty="0" err="1" smtClean="0"/>
              <a:t>abstract</a:t>
            </a:r>
            <a:r>
              <a:rPr lang="tr-TR" sz="2000" dirty="0" smtClean="0"/>
              <a:t> </a:t>
            </a:r>
            <a:r>
              <a:rPr lang="tr-TR" sz="2000" dirty="0" err="1" smtClean="0"/>
              <a:t>classlar</a:t>
            </a:r>
            <a:r>
              <a:rPr lang="tr-TR" sz="2000" dirty="0" smtClean="0"/>
              <a:t> içerisinde bulunabilirler. </a:t>
            </a:r>
            <a:r>
              <a:rPr lang="tr-TR" sz="2000" dirty="0" err="1" smtClean="0"/>
              <a:t>Abstrac</a:t>
            </a:r>
            <a:r>
              <a:rPr lang="tr-TR" sz="2000" dirty="0" err="1"/>
              <a:t>t</a:t>
            </a:r>
            <a:r>
              <a:rPr lang="tr-TR" sz="2000" dirty="0" smtClean="0"/>
              <a:t> </a:t>
            </a:r>
            <a:r>
              <a:rPr lang="tr-TR" sz="2000" b="1" dirty="0" err="1" smtClean="0"/>
              <a:t>private</a:t>
            </a:r>
            <a:r>
              <a:rPr lang="tr-TR" sz="2000" b="1" dirty="0"/>
              <a:t> </a:t>
            </a:r>
            <a:r>
              <a:rPr lang="tr-TR" sz="2000" dirty="0" smtClean="0"/>
              <a:t>olarak tanımlanamazlar. </a:t>
            </a:r>
            <a:r>
              <a:rPr lang="tr-TR" sz="2000" dirty="0" err="1" smtClean="0"/>
              <a:t>Abstract</a:t>
            </a:r>
            <a:r>
              <a:rPr lang="tr-TR" sz="2000" dirty="0" smtClean="0"/>
              <a:t> olmayan özellikleri </a:t>
            </a:r>
            <a:r>
              <a:rPr lang="tr-TR" sz="2000" b="1" dirty="0" smtClean="0"/>
              <a:t>çok biçimlilik </a:t>
            </a:r>
            <a:r>
              <a:rPr lang="tr-TR" sz="2000" dirty="0" smtClean="0"/>
              <a:t>ile </a:t>
            </a:r>
            <a:r>
              <a:rPr lang="tr-TR" sz="2000" dirty="0" err="1" smtClean="0"/>
              <a:t>override</a:t>
            </a:r>
            <a:r>
              <a:rPr lang="tr-TR" sz="2000" dirty="0" smtClean="0"/>
              <a:t> </a:t>
            </a:r>
            <a:r>
              <a:rPr lang="tr-TR" sz="2000" dirty="0" err="1" smtClean="0"/>
              <a:t>edeblirsiniz</a:t>
            </a:r>
            <a:r>
              <a:rPr lang="tr-TR" sz="2000" dirty="0" smtClean="0"/>
              <a:t>.</a:t>
            </a:r>
          </a:p>
          <a:p>
            <a:endParaRPr lang="tr-TR" sz="2000" dirty="0"/>
          </a:p>
          <a:p>
            <a:r>
              <a:rPr lang="tr-TR" sz="2000" dirty="0" smtClean="0"/>
              <a:t>	</a:t>
            </a:r>
            <a:r>
              <a:rPr lang="tr-TR" sz="2000" dirty="0" err="1" smtClean="0"/>
              <a:t>Abstract</a:t>
            </a:r>
            <a:r>
              <a:rPr lang="tr-TR" sz="2000" dirty="0" smtClean="0"/>
              <a:t> sınıfın içindeki </a:t>
            </a:r>
            <a:r>
              <a:rPr lang="tr-TR" sz="2000" dirty="0" err="1" smtClean="0"/>
              <a:t>abstract</a:t>
            </a:r>
            <a:r>
              <a:rPr lang="tr-TR" sz="2000" dirty="0" smtClean="0"/>
              <a:t> fonksiyon ve değişkenler türeyen </a:t>
            </a:r>
            <a:r>
              <a:rPr lang="tr-TR" sz="2000" dirty="0" err="1" smtClean="0"/>
              <a:t>classta</a:t>
            </a:r>
            <a:r>
              <a:rPr lang="tr-TR" sz="2000" dirty="0" smtClean="0"/>
              <a:t> </a:t>
            </a:r>
            <a:r>
              <a:rPr lang="tr-TR" sz="2000" dirty="0" err="1" smtClean="0"/>
              <a:t>override</a:t>
            </a:r>
            <a:r>
              <a:rPr lang="tr-TR" sz="2000" dirty="0" smtClean="0"/>
              <a:t> olmak zorundadır. Bu yüzden </a:t>
            </a:r>
            <a:r>
              <a:rPr lang="tr-TR" sz="2000" dirty="0" err="1" smtClean="0"/>
              <a:t>abstract</a:t>
            </a:r>
            <a:r>
              <a:rPr lang="tr-TR" sz="2000" dirty="0" smtClean="0"/>
              <a:t> seçilen sınıfın kesinlikle hepsinde kullanılacağından emin olunmalıdır.</a:t>
            </a:r>
          </a:p>
        </p:txBody>
      </p:sp>
    </p:spTree>
    <p:extLst>
      <p:ext uri="{BB962C8B-B14F-4D97-AF65-F5344CB8AC3E}">
        <p14:creationId xmlns:p14="http://schemas.microsoft.com/office/powerpoint/2010/main" val="80321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Pictures\abstra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959" y="739699"/>
            <a:ext cx="5472608" cy="4568874"/>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2334281" y="5536977"/>
            <a:ext cx="4680520" cy="307777"/>
          </a:xfrm>
          <a:prstGeom prst="rect">
            <a:avLst/>
          </a:prstGeom>
          <a:noFill/>
        </p:spPr>
        <p:txBody>
          <a:bodyPr wrap="square" rtlCol="0">
            <a:spAutoFit/>
          </a:bodyPr>
          <a:lstStyle/>
          <a:p>
            <a:pPr algn="ctr"/>
            <a:r>
              <a:rPr lang="tr-TR" sz="1400" b="1" dirty="0" smtClean="0"/>
              <a:t>Resim11: </a:t>
            </a:r>
            <a:r>
              <a:rPr lang="tr-TR" sz="1400" b="1" dirty="0" err="1" smtClean="0"/>
              <a:t>Abstract</a:t>
            </a:r>
            <a:r>
              <a:rPr lang="tr-TR" sz="1400" b="1" dirty="0" smtClean="0"/>
              <a:t> Class Yapısı</a:t>
            </a:r>
            <a:endParaRPr lang="tr-TR" sz="1400" b="1" dirty="0"/>
          </a:p>
        </p:txBody>
      </p:sp>
    </p:spTree>
    <p:extLst>
      <p:ext uri="{BB962C8B-B14F-4D97-AF65-F5344CB8AC3E}">
        <p14:creationId xmlns:p14="http://schemas.microsoft.com/office/powerpoint/2010/main" val="36467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908092" y="2276871"/>
            <a:ext cx="6912768" cy="461665"/>
          </a:xfrm>
          <a:prstGeom prst="rect">
            <a:avLst/>
          </a:prstGeom>
          <a:noFill/>
        </p:spPr>
        <p:txBody>
          <a:bodyPr wrap="square" rtlCol="0">
            <a:spAutoFit/>
          </a:bodyPr>
          <a:lstStyle/>
          <a:p>
            <a:pPr algn="ctr"/>
            <a:r>
              <a:rPr lang="tr-TR" sz="2400" b="1" dirty="0" smtClean="0"/>
              <a:t>Ortak Yönleri</a:t>
            </a:r>
            <a:endParaRPr lang="tr-TR" sz="2400" b="1" dirty="0"/>
          </a:p>
        </p:txBody>
      </p:sp>
      <p:sp>
        <p:nvSpPr>
          <p:cNvPr id="6" name="Metin kutusu 5"/>
          <p:cNvSpPr txBox="1"/>
          <p:nvPr/>
        </p:nvSpPr>
        <p:spPr>
          <a:xfrm>
            <a:off x="941806" y="953433"/>
            <a:ext cx="7488832" cy="1323439"/>
          </a:xfrm>
          <a:prstGeom prst="rect">
            <a:avLst/>
          </a:prstGeom>
          <a:noFill/>
        </p:spPr>
        <p:txBody>
          <a:bodyPr wrap="square" rtlCol="0">
            <a:spAutoFit/>
          </a:bodyPr>
          <a:lstStyle/>
          <a:p>
            <a:r>
              <a:rPr lang="tr-TR" sz="2000" dirty="0" smtClean="0"/>
              <a:t>	</a:t>
            </a:r>
            <a:r>
              <a:rPr lang="tr-TR" sz="2000" b="1" dirty="0" err="1" smtClean="0"/>
              <a:t>Arayüz</a:t>
            </a:r>
            <a:r>
              <a:rPr lang="tr-TR" sz="2000" dirty="0" smtClean="0"/>
              <a:t>, iki varlığın veya bir varlı bir olayın birbiri arasında bağlantı kurmasını sağlayan yapıdır örneğin araba –hızlanmak, robot -ısınma. </a:t>
            </a:r>
            <a:r>
              <a:rPr lang="tr-TR" sz="2000" dirty="0" err="1" smtClean="0"/>
              <a:t>Inteface</a:t>
            </a:r>
            <a:r>
              <a:rPr lang="tr-TR" sz="2000" dirty="0" smtClean="0"/>
              <a:t> ile </a:t>
            </a:r>
            <a:r>
              <a:rPr lang="tr-TR" sz="2000" dirty="0" err="1" smtClean="0"/>
              <a:t>abstract</a:t>
            </a:r>
            <a:r>
              <a:rPr lang="tr-TR" sz="2000" dirty="0" smtClean="0"/>
              <a:t> </a:t>
            </a:r>
            <a:r>
              <a:rPr lang="tr-TR" sz="2000" dirty="0" err="1" smtClean="0"/>
              <a:t>classlar</a:t>
            </a:r>
            <a:r>
              <a:rPr lang="tr-TR" sz="2000" dirty="0" smtClean="0"/>
              <a:t> arasında benzer ver farklı yönleri vardır. </a:t>
            </a:r>
          </a:p>
        </p:txBody>
      </p:sp>
      <p:sp>
        <p:nvSpPr>
          <p:cNvPr id="7" name="Metin kutusu 6"/>
          <p:cNvSpPr txBox="1"/>
          <p:nvPr/>
        </p:nvSpPr>
        <p:spPr>
          <a:xfrm>
            <a:off x="1157714" y="260648"/>
            <a:ext cx="6912768" cy="461665"/>
          </a:xfrm>
          <a:prstGeom prst="rect">
            <a:avLst/>
          </a:prstGeom>
          <a:noFill/>
        </p:spPr>
        <p:txBody>
          <a:bodyPr wrap="square" rtlCol="0">
            <a:spAutoFit/>
          </a:bodyPr>
          <a:lstStyle/>
          <a:p>
            <a:pPr algn="ctr"/>
            <a:r>
              <a:rPr lang="tr-TR" sz="2400" b="1" dirty="0" err="1" smtClean="0"/>
              <a:t>Arayüz</a:t>
            </a:r>
            <a:r>
              <a:rPr lang="tr-TR" sz="2400" b="1" dirty="0" smtClean="0"/>
              <a:t>(</a:t>
            </a:r>
            <a:r>
              <a:rPr lang="tr-TR" sz="2400" b="1" dirty="0" err="1" smtClean="0"/>
              <a:t>Interface</a:t>
            </a:r>
            <a:r>
              <a:rPr lang="tr-TR" sz="2400" b="1" dirty="0" smtClean="0"/>
              <a:t>)</a:t>
            </a:r>
            <a:endParaRPr lang="tr-TR" sz="2400" b="1" dirty="0"/>
          </a:p>
        </p:txBody>
      </p:sp>
      <p:sp>
        <p:nvSpPr>
          <p:cNvPr id="8" name="Metin kutusu 7"/>
          <p:cNvSpPr txBox="1"/>
          <p:nvPr/>
        </p:nvSpPr>
        <p:spPr>
          <a:xfrm>
            <a:off x="1417083" y="5085184"/>
            <a:ext cx="6480720" cy="1323439"/>
          </a:xfrm>
          <a:prstGeom prst="rect">
            <a:avLst/>
          </a:prstGeom>
          <a:noFill/>
        </p:spPr>
        <p:txBody>
          <a:bodyPr wrap="square" rtlCol="0">
            <a:spAutoFit/>
          </a:bodyPr>
          <a:lstStyle/>
          <a:p>
            <a:pPr marL="285750" indent="-285750">
              <a:buFont typeface="Arial" panose="020B0604020202020204" pitchFamily="34" charset="0"/>
              <a:buChar char="•"/>
            </a:pPr>
            <a:r>
              <a:rPr lang="tr-TR" sz="2000" dirty="0" err="1" smtClean="0"/>
              <a:t>Abstract</a:t>
            </a:r>
            <a:r>
              <a:rPr lang="tr-TR" sz="2000" dirty="0" smtClean="0"/>
              <a:t> </a:t>
            </a:r>
            <a:r>
              <a:rPr lang="tr-TR" sz="2000" dirty="0" err="1" smtClean="0"/>
              <a:t>classlar</a:t>
            </a:r>
            <a:r>
              <a:rPr lang="tr-TR" sz="2000" dirty="0" smtClean="0"/>
              <a:t> soyut olmayan özellikler </a:t>
            </a:r>
            <a:r>
              <a:rPr lang="tr-TR" sz="2000" dirty="0" err="1" smtClean="0"/>
              <a:t>içerebilselerde</a:t>
            </a:r>
            <a:r>
              <a:rPr lang="tr-TR" sz="2000" dirty="0" smtClean="0"/>
              <a:t> </a:t>
            </a:r>
            <a:r>
              <a:rPr lang="tr-TR" sz="2000" dirty="0" err="1" smtClean="0"/>
              <a:t>interfaceler</a:t>
            </a:r>
            <a:r>
              <a:rPr lang="tr-TR" sz="2000" dirty="0" smtClean="0"/>
              <a:t> sadece soyut özellikler içerebilir.</a:t>
            </a:r>
          </a:p>
          <a:p>
            <a:pPr marL="285750" indent="-285750">
              <a:buFont typeface="Arial" panose="020B0604020202020204" pitchFamily="34" charset="0"/>
              <a:buChar char="•"/>
            </a:pPr>
            <a:r>
              <a:rPr lang="tr-TR" sz="2000" dirty="0" err="1" smtClean="0"/>
              <a:t>Interfaceler</a:t>
            </a:r>
            <a:r>
              <a:rPr lang="tr-TR" sz="2000" dirty="0" smtClean="0"/>
              <a:t> </a:t>
            </a:r>
            <a:r>
              <a:rPr lang="tr-TR" sz="2000" b="1" dirty="0" smtClean="0"/>
              <a:t>miras alınmazlar</a:t>
            </a:r>
            <a:r>
              <a:rPr lang="tr-TR" sz="2000" dirty="0" smtClean="0"/>
              <a:t>, </a:t>
            </a:r>
            <a:r>
              <a:rPr lang="tr-TR" sz="2000" dirty="0" err="1" smtClean="0"/>
              <a:t>classlar</a:t>
            </a:r>
            <a:r>
              <a:rPr lang="tr-TR" sz="2000" dirty="0" smtClean="0"/>
              <a:t> içindeki </a:t>
            </a:r>
            <a:r>
              <a:rPr lang="tr-TR" sz="2000" b="1" dirty="0" smtClean="0"/>
              <a:t>kurallara uyarlar(</a:t>
            </a:r>
            <a:r>
              <a:rPr lang="tr-TR" sz="2000" b="1" dirty="0" err="1" smtClean="0"/>
              <a:t>implements</a:t>
            </a:r>
            <a:r>
              <a:rPr lang="tr-TR" sz="2000" b="1" dirty="0" smtClean="0"/>
              <a:t>).</a:t>
            </a:r>
          </a:p>
        </p:txBody>
      </p:sp>
      <p:sp>
        <p:nvSpPr>
          <p:cNvPr id="10" name="Metin kutusu 9"/>
          <p:cNvSpPr txBox="1"/>
          <p:nvPr/>
        </p:nvSpPr>
        <p:spPr>
          <a:xfrm>
            <a:off x="956613" y="4407303"/>
            <a:ext cx="6912768" cy="461665"/>
          </a:xfrm>
          <a:prstGeom prst="rect">
            <a:avLst/>
          </a:prstGeom>
          <a:noFill/>
        </p:spPr>
        <p:txBody>
          <a:bodyPr wrap="square" rtlCol="0">
            <a:spAutoFit/>
          </a:bodyPr>
          <a:lstStyle/>
          <a:p>
            <a:pPr algn="ctr"/>
            <a:r>
              <a:rPr lang="tr-TR" sz="2400" b="1" dirty="0" smtClean="0"/>
              <a:t>Farklı Yönleri</a:t>
            </a:r>
            <a:endParaRPr lang="tr-TR" sz="2400" b="1" dirty="0"/>
          </a:p>
        </p:txBody>
      </p:sp>
      <p:sp>
        <p:nvSpPr>
          <p:cNvPr id="11" name="Metin kutusu 10"/>
          <p:cNvSpPr txBox="1"/>
          <p:nvPr/>
        </p:nvSpPr>
        <p:spPr>
          <a:xfrm>
            <a:off x="1200702" y="2776087"/>
            <a:ext cx="6480720" cy="1631216"/>
          </a:xfrm>
          <a:prstGeom prst="rect">
            <a:avLst/>
          </a:prstGeom>
          <a:noFill/>
        </p:spPr>
        <p:txBody>
          <a:bodyPr wrap="square" rtlCol="0">
            <a:spAutoFit/>
          </a:bodyPr>
          <a:lstStyle/>
          <a:p>
            <a:pPr marL="285750" indent="-285750">
              <a:buFont typeface="Arial" panose="020B0604020202020204" pitchFamily="34" charset="0"/>
              <a:buChar char="•"/>
            </a:pPr>
            <a:r>
              <a:rPr lang="tr-TR" sz="2000" dirty="0" smtClean="0"/>
              <a:t>Her </a:t>
            </a:r>
            <a:r>
              <a:rPr lang="tr-TR" sz="2000" dirty="0" err="1" smtClean="0"/>
              <a:t>ikiside</a:t>
            </a:r>
            <a:r>
              <a:rPr lang="tr-TR" sz="2000" dirty="0" smtClean="0"/>
              <a:t> soyut özellikler içerir.</a:t>
            </a:r>
          </a:p>
          <a:p>
            <a:pPr marL="285750" indent="-285750">
              <a:buFont typeface="Arial" panose="020B0604020202020204" pitchFamily="34" charset="0"/>
              <a:buChar char="•"/>
            </a:pPr>
            <a:r>
              <a:rPr lang="tr-TR" sz="2000" dirty="0" smtClean="0"/>
              <a:t>Doğrudan bunlardan nesne oluşturamazsınız.</a:t>
            </a:r>
          </a:p>
          <a:p>
            <a:pPr marL="285750" indent="-285750">
              <a:buFont typeface="Arial" panose="020B0604020202020204" pitchFamily="34" charset="0"/>
              <a:buChar char="•"/>
            </a:pPr>
            <a:r>
              <a:rPr lang="tr-TR" sz="2000" dirty="0" smtClean="0"/>
              <a:t>Soyut özelliklerinin onlardan miras alınması ya da uygulanması </a:t>
            </a:r>
            <a:r>
              <a:rPr lang="tr-TR" sz="2000" dirty="0" err="1" smtClean="0"/>
              <a:t>durumunuda</a:t>
            </a:r>
            <a:r>
              <a:rPr lang="tr-TR" sz="2000" dirty="0" smtClean="0"/>
              <a:t> kesinlikle yeniden oluşturulmalıdır.</a:t>
            </a:r>
          </a:p>
        </p:txBody>
      </p:sp>
    </p:spTree>
    <p:extLst>
      <p:ext uri="{BB962C8B-B14F-4D97-AF65-F5344CB8AC3E}">
        <p14:creationId xmlns:p14="http://schemas.microsoft.com/office/powerpoint/2010/main" val="305190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1179596" y="908720"/>
            <a:ext cx="7128792" cy="3785652"/>
          </a:xfrm>
          <a:prstGeom prst="rect">
            <a:avLst/>
          </a:prstGeom>
          <a:noFill/>
        </p:spPr>
        <p:txBody>
          <a:bodyPr wrap="square" rtlCol="0">
            <a:spAutoFit/>
          </a:bodyPr>
          <a:lstStyle/>
          <a:p>
            <a:pPr marL="285750" indent="-285750">
              <a:buFont typeface="Arial" panose="020B0604020202020204" pitchFamily="34" charset="0"/>
              <a:buChar char="•"/>
            </a:pPr>
            <a:r>
              <a:rPr lang="tr-TR" sz="2000" dirty="0" smtClean="0"/>
              <a:t>Bir sınıf sadece bir sınıfı </a:t>
            </a:r>
            <a:r>
              <a:rPr lang="tr-TR" sz="2000" dirty="0" err="1" smtClean="0"/>
              <a:t>inherit</a:t>
            </a:r>
            <a:r>
              <a:rPr lang="tr-TR" sz="2000" dirty="0"/>
              <a:t> </a:t>
            </a:r>
            <a:r>
              <a:rPr lang="tr-TR" sz="2000" dirty="0" smtClean="0"/>
              <a:t>alabilir fakat bir sınıf birden fazla </a:t>
            </a:r>
            <a:r>
              <a:rPr lang="tr-TR" sz="2000" dirty="0" err="1" smtClean="0"/>
              <a:t>implement</a:t>
            </a:r>
            <a:r>
              <a:rPr lang="tr-TR" sz="2000" dirty="0" smtClean="0"/>
              <a:t> alabilir.</a:t>
            </a:r>
          </a:p>
          <a:p>
            <a:pPr marL="285750" indent="-285750">
              <a:buFont typeface="Arial" panose="020B0604020202020204" pitchFamily="34" charset="0"/>
              <a:buChar char="•"/>
            </a:pPr>
            <a:r>
              <a:rPr lang="tr-TR" sz="2000" dirty="0" err="1" smtClean="0"/>
              <a:t>Interfaceler</a:t>
            </a:r>
            <a:r>
              <a:rPr lang="tr-TR" sz="2000" dirty="0" smtClean="0"/>
              <a:t>, daha çok bir yetenek iken; </a:t>
            </a:r>
            <a:r>
              <a:rPr lang="tr-TR" sz="2000" dirty="0" err="1" smtClean="0"/>
              <a:t>abstract</a:t>
            </a:r>
            <a:r>
              <a:rPr lang="tr-TR" sz="2000" dirty="0" smtClean="0"/>
              <a:t> </a:t>
            </a:r>
            <a:r>
              <a:rPr lang="tr-TR" sz="2000" dirty="0" err="1" smtClean="0"/>
              <a:t>class</a:t>
            </a:r>
            <a:r>
              <a:rPr lang="tr-TR" sz="2000" dirty="0" smtClean="0"/>
              <a:t> bir varlıktır.</a:t>
            </a:r>
          </a:p>
          <a:p>
            <a:pPr marL="285750" indent="-285750">
              <a:buFont typeface="Arial" panose="020B0604020202020204" pitchFamily="34" charset="0"/>
              <a:buChar char="•"/>
            </a:pPr>
            <a:r>
              <a:rPr lang="tr-TR" sz="2000" dirty="0" err="1" smtClean="0"/>
              <a:t>Abstractlar</a:t>
            </a:r>
            <a:r>
              <a:rPr lang="tr-TR" sz="2000" dirty="0" smtClean="0"/>
              <a:t>, </a:t>
            </a:r>
            <a:r>
              <a:rPr lang="tr-TR" sz="2000" dirty="0" err="1" smtClean="0"/>
              <a:t>Constructor</a:t>
            </a:r>
            <a:r>
              <a:rPr lang="tr-TR" sz="2000" dirty="0" smtClean="0"/>
              <a:t> içerebilir.</a:t>
            </a:r>
          </a:p>
          <a:p>
            <a:pPr marL="285750" indent="-285750">
              <a:buFont typeface="Arial" panose="020B0604020202020204" pitchFamily="34" charset="0"/>
              <a:buChar char="•"/>
            </a:pPr>
            <a:r>
              <a:rPr lang="tr-TR" sz="2000" dirty="0" err="1" smtClean="0"/>
              <a:t>Abstractlar</a:t>
            </a:r>
            <a:r>
              <a:rPr lang="tr-TR" sz="2000" dirty="0" smtClean="0"/>
              <a:t>, </a:t>
            </a:r>
            <a:r>
              <a:rPr lang="tr-TR" sz="2000" dirty="0" err="1"/>
              <a:t>s</a:t>
            </a:r>
            <a:r>
              <a:rPr lang="tr-TR" sz="2000" dirty="0" err="1" smtClean="0"/>
              <a:t>tatic</a:t>
            </a:r>
            <a:r>
              <a:rPr lang="tr-TR" sz="2000" dirty="0" smtClean="0"/>
              <a:t> üye içerebilir.</a:t>
            </a:r>
          </a:p>
          <a:p>
            <a:pPr marL="285750" indent="-285750">
              <a:buFont typeface="Arial" panose="020B0604020202020204" pitchFamily="34" charset="0"/>
              <a:buChar char="•"/>
            </a:pPr>
            <a:r>
              <a:rPr lang="tr-TR" sz="2000" dirty="0" err="1" smtClean="0"/>
              <a:t>Interfacelerde</a:t>
            </a:r>
            <a:r>
              <a:rPr lang="tr-TR" sz="2000" dirty="0"/>
              <a:t> </a:t>
            </a:r>
            <a:r>
              <a:rPr lang="tr-TR" sz="2000" dirty="0" smtClean="0"/>
              <a:t>tanımlanan her özellik </a:t>
            </a:r>
            <a:r>
              <a:rPr lang="tr-TR" sz="2000" dirty="0" err="1" smtClean="0"/>
              <a:t>public</a:t>
            </a:r>
            <a:r>
              <a:rPr lang="tr-TR" sz="2000" dirty="0" smtClean="0"/>
              <a:t> kabul edilir</a:t>
            </a:r>
          </a:p>
          <a:p>
            <a:pPr marL="285750" indent="-285750">
              <a:buFont typeface="Arial" panose="020B0604020202020204" pitchFamily="34" charset="0"/>
              <a:buChar char="•"/>
            </a:pPr>
            <a:r>
              <a:rPr lang="tr-TR" sz="2000" dirty="0" err="1" smtClean="0"/>
              <a:t>Abstractlar</a:t>
            </a:r>
            <a:r>
              <a:rPr lang="tr-TR" sz="2000" dirty="0" smtClean="0"/>
              <a:t> </a:t>
            </a:r>
            <a:r>
              <a:rPr lang="tr-TR" sz="2000" dirty="0" err="1" smtClean="0"/>
              <a:t>base</a:t>
            </a:r>
            <a:r>
              <a:rPr lang="tr-TR" sz="2000" dirty="0" smtClean="0"/>
              <a:t> </a:t>
            </a:r>
            <a:r>
              <a:rPr lang="tr-TR" sz="2000" dirty="0" err="1" smtClean="0"/>
              <a:t>class</a:t>
            </a:r>
            <a:r>
              <a:rPr lang="tr-TR" sz="2000" dirty="0" smtClean="0"/>
              <a:t> görevi görürken, </a:t>
            </a:r>
            <a:r>
              <a:rPr lang="tr-TR" sz="2000" dirty="0" err="1" smtClean="0"/>
              <a:t>interfaceler</a:t>
            </a:r>
            <a:r>
              <a:rPr lang="tr-TR" sz="2000" dirty="0" smtClean="0"/>
              <a:t> birden fazla sınıf aynı fonksiyonları kullanırsa </a:t>
            </a:r>
            <a:r>
              <a:rPr lang="tr-TR" sz="2000" dirty="0" err="1" smtClean="0"/>
              <a:t>interface</a:t>
            </a:r>
            <a:r>
              <a:rPr lang="tr-TR" sz="2000" dirty="0" smtClean="0"/>
              <a:t>’ ten türetilmeleri doğru olacaktır.</a:t>
            </a:r>
          </a:p>
          <a:p>
            <a:pPr marL="285750" indent="-285750">
              <a:buFont typeface="Arial" panose="020B0604020202020204" pitchFamily="34" charset="0"/>
              <a:buChar char="•"/>
            </a:pPr>
            <a:r>
              <a:rPr lang="tr-TR" sz="2000" dirty="0" smtClean="0"/>
              <a:t>Türetilen sınıflar </a:t>
            </a:r>
            <a:r>
              <a:rPr lang="tr-TR" sz="2000" dirty="0" err="1" smtClean="0"/>
              <a:t>İnterface</a:t>
            </a:r>
            <a:r>
              <a:rPr lang="tr-TR" sz="2000" dirty="0" smtClean="0"/>
              <a:t>’ i tamamen </a:t>
            </a:r>
            <a:r>
              <a:rPr lang="tr-TR" sz="2000" dirty="0" err="1" smtClean="0"/>
              <a:t>implement</a:t>
            </a:r>
            <a:r>
              <a:rPr lang="tr-TR" sz="2000" dirty="0" smtClean="0"/>
              <a:t> etmek zorundadırlar</a:t>
            </a:r>
          </a:p>
          <a:p>
            <a:pPr marL="285750" indent="-285750">
              <a:buFont typeface="Arial" panose="020B0604020202020204" pitchFamily="34" charset="0"/>
              <a:buChar char="•"/>
            </a:pPr>
            <a:endParaRPr lang="tr-TR" sz="2000" dirty="0"/>
          </a:p>
        </p:txBody>
      </p:sp>
    </p:spTree>
    <p:extLst>
      <p:ext uri="{BB962C8B-B14F-4D97-AF65-F5344CB8AC3E}">
        <p14:creationId xmlns:p14="http://schemas.microsoft.com/office/powerpoint/2010/main" val="287133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p:cNvSpPr txBox="1"/>
          <p:nvPr/>
        </p:nvSpPr>
        <p:spPr>
          <a:xfrm>
            <a:off x="539553" y="1616154"/>
            <a:ext cx="7920880" cy="3693319"/>
          </a:xfrm>
          <a:prstGeom prst="rect">
            <a:avLst/>
          </a:prstGeom>
          <a:noFill/>
        </p:spPr>
        <p:txBody>
          <a:bodyPr wrap="square" rtlCol="0">
            <a:spAutoFit/>
          </a:bodyPr>
          <a:lstStyle>
            <a:defPPr>
              <a:defRPr lang="tr-TR"/>
            </a:defPPr>
            <a:lvl1pPr marL="342900" indent="-342900">
              <a:buFont typeface="+mj-lt"/>
              <a:buAutoNum type="arabicPeriod"/>
              <a:defRPr b="1"/>
            </a:lvl1pPr>
          </a:lstStyle>
          <a:p>
            <a:r>
              <a:rPr lang="tr-TR" dirty="0"/>
              <a:t>Nesne Yönelimli Programla </a:t>
            </a:r>
            <a:r>
              <a:rPr lang="tr-TR" dirty="0" smtClean="0"/>
              <a:t>Nedir? Avantajları </a:t>
            </a:r>
            <a:r>
              <a:rPr lang="tr-TR" dirty="0"/>
              <a:t>Nelerdir?</a:t>
            </a:r>
          </a:p>
          <a:p>
            <a:r>
              <a:rPr lang="tr-TR" dirty="0" err="1" smtClean="0"/>
              <a:t>Kapsülleme</a:t>
            </a:r>
            <a:r>
              <a:rPr lang="tr-TR" dirty="0" smtClean="0"/>
              <a:t>(</a:t>
            </a:r>
            <a:r>
              <a:rPr lang="tr-TR" dirty="0" err="1" smtClean="0"/>
              <a:t>Getter</a:t>
            </a:r>
            <a:r>
              <a:rPr lang="tr-TR" dirty="0" smtClean="0"/>
              <a:t> ve </a:t>
            </a:r>
            <a:r>
              <a:rPr lang="tr-TR" dirty="0" err="1" smtClean="0"/>
              <a:t>Setter</a:t>
            </a:r>
            <a:r>
              <a:rPr lang="tr-TR" dirty="0" smtClean="0"/>
              <a:t>) ve Erişim Belirteçleri</a:t>
            </a:r>
          </a:p>
          <a:p>
            <a:r>
              <a:rPr lang="tr-TR" dirty="0" smtClean="0"/>
              <a:t>Kurucu(</a:t>
            </a:r>
            <a:r>
              <a:rPr lang="tr-TR" dirty="0" err="1" smtClean="0"/>
              <a:t>Constructor</a:t>
            </a:r>
            <a:r>
              <a:rPr lang="tr-TR" dirty="0" smtClean="0"/>
              <a:t>) ve Yıkıcı (</a:t>
            </a:r>
            <a:r>
              <a:rPr lang="tr-TR" dirty="0" err="1" smtClean="0"/>
              <a:t>Destructor</a:t>
            </a:r>
            <a:r>
              <a:rPr lang="tr-TR" dirty="0" smtClean="0"/>
              <a:t>) Fonksiyonlar</a:t>
            </a:r>
          </a:p>
          <a:p>
            <a:r>
              <a:rPr lang="tr-TR" dirty="0" smtClean="0"/>
              <a:t>Kalıtım(</a:t>
            </a:r>
            <a:r>
              <a:rPr lang="tr-TR" dirty="0" err="1" smtClean="0"/>
              <a:t>Inheritance</a:t>
            </a:r>
            <a:r>
              <a:rPr lang="tr-TR" dirty="0" smtClean="0"/>
              <a:t>)</a:t>
            </a:r>
          </a:p>
          <a:p>
            <a:r>
              <a:rPr lang="tr-TR" dirty="0" smtClean="0"/>
              <a:t>Base ve </a:t>
            </a:r>
            <a:r>
              <a:rPr lang="tr-TR" dirty="0" err="1" smtClean="0"/>
              <a:t>This</a:t>
            </a:r>
            <a:r>
              <a:rPr lang="tr-TR" dirty="0" smtClean="0"/>
              <a:t> Kullanımı</a:t>
            </a:r>
          </a:p>
          <a:p>
            <a:r>
              <a:rPr lang="tr-TR" dirty="0" smtClean="0"/>
              <a:t>Çok Biçimlilik(</a:t>
            </a:r>
            <a:r>
              <a:rPr lang="tr-TR" dirty="0" err="1" smtClean="0"/>
              <a:t>Polymorphism</a:t>
            </a:r>
            <a:r>
              <a:rPr lang="tr-TR" dirty="0" smtClean="0"/>
              <a:t>)</a:t>
            </a:r>
          </a:p>
          <a:p>
            <a:r>
              <a:rPr lang="tr-TR" dirty="0" smtClean="0"/>
              <a:t>Soyut(</a:t>
            </a:r>
            <a:r>
              <a:rPr lang="tr-TR" dirty="0" err="1" smtClean="0"/>
              <a:t>Abstract</a:t>
            </a:r>
            <a:r>
              <a:rPr lang="tr-TR" dirty="0" smtClean="0"/>
              <a:t>) Sınıflar</a:t>
            </a:r>
          </a:p>
          <a:p>
            <a:r>
              <a:rPr lang="tr-TR" dirty="0" err="1" smtClean="0"/>
              <a:t>Arayüz</a:t>
            </a:r>
            <a:r>
              <a:rPr lang="tr-TR" dirty="0" smtClean="0"/>
              <a:t>(</a:t>
            </a:r>
            <a:r>
              <a:rPr lang="tr-TR" dirty="0" err="1" smtClean="0"/>
              <a:t>Interface</a:t>
            </a:r>
            <a:r>
              <a:rPr lang="tr-TR" dirty="0" smtClean="0"/>
              <a:t>)</a:t>
            </a:r>
          </a:p>
          <a:p>
            <a:r>
              <a:rPr lang="tr-TR" dirty="0" err="1" smtClean="0"/>
              <a:t>Enum</a:t>
            </a:r>
            <a:r>
              <a:rPr lang="tr-TR" dirty="0" smtClean="0"/>
              <a:t>(Sabitler)</a:t>
            </a:r>
          </a:p>
          <a:p>
            <a:r>
              <a:rPr lang="tr-TR" dirty="0" smtClean="0"/>
              <a:t>UML Diyagramı</a:t>
            </a:r>
          </a:p>
          <a:p>
            <a:endParaRPr lang="tr-TR" dirty="0" smtClean="0"/>
          </a:p>
          <a:p>
            <a:endParaRPr lang="tr-TR" dirty="0"/>
          </a:p>
          <a:p>
            <a:endParaRPr lang="tr-TR" dirty="0"/>
          </a:p>
        </p:txBody>
      </p:sp>
      <p:sp>
        <p:nvSpPr>
          <p:cNvPr id="10" name="Metin kutusu 9"/>
          <p:cNvSpPr txBox="1"/>
          <p:nvPr/>
        </p:nvSpPr>
        <p:spPr>
          <a:xfrm>
            <a:off x="539552" y="404664"/>
            <a:ext cx="7920880" cy="769441"/>
          </a:xfrm>
          <a:prstGeom prst="rect">
            <a:avLst/>
          </a:prstGeom>
          <a:noFill/>
        </p:spPr>
        <p:txBody>
          <a:bodyPr wrap="square" rtlCol="0">
            <a:spAutoFit/>
          </a:bodyPr>
          <a:lstStyle/>
          <a:p>
            <a:pPr algn="ctr"/>
            <a:r>
              <a:rPr lang="tr-TR" sz="4400" dirty="0" smtClean="0">
                <a:solidFill>
                  <a:srgbClr val="FFC000"/>
                </a:solidFill>
              </a:rPr>
              <a:t>KONU BAŞLIKLARI</a:t>
            </a:r>
            <a:endParaRPr lang="tr-TR" sz="4400" dirty="0">
              <a:solidFill>
                <a:srgbClr val="FFC000"/>
              </a:solidFill>
            </a:endParaRPr>
          </a:p>
        </p:txBody>
      </p:sp>
    </p:spTree>
    <p:extLst>
      <p:ext uri="{BB962C8B-B14F-4D97-AF65-F5344CB8AC3E}">
        <p14:creationId xmlns:p14="http://schemas.microsoft.com/office/powerpoint/2010/main" val="73818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enovo\Pictures\sql ora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76" y="257597"/>
            <a:ext cx="395287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lenovo\Pictures\IcustomerD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359" y="476672"/>
            <a:ext cx="13811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lenovo\Pictures\ma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228999"/>
            <a:ext cx="326707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lenovo\Pictures\cikt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7322" y="3652861"/>
            <a:ext cx="154305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5142140" y="1804174"/>
            <a:ext cx="2088232" cy="523220"/>
          </a:xfrm>
          <a:prstGeom prst="rect">
            <a:avLst/>
          </a:prstGeom>
          <a:noFill/>
        </p:spPr>
        <p:txBody>
          <a:bodyPr wrap="square" rtlCol="0">
            <a:spAutoFit/>
          </a:bodyPr>
          <a:lstStyle/>
          <a:p>
            <a:pPr algn="ctr"/>
            <a:r>
              <a:rPr lang="tr-TR" sz="1400" b="1" dirty="0" smtClean="0"/>
              <a:t>Resim13: </a:t>
            </a:r>
            <a:r>
              <a:rPr lang="tr-TR" sz="1400" b="1" dirty="0" err="1" smtClean="0"/>
              <a:t>Implement</a:t>
            </a:r>
            <a:r>
              <a:rPr lang="tr-TR" sz="1400" b="1" dirty="0" smtClean="0"/>
              <a:t> olan sınıflar</a:t>
            </a:r>
            <a:endParaRPr lang="tr-TR" sz="1400" b="1" dirty="0"/>
          </a:p>
        </p:txBody>
      </p:sp>
      <p:sp>
        <p:nvSpPr>
          <p:cNvPr id="8" name="Metin kutusu 7"/>
          <p:cNvSpPr txBox="1"/>
          <p:nvPr/>
        </p:nvSpPr>
        <p:spPr>
          <a:xfrm>
            <a:off x="768933" y="1819485"/>
            <a:ext cx="2088232" cy="523220"/>
          </a:xfrm>
          <a:prstGeom prst="rect">
            <a:avLst/>
          </a:prstGeom>
          <a:noFill/>
        </p:spPr>
        <p:txBody>
          <a:bodyPr wrap="square" rtlCol="0">
            <a:spAutoFit/>
          </a:bodyPr>
          <a:lstStyle/>
          <a:p>
            <a:pPr algn="ctr"/>
            <a:r>
              <a:rPr lang="tr-TR" sz="1400" b="1" dirty="0" smtClean="0"/>
              <a:t>Resim12: </a:t>
            </a:r>
            <a:r>
              <a:rPr lang="tr-TR" sz="1400" b="1" dirty="0" err="1"/>
              <a:t>I</a:t>
            </a:r>
            <a:r>
              <a:rPr lang="tr-TR" sz="1400" b="1" dirty="0" err="1" smtClean="0"/>
              <a:t>nterface</a:t>
            </a:r>
            <a:r>
              <a:rPr lang="tr-TR" sz="1400" b="1" dirty="0" smtClean="0"/>
              <a:t>’ in fonksiyonları</a:t>
            </a:r>
            <a:endParaRPr lang="tr-TR" sz="1400" b="1" dirty="0"/>
          </a:p>
        </p:txBody>
      </p:sp>
      <p:sp>
        <p:nvSpPr>
          <p:cNvPr id="9" name="Metin kutusu 8"/>
          <p:cNvSpPr txBox="1"/>
          <p:nvPr/>
        </p:nvSpPr>
        <p:spPr>
          <a:xfrm>
            <a:off x="768933" y="5380508"/>
            <a:ext cx="2088232" cy="523220"/>
          </a:xfrm>
          <a:prstGeom prst="rect">
            <a:avLst/>
          </a:prstGeom>
          <a:noFill/>
        </p:spPr>
        <p:txBody>
          <a:bodyPr wrap="square" rtlCol="0">
            <a:spAutoFit/>
          </a:bodyPr>
          <a:lstStyle/>
          <a:p>
            <a:pPr algn="ctr"/>
            <a:r>
              <a:rPr lang="tr-TR" sz="1400" b="1" dirty="0" smtClean="0"/>
              <a:t>Resim14: Main’ de kullanma</a:t>
            </a:r>
            <a:endParaRPr lang="tr-TR" sz="1400" b="1" dirty="0"/>
          </a:p>
        </p:txBody>
      </p:sp>
      <p:sp>
        <p:nvSpPr>
          <p:cNvPr id="10" name="Metin kutusu 9"/>
          <p:cNvSpPr txBox="1"/>
          <p:nvPr/>
        </p:nvSpPr>
        <p:spPr>
          <a:xfrm>
            <a:off x="5447197" y="5295924"/>
            <a:ext cx="2088232" cy="307777"/>
          </a:xfrm>
          <a:prstGeom prst="rect">
            <a:avLst/>
          </a:prstGeom>
          <a:noFill/>
        </p:spPr>
        <p:txBody>
          <a:bodyPr wrap="square" rtlCol="0">
            <a:spAutoFit/>
          </a:bodyPr>
          <a:lstStyle/>
          <a:p>
            <a:pPr algn="ctr"/>
            <a:r>
              <a:rPr lang="tr-TR" sz="1400" b="1" dirty="0" smtClean="0"/>
              <a:t>Resim15: İstenilen çıktı</a:t>
            </a:r>
            <a:endParaRPr lang="tr-TR" sz="1400" b="1" dirty="0"/>
          </a:p>
        </p:txBody>
      </p:sp>
    </p:spTree>
    <p:extLst>
      <p:ext uri="{BB962C8B-B14F-4D97-AF65-F5344CB8AC3E}">
        <p14:creationId xmlns:p14="http://schemas.microsoft.com/office/powerpoint/2010/main" val="204153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43608" y="476672"/>
            <a:ext cx="7488832" cy="400110"/>
          </a:xfrm>
          <a:prstGeom prst="rect">
            <a:avLst/>
          </a:prstGeom>
          <a:noFill/>
        </p:spPr>
        <p:txBody>
          <a:bodyPr wrap="square" rtlCol="0">
            <a:spAutoFit/>
          </a:bodyPr>
          <a:lstStyle/>
          <a:p>
            <a:pPr algn="ctr"/>
            <a:r>
              <a:rPr lang="tr-TR" sz="2000" b="1" dirty="0" err="1" smtClean="0"/>
              <a:t>Enum</a:t>
            </a:r>
            <a:r>
              <a:rPr lang="tr-TR" sz="2000" b="1" dirty="0" smtClean="0"/>
              <a:t>(Sabitler)</a:t>
            </a:r>
            <a:endParaRPr lang="tr-TR" sz="2000" b="1" dirty="0"/>
          </a:p>
        </p:txBody>
      </p:sp>
      <p:sp>
        <p:nvSpPr>
          <p:cNvPr id="3" name="Metin kutusu 2"/>
          <p:cNvSpPr txBox="1"/>
          <p:nvPr/>
        </p:nvSpPr>
        <p:spPr>
          <a:xfrm>
            <a:off x="1058532" y="1137590"/>
            <a:ext cx="7488832" cy="1938992"/>
          </a:xfrm>
          <a:prstGeom prst="rect">
            <a:avLst/>
          </a:prstGeom>
          <a:noFill/>
        </p:spPr>
        <p:txBody>
          <a:bodyPr wrap="square" rtlCol="0">
            <a:spAutoFit/>
          </a:bodyPr>
          <a:lstStyle/>
          <a:p>
            <a:r>
              <a:rPr lang="tr-TR" dirty="0"/>
              <a:t>	</a:t>
            </a:r>
            <a:r>
              <a:rPr lang="tr-TR" sz="2000" b="1" dirty="0" err="1" smtClean="0"/>
              <a:t>Enum</a:t>
            </a:r>
            <a:r>
              <a:rPr lang="tr-TR" sz="2000" dirty="0" smtClean="0"/>
              <a:t>, main içerisinde değişmeyecek olan örneğin haftanın günleri, pi sayısı gibi sabitleri değer ve fonksiyonları içerir. Türkçesi </a:t>
            </a:r>
            <a:r>
              <a:rPr lang="tr-TR" sz="2000" smtClean="0"/>
              <a:t>numaralandırmalamr</a:t>
            </a:r>
            <a:r>
              <a:rPr lang="tr-TR" sz="2000" dirty="0" smtClean="0"/>
              <a:t> </a:t>
            </a:r>
            <a:r>
              <a:rPr lang="tr-TR" sz="2000" dirty="0" smtClean="0"/>
              <a:t>anlamına gelen </a:t>
            </a:r>
            <a:r>
              <a:rPr lang="tr-TR" sz="2000" dirty="0" err="1" smtClean="0"/>
              <a:t>Enumarations</a:t>
            </a:r>
            <a:r>
              <a:rPr lang="tr-TR" sz="2000" dirty="0" smtClean="0"/>
              <a:t> kelimesinden gelmektedir. Küçük çaplı programlarda numaraları akılda tutması kolay iken geniş çaplı programlarda karışıklıklar oluşabilir. Bunun için sayısal karşılaştırma ve okunabilirlik sunan </a:t>
            </a:r>
            <a:r>
              <a:rPr lang="tr-TR" sz="2000" dirty="0" err="1" smtClean="0"/>
              <a:t>enum</a:t>
            </a:r>
            <a:r>
              <a:rPr lang="tr-TR" sz="2000" dirty="0" smtClean="0"/>
              <a:t> kullanılır.</a:t>
            </a:r>
            <a:endParaRPr lang="tr-TR" b="1" dirty="0"/>
          </a:p>
        </p:txBody>
      </p:sp>
    </p:spTree>
    <p:extLst>
      <p:ext uri="{BB962C8B-B14F-4D97-AF65-F5344CB8AC3E}">
        <p14:creationId xmlns:p14="http://schemas.microsoft.com/office/powerpoint/2010/main" val="3809783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enovo\Pictures\enumCik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504" y="3501008"/>
            <a:ext cx="21812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lenovo\Pictures\en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750462"/>
            <a:ext cx="6230938" cy="1343025"/>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2826928" y="4721486"/>
            <a:ext cx="3384376" cy="307777"/>
          </a:xfrm>
          <a:prstGeom prst="rect">
            <a:avLst/>
          </a:prstGeom>
          <a:noFill/>
        </p:spPr>
        <p:txBody>
          <a:bodyPr wrap="square" rtlCol="0">
            <a:spAutoFit/>
          </a:bodyPr>
          <a:lstStyle/>
          <a:p>
            <a:pPr algn="ctr"/>
            <a:r>
              <a:rPr lang="tr-TR" sz="1400" b="1" dirty="0" smtClean="0"/>
              <a:t>Resim16: </a:t>
            </a:r>
            <a:r>
              <a:rPr lang="tr-TR" sz="1400" b="1" dirty="0" err="1" smtClean="0"/>
              <a:t>Enum</a:t>
            </a:r>
            <a:r>
              <a:rPr lang="tr-TR" sz="1400" b="1" dirty="0"/>
              <a:t> </a:t>
            </a:r>
            <a:r>
              <a:rPr lang="tr-TR" sz="1400" b="1" dirty="0" smtClean="0"/>
              <a:t>çıktısı</a:t>
            </a:r>
            <a:endParaRPr lang="tr-TR" sz="1400" b="1" dirty="0"/>
          </a:p>
        </p:txBody>
      </p:sp>
      <p:sp>
        <p:nvSpPr>
          <p:cNvPr id="5" name="Metin kutusu 4"/>
          <p:cNvSpPr txBox="1"/>
          <p:nvPr/>
        </p:nvSpPr>
        <p:spPr>
          <a:xfrm>
            <a:off x="2826928" y="2348880"/>
            <a:ext cx="3384376" cy="307777"/>
          </a:xfrm>
          <a:prstGeom prst="rect">
            <a:avLst/>
          </a:prstGeom>
          <a:noFill/>
        </p:spPr>
        <p:txBody>
          <a:bodyPr wrap="square" rtlCol="0">
            <a:spAutoFit/>
          </a:bodyPr>
          <a:lstStyle/>
          <a:p>
            <a:pPr algn="ctr"/>
            <a:r>
              <a:rPr lang="tr-TR" sz="1400" b="1" dirty="0" smtClean="0"/>
              <a:t>Resim16: </a:t>
            </a:r>
            <a:r>
              <a:rPr lang="tr-TR" sz="1400" b="1" dirty="0" err="1" smtClean="0"/>
              <a:t>Enum</a:t>
            </a:r>
            <a:r>
              <a:rPr lang="tr-TR" sz="1400" b="1" dirty="0" smtClean="0"/>
              <a:t> kullanımı</a:t>
            </a:r>
            <a:endParaRPr lang="tr-TR" sz="1400" b="1" dirty="0"/>
          </a:p>
        </p:txBody>
      </p:sp>
    </p:spTree>
    <p:extLst>
      <p:ext uri="{BB962C8B-B14F-4D97-AF65-F5344CB8AC3E}">
        <p14:creationId xmlns:p14="http://schemas.microsoft.com/office/powerpoint/2010/main" val="196712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226809" y="279166"/>
            <a:ext cx="7056784" cy="461665"/>
          </a:xfrm>
          <a:prstGeom prst="rect">
            <a:avLst/>
          </a:prstGeom>
          <a:noFill/>
        </p:spPr>
        <p:txBody>
          <a:bodyPr wrap="square" rtlCol="0">
            <a:spAutoFit/>
          </a:bodyPr>
          <a:lstStyle/>
          <a:p>
            <a:pPr algn="ctr"/>
            <a:r>
              <a:rPr lang="tr-TR" sz="2400" b="1" dirty="0" smtClean="0"/>
              <a:t>UML Diyagramı</a:t>
            </a:r>
            <a:endParaRPr lang="tr-TR" dirty="0"/>
          </a:p>
        </p:txBody>
      </p:sp>
      <p:sp>
        <p:nvSpPr>
          <p:cNvPr id="4" name="Metin kutusu 3"/>
          <p:cNvSpPr txBox="1"/>
          <p:nvPr/>
        </p:nvSpPr>
        <p:spPr>
          <a:xfrm>
            <a:off x="899592" y="908720"/>
            <a:ext cx="7400234" cy="1631216"/>
          </a:xfrm>
          <a:prstGeom prst="rect">
            <a:avLst/>
          </a:prstGeom>
          <a:noFill/>
        </p:spPr>
        <p:txBody>
          <a:bodyPr wrap="square" rtlCol="0">
            <a:spAutoFit/>
          </a:bodyPr>
          <a:lstStyle/>
          <a:p>
            <a:r>
              <a:rPr lang="tr-TR" sz="2000" b="1" dirty="0"/>
              <a:t>	</a:t>
            </a:r>
            <a:r>
              <a:rPr lang="tr-TR" sz="2000" b="1" dirty="0" smtClean="0"/>
              <a:t>UML Diyagramı</a:t>
            </a:r>
            <a:r>
              <a:rPr lang="tr-TR" sz="2000" dirty="0" smtClean="0"/>
              <a:t>, iş sistemlerinin </a:t>
            </a:r>
            <a:r>
              <a:rPr lang="tr-TR" sz="2000" dirty="0"/>
              <a:t>modellenmesi konusunda ortaya çıkmış bir dildir. Genellikle yazılım sektöründe kullanılmakla beraber, iş sistemlerini, bir süreci veya herhangi bir işi grafikler ile açıklamak isteyenlerce </a:t>
            </a:r>
            <a:r>
              <a:rPr lang="tr-TR" sz="2000" dirty="0" smtClean="0"/>
              <a:t>kullanılır. </a:t>
            </a:r>
            <a:r>
              <a:rPr lang="tr-TR" sz="2000" dirty="0" err="1" smtClean="0"/>
              <a:t>Arayüzü</a:t>
            </a:r>
            <a:r>
              <a:rPr lang="tr-TR" sz="2000" dirty="0" smtClean="0"/>
              <a:t> ve soyut </a:t>
            </a:r>
            <a:r>
              <a:rPr lang="tr-TR" sz="2000" dirty="0"/>
              <a:t>s</a:t>
            </a:r>
            <a:r>
              <a:rPr lang="tr-TR" sz="2000" dirty="0" smtClean="0"/>
              <a:t>ınıfları açıklayan bir yapıdır. </a:t>
            </a:r>
            <a:r>
              <a:rPr lang="tr-TR" sz="2000" dirty="0"/>
              <a:t>İ</a:t>
            </a:r>
            <a:r>
              <a:rPr lang="tr-TR" sz="2000" dirty="0" smtClean="0"/>
              <a:t>çerisinde sınıfların </a:t>
            </a:r>
            <a:r>
              <a:rPr lang="tr-TR" sz="2000" dirty="0" err="1" smtClean="0"/>
              <a:t>özelliklerinide</a:t>
            </a:r>
            <a:r>
              <a:rPr lang="tr-TR" sz="2000" dirty="0" smtClean="0"/>
              <a:t> </a:t>
            </a:r>
            <a:r>
              <a:rPr lang="tr-TR" sz="2000" smtClean="0"/>
              <a:t>gösterilebilir.</a:t>
            </a:r>
            <a:endParaRPr lang="tr-TR" sz="2000" dirty="0"/>
          </a:p>
        </p:txBody>
      </p:sp>
      <p:pic>
        <p:nvPicPr>
          <p:cNvPr id="8194" name="Picture 2" descr="C:\Users\lenovo\Pictures\U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534" y="3540402"/>
            <a:ext cx="3168350" cy="2292253"/>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2259449" y="6034754"/>
            <a:ext cx="4680520" cy="307777"/>
          </a:xfrm>
          <a:prstGeom prst="rect">
            <a:avLst/>
          </a:prstGeom>
          <a:noFill/>
        </p:spPr>
        <p:txBody>
          <a:bodyPr wrap="square" rtlCol="0">
            <a:spAutoFit/>
          </a:bodyPr>
          <a:lstStyle/>
          <a:p>
            <a:pPr algn="ctr"/>
            <a:r>
              <a:rPr lang="tr-TR" sz="1400" b="1" dirty="0" smtClean="0"/>
              <a:t>Resim: UML Diyagramı</a:t>
            </a:r>
            <a:endParaRPr lang="tr-TR" sz="1400" b="1" dirty="0"/>
          </a:p>
        </p:txBody>
      </p:sp>
    </p:spTree>
    <p:extLst>
      <p:ext uri="{BB962C8B-B14F-4D97-AF65-F5344CB8AC3E}">
        <p14:creationId xmlns:p14="http://schemas.microsoft.com/office/powerpoint/2010/main" val="419029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17817" y="880801"/>
            <a:ext cx="7920880" cy="461665"/>
          </a:xfrm>
          <a:prstGeom prst="rect">
            <a:avLst/>
          </a:prstGeom>
          <a:noFill/>
        </p:spPr>
        <p:txBody>
          <a:bodyPr wrap="square" rtlCol="0">
            <a:spAutoFit/>
          </a:bodyPr>
          <a:lstStyle/>
          <a:p>
            <a:pPr algn="ctr"/>
            <a:r>
              <a:rPr lang="tr-TR" sz="2400" b="1" dirty="0" smtClean="0"/>
              <a:t>Nesne Yönelimli Programlama Nedir? Avantajları Nelerdir?</a:t>
            </a:r>
            <a:endParaRPr lang="tr-TR" sz="2400" b="1" dirty="0"/>
          </a:p>
        </p:txBody>
      </p:sp>
      <p:sp>
        <p:nvSpPr>
          <p:cNvPr id="3" name="Metin kutusu 2"/>
          <p:cNvSpPr txBox="1"/>
          <p:nvPr/>
        </p:nvSpPr>
        <p:spPr>
          <a:xfrm>
            <a:off x="717817" y="1700808"/>
            <a:ext cx="7920880" cy="4401205"/>
          </a:xfrm>
          <a:prstGeom prst="rect">
            <a:avLst/>
          </a:prstGeom>
          <a:noFill/>
        </p:spPr>
        <p:txBody>
          <a:bodyPr wrap="square" rtlCol="0">
            <a:spAutoFit/>
          </a:bodyPr>
          <a:lstStyle/>
          <a:p>
            <a:r>
              <a:rPr lang="tr-TR" dirty="0" smtClean="0"/>
              <a:t>	</a:t>
            </a:r>
            <a:r>
              <a:rPr lang="tr-TR" sz="2000" b="1" dirty="0" smtClean="0"/>
              <a:t>Nesne Yönelimli Programlama(Object </a:t>
            </a:r>
            <a:r>
              <a:rPr lang="tr-TR" sz="2000" b="1" dirty="0" err="1" smtClean="0"/>
              <a:t>Oriented</a:t>
            </a:r>
            <a:r>
              <a:rPr lang="tr-TR" sz="2000" b="1" dirty="0" smtClean="0"/>
              <a:t> Programming); </a:t>
            </a:r>
            <a:r>
              <a:rPr lang="tr-TR" sz="2000" dirty="0" smtClean="0"/>
              <a:t>Java, C# gibi dillerin temelini oluşturan diğer dillerde </a:t>
            </a:r>
            <a:r>
              <a:rPr lang="tr-TR" sz="2000" b="1" dirty="0" smtClean="0"/>
              <a:t>Sınıflar </a:t>
            </a:r>
            <a:r>
              <a:rPr lang="tr-TR" sz="2000" dirty="0" smtClean="0"/>
              <a:t>kullanılarak geliştirilebilen bir metodolojidir. Bu metodoloji gerçek veya sanal herhangi bir varlığın tanımını daha özel veya daha geniş olarak (</a:t>
            </a:r>
            <a:r>
              <a:rPr lang="tr-TR" sz="2000" b="1" dirty="0" smtClean="0"/>
              <a:t>Golden -&gt; Köpek  -&gt; Hayvan -&gt; Canlı</a:t>
            </a:r>
            <a:r>
              <a:rPr lang="tr-TR" sz="2000" dirty="0" smtClean="0"/>
              <a:t>) </a:t>
            </a:r>
            <a:r>
              <a:rPr lang="tr-TR" sz="2000" b="1" dirty="0" smtClean="0"/>
              <a:t>Sınıflara(Class) </a:t>
            </a:r>
            <a:r>
              <a:rPr lang="tr-TR" sz="2000" dirty="0" smtClean="0"/>
              <a:t>aktarır. Ardından ana metodun içerisinde veya ihtiyaç olursa diğer sınıfların içerisinde bir Nesnesi çağrılır. Bu sayede sınıfın özellik ve fonksiyonlarına erişebiliriz. C# ve Java’ da ana metot bir sınıfın içerisindedir</a:t>
            </a:r>
          </a:p>
          <a:p>
            <a:endParaRPr lang="tr-TR" sz="2000" dirty="0" smtClean="0"/>
          </a:p>
          <a:p>
            <a:r>
              <a:rPr lang="tr-TR" sz="2000" dirty="0"/>
              <a:t>	</a:t>
            </a:r>
            <a:r>
              <a:rPr lang="tr-TR" sz="2000" dirty="0" smtClean="0"/>
              <a:t>Nesne Yönelimli Programlama; geniş çaplı yazılımlar doğru ilerledikçe daha fazla anlam kazanır fakat kod okunabilirliği bakımından, daha hızlı ve kolay geliştirme bakımından hem küçük çaplı, hem büyük çaplı programlarda iş yapmaktadır. Bu metodoloji; nesne ve kalıtım ile programcıyı kod tekrarından kurtarır.</a:t>
            </a:r>
            <a:endParaRPr lang="tr-TR" sz="2000" b="1" dirty="0"/>
          </a:p>
        </p:txBody>
      </p:sp>
    </p:spTree>
    <p:extLst>
      <p:ext uri="{BB962C8B-B14F-4D97-AF65-F5344CB8AC3E}">
        <p14:creationId xmlns:p14="http://schemas.microsoft.com/office/powerpoint/2010/main" val="197317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Pictures\sınıf sa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57630"/>
            <a:ext cx="396962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539553" y="3668524"/>
            <a:ext cx="3969626" cy="307777"/>
          </a:xfrm>
          <a:prstGeom prst="rect">
            <a:avLst/>
          </a:prstGeom>
          <a:noFill/>
        </p:spPr>
        <p:txBody>
          <a:bodyPr wrap="square" rtlCol="0">
            <a:spAutoFit/>
          </a:bodyPr>
          <a:lstStyle/>
          <a:p>
            <a:pPr algn="ctr"/>
            <a:r>
              <a:rPr lang="tr-TR" sz="1400" b="1" dirty="0"/>
              <a:t>Resim1</a:t>
            </a:r>
            <a:r>
              <a:rPr lang="tr-TR" sz="1400" b="1" dirty="0" smtClean="0"/>
              <a:t>:  </a:t>
            </a:r>
            <a:r>
              <a:rPr lang="tr-TR" sz="1400" b="1" dirty="0"/>
              <a:t>Sınıflar, Özellik </a:t>
            </a:r>
            <a:r>
              <a:rPr lang="tr-TR" sz="1400" b="1" dirty="0" smtClean="0"/>
              <a:t>ve Fonksiyonları</a:t>
            </a:r>
            <a:endParaRPr lang="tr-TR" sz="1400" b="1" dirty="0"/>
          </a:p>
        </p:txBody>
      </p:sp>
      <p:sp>
        <p:nvSpPr>
          <p:cNvPr id="5" name="Metin kutusu 4"/>
          <p:cNvSpPr txBox="1"/>
          <p:nvPr/>
        </p:nvSpPr>
        <p:spPr>
          <a:xfrm>
            <a:off x="539553" y="4725144"/>
            <a:ext cx="8136902" cy="1323439"/>
          </a:xfrm>
          <a:prstGeom prst="rect">
            <a:avLst/>
          </a:prstGeom>
          <a:noFill/>
        </p:spPr>
        <p:txBody>
          <a:bodyPr wrap="square" rtlCol="0">
            <a:spAutoFit/>
          </a:bodyPr>
          <a:lstStyle/>
          <a:p>
            <a:r>
              <a:rPr lang="tr-TR" sz="2000" dirty="0" smtClean="0"/>
              <a:t>	Resim1 ve Resim2’ de görüldüğü gibi tanımı belirlenen varlıkların  fonksiyonları  ve özellikler ile Sınıflar onlardan ise nesneler üretebiliyoruz. Burada ve eğitim aşamasında fonksiyonların görevi basit gelebilir fakat gerçek projelerde içerisine daha anlamlı komutlar yazılacaktır.</a:t>
            </a:r>
            <a:endParaRPr lang="tr-TR" sz="2000" dirty="0"/>
          </a:p>
        </p:txBody>
      </p:sp>
      <p:pic>
        <p:nvPicPr>
          <p:cNvPr id="2051" name="Picture 3" descr="C:\Users\lenovo\Pictures\nesne sa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468" y="1165742"/>
            <a:ext cx="3512988" cy="2304256"/>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5163468" y="3668523"/>
            <a:ext cx="3512988" cy="523220"/>
          </a:xfrm>
          <a:prstGeom prst="rect">
            <a:avLst/>
          </a:prstGeom>
          <a:noFill/>
        </p:spPr>
        <p:txBody>
          <a:bodyPr wrap="square" rtlCol="0">
            <a:spAutoFit/>
          </a:bodyPr>
          <a:lstStyle/>
          <a:p>
            <a:pPr algn="ctr"/>
            <a:r>
              <a:rPr lang="tr-TR" sz="1400" b="1" dirty="0" smtClean="0"/>
              <a:t>Resim2: Nesne Oluşturma ve Fonksiyon Çağırma</a:t>
            </a:r>
            <a:endParaRPr lang="tr-TR" sz="1400" b="1" dirty="0"/>
          </a:p>
        </p:txBody>
      </p:sp>
    </p:spTree>
    <p:extLst>
      <p:ext uri="{BB962C8B-B14F-4D97-AF65-F5344CB8AC3E}">
        <p14:creationId xmlns:p14="http://schemas.microsoft.com/office/powerpoint/2010/main" val="232454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27584" y="341959"/>
            <a:ext cx="7393810" cy="461665"/>
          </a:xfrm>
          <a:prstGeom prst="rect">
            <a:avLst/>
          </a:prstGeom>
          <a:noFill/>
        </p:spPr>
        <p:txBody>
          <a:bodyPr wrap="square" rtlCol="0">
            <a:spAutoFit/>
          </a:bodyPr>
          <a:lstStyle/>
          <a:p>
            <a:pPr algn="ctr"/>
            <a:r>
              <a:rPr lang="tr-TR" sz="2400" b="1" dirty="0" err="1" smtClean="0"/>
              <a:t>Kapsülleme</a:t>
            </a:r>
            <a:r>
              <a:rPr lang="tr-TR" sz="2400" b="1" dirty="0" smtClean="0"/>
              <a:t> (</a:t>
            </a:r>
            <a:r>
              <a:rPr lang="tr-TR" sz="2400" b="1" dirty="0" err="1" smtClean="0"/>
              <a:t>Getter</a:t>
            </a:r>
            <a:r>
              <a:rPr lang="tr-TR" sz="2400" b="1" dirty="0" smtClean="0"/>
              <a:t> ve </a:t>
            </a:r>
            <a:r>
              <a:rPr lang="tr-TR" sz="2400" b="1" dirty="0" err="1" smtClean="0"/>
              <a:t>Setter</a:t>
            </a:r>
            <a:r>
              <a:rPr lang="tr-TR" sz="2400" b="1" dirty="0" smtClean="0"/>
              <a:t>) ve Erişim Belirteçleri</a:t>
            </a:r>
            <a:endParaRPr lang="tr-TR" sz="2400" b="1" dirty="0"/>
          </a:p>
        </p:txBody>
      </p:sp>
      <p:sp>
        <p:nvSpPr>
          <p:cNvPr id="4" name="Metin kutusu 3"/>
          <p:cNvSpPr txBox="1"/>
          <p:nvPr/>
        </p:nvSpPr>
        <p:spPr>
          <a:xfrm>
            <a:off x="853983" y="1016272"/>
            <a:ext cx="7393810" cy="5632311"/>
          </a:xfrm>
          <a:prstGeom prst="rect">
            <a:avLst/>
          </a:prstGeom>
          <a:noFill/>
        </p:spPr>
        <p:txBody>
          <a:bodyPr wrap="square" rtlCol="0">
            <a:spAutoFit/>
          </a:bodyPr>
          <a:lstStyle/>
          <a:p>
            <a:r>
              <a:rPr lang="tr-TR" dirty="0" smtClean="0"/>
              <a:t>	</a:t>
            </a:r>
            <a:r>
              <a:rPr lang="tr-TR" sz="2000" b="1" dirty="0" err="1" smtClean="0"/>
              <a:t>Kapsülleme</a:t>
            </a:r>
            <a:r>
              <a:rPr lang="tr-TR" sz="2000" dirty="0" smtClean="0"/>
              <a:t>, bir değişkenin değerlerini döndürmek, içine değer atamak veya içindeki değeri değiştirmek için yapılan işleme denir. El ile bir fonksiyonmuş gibi oluşturulabilir. Varsa derleyici </a:t>
            </a:r>
            <a:r>
              <a:rPr lang="tr-TR" sz="2000" dirty="0" err="1" smtClean="0"/>
              <a:t>kısayolu</a:t>
            </a:r>
            <a:r>
              <a:rPr lang="tr-TR" sz="2000" dirty="0" smtClean="0"/>
              <a:t>  ile yapılabilir. C# da ise bunun fonksiyonları </a:t>
            </a:r>
            <a:r>
              <a:rPr lang="tr-TR" sz="2000" b="1" dirty="0" err="1" smtClean="0"/>
              <a:t>get</a:t>
            </a:r>
            <a:r>
              <a:rPr lang="tr-TR" sz="2000" b="1" dirty="0" smtClean="0"/>
              <a:t> </a:t>
            </a:r>
            <a:r>
              <a:rPr lang="tr-TR" sz="2000" dirty="0" smtClean="0"/>
              <a:t>ve </a:t>
            </a:r>
            <a:r>
              <a:rPr lang="tr-TR" sz="2000" b="1" dirty="0" smtClean="0"/>
              <a:t>set </a:t>
            </a:r>
            <a:r>
              <a:rPr lang="tr-TR" sz="2000" dirty="0" smtClean="0"/>
              <a:t>şeklinde hazır olarak gelmektedir. </a:t>
            </a:r>
            <a:r>
              <a:rPr lang="tr-TR" sz="2000" b="1" dirty="0" err="1" smtClean="0"/>
              <a:t>Get</a:t>
            </a:r>
            <a:r>
              <a:rPr lang="tr-TR" sz="2000" b="1" dirty="0" smtClean="0"/>
              <a:t>, </a:t>
            </a:r>
            <a:r>
              <a:rPr lang="tr-TR" sz="2000" dirty="0" smtClean="0"/>
              <a:t>değişkenle aynı türde bir fonksiyon olmalı ve içindeki değeri döndürmelidir, </a:t>
            </a:r>
            <a:r>
              <a:rPr lang="tr-TR" sz="2000" b="1" dirty="0" err="1" smtClean="0"/>
              <a:t>void</a:t>
            </a:r>
            <a:r>
              <a:rPr lang="tr-TR" sz="2000" dirty="0" smtClean="0"/>
              <a:t> olamaz. </a:t>
            </a:r>
            <a:r>
              <a:rPr lang="tr-TR" sz="2000" b="1" dirty="0" smtClean="0"/>
              <a:t>Set, </a:t>
            </a:r>
            <a:r>
              <a:rPr lang="tr-TR" sz="2000" dirty="0" smtClean="0"/>
              <a:t>kendi türünde bir parametre almalıdır. </a:t>
            </a:r>
            <a:r>
              <a:rPr lang="tr-TR" sz="2000" dirty="0"/>
              <a:t>D</a:t>
            </a:r>
            <a:r>
              <a:rPr lang="tr-TR" sz="2000" dirty="0" smtClean="0"/>
              <a:t>eğişkenleri içindeki değeri değiştirme görevinin yerine getirir.</a:t>
            </a:r>
          </a:p>
          <a:p>
            <a:endParaRPr lang="tr-TR" sz="2000" dirty="0"/>
          </a:p>
          <a:p>
            <a:r>
              <a:rPr lang="tr-TR" sz="2000" dirty="0" smtClean="0"/>
              <a:t>	Erişim </a:t>
            </a:r>
            <a:r>
              <a:rPr lang="tr-TR" sz="2000" dirty="0"/>
              <a:t>belirteçleri </a:t>
            </a:r>
            <a:r>
              <a:rPr lang="tr-TR" sz="2000" b="1" dirty="0" err="1"/>
              <a:t>public</a:t>
            </a:r>
            <a:r>
              <a:rPr lang="tr-TR" sz="2000" b="1" dirty="0"/>
              <a:t>, </a:t>
            </a:r>
            <a:r>
              <a:rPr lang="tr-TR" sz="2000" b="1" dirty="0" err="1"/>
              <a:t>private</a:t>
            </a:r>
            <a:r>
              <a:rPr lang="tr-TR" sz="2000" b="1" dirty="0"/>
              <a:t>, </a:t>
            </a:r>
            <a:r>
              <a:rPr lang="tr-TR" sz="2000" b="1" dirty="0" err="1"/>
              <a:t>protected</a:t>
            </a:r>
            <a:r>
              <a:rPr lang="tr-TR" sz="2000" b="1" dirty="0"/>
              <a:t>, </a:t>
            </a:r>
            <a:r>
              <a:rPr lang="tr-TR" sz="2000" b="1" dirty="0" err="1"/>
              <a:t>internal</a:t>
            </a:r>
            <a:r>
              <a:rPr lang="tr-TR" sz="2000" b="1" dirty="0"/>
              <a:t> </a:t>
            </a:r>
            <a:r>
              <a:rPr lang="tr-TR" sz="2000" dirty="0"/>
              <a:t>olmak üzere 4’ e ayrılır.  </a:t>
            </a:r>
            <a:r>
              <a:rPr lang="tr-TR" sz="2000" b="1" dirty="0" err="1"/>
              <a:t>Default</a:t>
            </a:r>
            <a:r>
              <a:rPr lang="tr-TR" sz="2000" b="1" dirty="0"/>
              <a:t> </a:t>
            </a:r>
            <a:r>
              <a:rPr lang="tr-TR" sz="2000" dirty="0"/>
              <a:t> değişken, </a:t>
            </a:r>
            <a:r>
              <a:rPr lang="tr-TR" sz="2000" dirty="0" err="1"/>
              <a:t>metod</a:t>
            </a:r>
            <a:r>
              <a:rPr lang="tr-TR" sz="2000" dirty="0"/>
              <a:t> veya sınıfın</a:t>
            </a:r>
            <a:r>
              <a:rPr lang="tr-TR" sz="2000" b="1" dirty="0"/>
              <a:t> </a:t>
            </a:r>
            <a:r>
              <a:rPr lang="tr-TR" sz="2000" dirty="0"/>
              <a:t>önüne hiçbir şey gelmemesi durumunda çalışır</a:t>
            </a:r>
          </a:p>
          <a:p>
            <a:r>
              <a:rPr lang="tr-TR" sz="2000" b="1" dirty="0" err="1"/>
              <a:t>public</a:t>
            </a:r>
            <a:r>
              <a:rPr lang="tr-TR" sz="2000" b="1" dirty="0"/>
              <a:t> :</a:t>
            </a:r>
            <a:r>
              <a:rPr lang="tr-TR" sz="2000" dirty="0"/>
              <a:t> </a:t>
            </a:r>
            <a:r>
              <a:rPr lang="tr-TR" sz="2000" dirty="0" err="1"/>
              <a:t>public</a:t>
            </a:r>
            <a:r>
              <a:rPr lang="tr-TR" sz="2000" dirty="0"/>
              <a:t> olarak tanımlanan öğe, kod bloğunun içinde ve dışında tamamen erişilebilirdir. Yani, hiçbir kısıtlama yoktur.</a:t>
            </a:r>
          </a:p>
          <a:p>
            <a:r>
              <a:rPr lang="tr-TR" sz="2000" b="1" dirty="0" err="1"/>
              <a:t>protected</a:t>
            </a:r>
            <a:r>
              <a:rPr lang="tr-TR" sz="2000" b="1" dirty="0"/>
              <a:t> : </a:t>
            </a:r>
            <a:r>
              <a:rPr lang="tr-TR" sz="2000" dirty="0" err="1"/>
              <a:t>protected</a:t>
            </a:r>
            <a:r>
              <a:rPr lang="tr-TR" sz="2000" dirty="0"/>
              <a:t> olarak tanımlanan öğe, sadece tanımlandığı sınıfın içinde ve o sınıftan türetilmiş diğer sınıfların içinde erişilebilirdir.</a:t>
            </a:r>
          </a:p>
          <a:p>
            <a:endParaRPr lang="tr-TR" sz="2000" dirty="0"/>
          </a:p>
        </p:txBody>
      </p:sp>
    </p:spTree>
    <p:extLst>
      <p:ext uri="{BB962C8B-B14F-4D97-AF65-F5344CB8AC3E}">
        <p14:creationId xmlns:p14="http://schemas.microsoft.com/office/powerpoint/2010/main" val="5842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55576" y="980728"/>
            <a:ext cx="7776864" cy="5016758"/>
          </a:xfrm>
          <a:prstGeom prst="rect">
            <a:avLst/>
          </a:prstGeom>
          <a:noFill/>
        </p:spPr>
        <p:txBody>
          <a:bodyPr wrap="square" rtlCol="0">
            <a:spAutoFit/>
          </a:bodyPr>
          <a:lstStyle/>
          <a:p>
            <a:r>
              <a:rPr lang="tr-TR" sz="2000" b="1" dirty="0" err="1"/>
              <a:t>internal</a:t>
            </a:r>
            <a:r>
              <a:rPr lang="tr-TR" sz="2000" b="1" dirty="0"/>
              <a:t> :</a:t>
            </a:r>
            <a:r>
              <a:rPr lang="tr-TR" sz="2000" dirty="0"/>
              <a:t> </a:t>
            </a:r>
            <a:r>
              <a:rPr lang="tr-TR" sz="2000" dirty="0" err="1"/>
              <a:t>internal</a:t>
            </a:r>
            <a:r>
              <a:rPr lang="tr-TR" sz="2000" dirty="0"/>
              <a:t> olarak tanımlanan öğe, bulunduğu </a:t>
            </a:r>
            <a:r>
              <a:rPr lang="tr-TR" sz="2000" dirty="0" err="1"/>
              <a:t>assembly’nin</a:t>
            </a:r>
            <a:r>
              <a:rPr lang="tr-TR" sz="2000" dirty="0"/>
              <a:t> (</a:t>
            </a:r>
            <a:r>
              <a:rPr lang="tr-TR" sz="2000" dirty="0" err="1"/>
              <a:t>Dll</a:t>
            </a:r>
            <a:r>
              <a:rPr lang="tr-TR" sz="2000" dirty="0"/>
              <a:t> veya </a:t>
            </a:r>
            <a:r>
              <a:rPr lang="tr-TR" sz="2000" dirty="0" err="1"/>
              <a:t>Exe</a:t>
            </a:r>
            <a:r>
              <a:rPr lang="tr-TR" sz="2000" dirty="0"/>
              <a:t> dosyası) içinde erişilebilirdir. </a:t>
            </a:r>
            <a:r>
              <a:rPr lang="tr-TR" sz="2000" dirty="0" err="1"/>
              <a:t>Dll</a:t>
            </a:r>
            <a:r>
              <a:rPr lang="tr-TR" sz="2000" dirty="0"/>
              <a:t> veya </a:t>
            </a:r>
            <a:r>
              <a:rPr lang="tr-TR" sz="2000" dirty="0" err="1"/>
              <a:t>Exe</a:t>
            </a:r>
            <a:r>
              <a:rPr lang="tr-TR" sz="2000" dirty="0"/>
              <a:t> dosyasının içerisinde erişim için kısıtlama yoktur, ama dışarıdan erişilemez</a:t>
            </a:r>
            <a:r>
              <a:rPr lang="tr-TR" sz="2000" dirty="0" smtClean="0"/>
              <a:t>.</a:t>
            </a:r>
            <a:endParaRPr lang="tr-TR" sz="2000" b="1" dirty="0" smtClean="0"/>
          </a:p>
          <a:p>
            <a:r>
              <a:rPr lang="tr-TR" sz="2000" b="1" dirty="0" err="1" smtClean="0"/>
              <a:t>protected</a:t>
            </a:r>
            <a:r>
              <a:rPr lang="tr-TR" sz="2000" b="1" dirty="0" smtClean="0"/>
              <a:t> </a:t>
            </a:r>
            <a:r>
              <a:rPr lang="tr-TR" sz="2000" b="1" dirty="0" err="1"/>
              <a:t>internal</a:t>
            </a:r>
            <a:r>
              <a:rPr lang="tr-TR" sz="2000" b="1" dirty="0"/>
              <a:t> :</a:t>
            </a:r>
            <a:r>
              <a:rPr lang="tr-TR" sz="2000" dirty="0"/>
              <a:t> </a:t>
            </a:r>
            <a:r>
              <a:rPr lang="tr-TR" sz="2000" dirty="0" err="1"/>
              <a:t>protected</a:t>
            </a:r>
            <a:r>
              <a:rPr lang="tr-TR" sz="2000" dirty="0"/>
              <a:t> </a:t>
            </a:r>
            <a:r>
              <a:rPr lang="tr-TR" sz="2000" dirty="0" err="1"/>
              <a:t>internal</a:t>
            </a:r>
            <a:r>
              <a:rPr lang="tr-TR" sz="2000" dirty="0"/>
              <a:t> erişim belirleyicisi, </a:t>
            </a:r>
            <a:r>
              <a:rPr lang="tr-TR" sz="2000" dirty="0" err="1"/>
              <a:t>protected</a:t>
            </a:r>
            <a:r>
              <a:rPr lang="tr-TR" sz="2000" dirty="0"/>
              <a:t> ve </a:t>
            </a:r>
            <a:r>
              <a:rPr lang="tr-TR" sz="2000" dirty="0" err="1"/>
              <a:t>internal</a:t>
            </a:r>
            <a:r>
              <a:rPr lang="tr-TR" sz="2000" dirty="0"/>
              <a:t> erişim belirleyicilerinin VEYA (OR) işlemiyle birleştirilmiş halidir. </a:t>
            </a:r>
            <a:r>
              <a:rPr lang="tr-TR" sz="2000" dirty="0" err="1"/>
              <a:t>protected</a:t>
            </a:r>
            <a:r>
              <a:rPr lang="tr-TR" sz="2000" dirty="0"/>
              <a:t> </a:t>
            </a:r>
            <a:r>
              <a:rPr lang="tr-TR" sz="2000" dirty="0" err="1"/>
              <a:t>internal</a:t>
            </a:r>
            <a:r>
              <a:rPr lang="tr-TR" sz="2000" dirty="0"/>
              <a:t> olarak tanımlanmış öğe, tanımlandığı </a:t>
            </a:r>
            <a:r>
              <a:rPr lang="tr-TR" sz="2000" dirty="0" smtClean="0"/>
              <a:t>sınıfının </a:t>
            </a:r>
            <a:r>
              <a:rPr lang="tr-TR" sz="2000" dirty="0"/>
              <a:t>içinde ve o </a:t>
            </a:r>
            <a:r>
              <a:rPr lang="tr-TR" sz="2000" dirty="0" smtClean="0"/>
              <a:t>sınıftan </a:t>
            </a:r>
            <a:r>
              <a:rPr lang="tr-TR" sz="2000" dirty="0"/>
              <a:t>türetilmiş diğer </a:t>
            </a:r>
            <a:r>
              <a:rPr lang="tr-TR" sz="2000" dirty="0" err="1"/>
              <a:t>class’ların</a:t>
            </a:r>
            <a:r>
              <a:rPr lang="tr-TR" sz="2000" dirty="0"/>
              <a:t> içinde erişilebilir. Ayrıca, aynı </a:t>
            </a:r>
            <a:r>
              <a:rPr lang="tr-TR" sz="2000" dirty="0" err="1"/>
              <a:t>assembly</a:t>
            </a:r>
            <a:r>
              <a:rPr lang="tr-TR" sz="2000" dirty="0"/>
              <a:t> içinde olmasalar dahi, tanımlandığı </a:t>
            </a:r>
            <a:r>
              <a:rPr lang="tr-TR" sz="2000" dirty="0" smtClean="0"/>
              <a:t>sınıftan </a:t>
            </a:r>
            <a:r>
              <a:rPr lang="tr-TR" sz="2000" dirty="0"/>
              <a:t>türetilmiş diğer </a:t>
            </a:r>
            <a:r>
              <a:rPr lang="tr-TR" sz="2000" dirty="0" smtClean="0"/>
              <a:t>sınıfların </a:t>
            </a:r>
            <a:r>
              <a:rPr lang="tr-TR" sz="2000" dirty="0"/>
              <a:t>içinde de erişilebilirdir.</a:t>
            </a:r>
          </a:p>
          <a:p>
            <a:r>
              <a:rPr lang="tr-TR" sz="2000" b="1" dirty="0" err="1"/>
              <a:t>private</a:t>
            </a:r>
            <a:r>
              <a:rPr lang="tr-TR" sz="2000" b="1" dirty="0"/>
              <a:t> :</a:t>
            </a:r>
            <a:r>
              <a:rPr lang="tr-TR" sz="2000" dirty="0"/>
              <a:t> </a:t>
            </a:r>
            <a:r>
              <a:rPr lang="tr-TR" sz="2000" dirty="0" err="1"/>
              <a:t>private</a:t>
            </a:r>
            <a:r>
              <a:rPr lang="tr-TR" sz="2000" dirty="0"/>
              <a:t> olarak tanımlanan öğe, sadece tanımlandığı </a:t>
            </a:r>
            <a:r>
              <a:rPr lang="tr-TR" sz="2000" dirty="0" smtClean="0"/>
              <a:t>sınıfın </a:t>
            </a:r>
            <a:r>
              <a:rPr lang="tr-TR" sz="2000" dirty="0"/>
              <a:t>içerisinde erişilebilirdir. En katı erişim belirleyicidir</a:t>
            </a:r>
            <a:r>
              <a:rPr lang="tr-TR" sz="2000" dirty="0" smtClean="0"/>
              <a:t>.</a:t>
            </a:r>
          </a:p>
          <a:p>
            <a:endParaRPr lang="tr-TR" sz="2000" dirty="0"/>
          </a:p>
          <a:p>
            <a:r>
              <a:rPr lang="tr-TR" sz="2000" dirty="0" smtClean="0"/>
              <a:t>	Erişim </a:t>
            </a:r>
            <a:r>
              <a:rPr lang="tr-TR" sz="2000" dirty="0" err="1"/>
              <a:t>belirteçleriden</a:t>
            </a:r>
            <a:r>
              <a:rPr lang="tr-TR" sz="2000" dirty="0"/>
              <a:t> sonra bahsedilmesi gereken bir diğer kavram </a:t>
            </a:r>
            <a:r>
              <a:rPr lang="tr-TR" sz="2000" b="1" dirty="0" err="1"/>
              <a:t>static</a:t>
            </a:r>
            <a:r>
              <a:rPr lang="tr-TR" sz="2000" dirty="0"/>
              <a:t> kavramıdır. </a:t>
            </a:r>
            <a:r>
              <a:rPr lang="tr-TR" sz="2000" b="1" dirty="0" err="1"/>
              <a:t>Static</a:t>
            </a:r>
            <a:r>
              <a:rPr lang="tr-TR" sz="2000" dirty="0"/>
              <a:t>, içinde bulunduğu sınıftan nesne üretilmeden veya üyelerdir. Main metodu nesne üretilmeden çalışması gerektiği için C# ve Java’ da </a:t>
            </a:r>
            <a:r>
              <a:rPr lang="tr-TR" sz="2000" b="1" dirty="0" err="1"/>
              <a:t>static</a:t>
            </a:r>
            <a:r>
              <a:rPr lang="tr-TR" sz="2000" b="1" dirty="0"/>
              <a:t> </a:t>
            </a:r>
            <a:r>
              <a:rPr lang="tr-TR" sz="2000" dirty="0"/>
              <a:t>olarak bulunur</a:t>
            </a:r>
            <a:r>
              <a:rPr lang="tr-TR" sz="2000" dirty="0" smtClean="0"/>
              <a:t>.</a:t>
            </a:r>
            <a:endParaRPr lang="tr-TR" sz="2000" dirty="0"/>
          </a:p>
        </p:txBody>
      </p:sp>
    </p:spTree>
    <p:extLst>
      <p:ext uri="{BB962C8B-B14F-4D97-AF65-F5344CB8AC3E}">
        <p14:creationId xmlns:p14="http://schemas.microsoft.com/office/powerpoint/2010/main" val="110722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lenovo\Pictures\getter se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8639"/>
            <a:ext cx="8006386" cy="4293432"/>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1763688" y="4615965"/>
            <a:ext cx="5256584" cy="369332"/>
          </a:xfrm>
          <a:prstGeom prst="rect">
            <a:avLst/>
          </a:prstGeom>
          <a:noFill/>
        </p:spPr>
        <p:txBody>
          <a:bodyPr wrap="square" rtlCol="0">
            <a:spAutoFit/>
          </a:bodyPr>
          <a:lstStyle/>
          <a:p>
            <a:endParaRPr lang="tr-TR" b="1" dirty="0"/>
          </a:p>
        </p:txBody>
      </p:sp>
      <p:sp>
        <p:nvSpPr>
          <p:cNvPr id="3" name="Metin kutusu 2"/>
          <p:cNvSpPr txBox="1"/>
          <p:nvPr/>
        </p:nvSpPr>
        <p:spPr>
          <a:xfrm>
            <a:off x="1511660" y="4615965"/>
            <a:ext cx="5760640" cy="307777"/>
          </a:xfrm>
          <a:prstGeom prst="rect">
            <a:avLst/>
          </a:prstGeom>
          <a:noFill/>
        </p:spPr>
        <p:txBody>
          <a:bodyPr wrap="square" rtlCol="0">
            <a:spAutoFit/>
          </a:bodyPr>
          <a:lstStyle/>
          <a:p>
            <a:pPr algn="ctr"/>
            <a:r>
              <a:rPr lang="tr-TR" sz="1400" b="1" dirty="0" smtClean="0"/>
              <a:t>Resim3: </a:t>
            </a:r>
            <a:r>
              <a:rPr lang="tr-TR" sz="1400" b="1" dirty="0" err="1" smtClean="0"/>
              <a:t>Getter</a:t>
            </a:r>
            <a:r>
              <a:rPr lang="tr-TR" sz="1400" b="1" dirty="0" smtClean="0"/>
              <a:t> ve </a:t>
            </a:r>
            <a:r>
              <a:rPr lang="tr-TR" sz="1400" b="1" dirty="0" err="1" smtClean="0"/>
              <a:t>Setter</a:t>
            </a:r>
            <a:r>
              <a:rPr lang="tr-TR" sz="1400" b="1" dirty="0" smtClean="0"/>
              <a:t> </a:t>
            </a:r>
            <a:r>
              <a:rPr lang="tr-TR" sz="1400" b="1" dirty="0" err="1" smtClean="0"/>
              <a:t>metodların</a:t>
            </a:r>
            <a:r>
              <a:rPr lang="tr-TR" sz="1400" b="1" dirty="0" smtClean="0"/>
              <a:t> kullanımı</a:t>
            </a:r>
            <a:endParaRPr lang="tr-TR" sz="1400" b="1" dirty="0"/>
          </a:p>
        </p:txBody>
      </p:sp>
      <p:sp>
        <p:nvSpPr>
          <p:cNvPr id="4" name="Metin kutusu 3"/>
          <p:cNvSpPr txBox="1"/>
          <p:nvPr/>
        </p:nvSpPr>
        <p:spPr>
          <a:xfrm>
            <a:off x="755576" y="5129951"/>
            <a:ext cx="8006386" cy="1015663"/>
          </a:xfrm>
          <a:prstGeom prst="rect">
            <a:avLst/>
          </a:prstGeom>
          <a:noFill/>
        </p:spPr>
        <p:txBody>
          <a:bodyPr wrap="square" rtlCol="0">
            <a:spAutoFit/>
          </a:bodyPr>
          <a:lstStyle/>
          <a:p>
            <a:r>
              <a:rPr lang="tr-TR" dirty="0"/>
              <a:t>	</a:t>
            </a:r>
            <a:r>
              <a:rPr lang="tr-TR" dirty="0" smtClean="0"/>
              <a:t>Resim3’ de</a:t>
            </a:r>
            <a:r>
              <a:rPr lang="tr-TR" sz="2000" dirty="0" smtClean="0"/>
              <a:t> görüldüğü gibi 3 farklı yol ile </a:t>
            </a:r>
            <a:r>
              <a:rPr lang="tr-TR" sz="2000" dirty="0" err="1" smtClean="0"/>
              <a:t>kapsülleme</a:t>
            </a:r>
            <a:r>
              <a:rPr lang="tr-TR" sz="2000" dirty="0" smtClean="0"/>
              <a:t> işlemi gerçekleştirilmiş. </a:t>
            </a:r>
            <a:r>
              <a:rPr lang="tr-TR" sz="2000" dirty="0" err="1" smtClean="0"/>
              <a:t>balance</a:t>
            </a:r>
            <a:r>
              <a:rPr lang="tr-TR" sz="2000" dirty="0" smtClean="0"/>
              <a:t> değişkenin Set fonksiyonunda yapıldığı gibi Set ve </a:t>
            </a:r>
            <a:r>
              <a:rPr lang="tr-TR" sz="2000" dirty="0" err="1" smtClean="0"/>
              <a:t>Get</a:t>
            </a:r>
            <a:r>
              <a:rPr lang="tr-TR" sz="2000" dirty="0"/>
              <a:t> </a:t>
            </a:r>
            <a:r>
              <a:rPr lang="tr-TR" sz="2000" dirty="0" smtClean="0"/>
              <a:t>fonksiyonlarının koşullarla çalışmasını sağlayabiliriz.</a:t>
            </a:r>
          </a:p>
        </p:txBody>
      </p:sp>
    </p:spTree>
    <p:extLst>
      <p:ext uri="{BB962C8B-B14F-4D97-AF65-F5344CB8AC3E}">
        <p14:creationId xmlns:p14="http://schemas.microsoft.com/office/powerpoint/2010/main" val="108281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27584" y="548680"/>
            <a:ext cx="7704856" cy="461665"/>
          </a:xfrm>
          <a:prstGeom prst="rect">
            <a:avLst/>
          </a:prstGeom>
          <a:noFill/>
        </p:spPr>
        <p:txBody>
          <a:bodyPr wrap="square" rtlCol="0">
            <a:spAutoFit/>
          </a:bodyPr>
          <a:lstStyle/>
          <a:p>
            <a:pPr algn="ctr"/>
            <a:r>
              <a:rPr lang="tr-TR" sz="2400" b="1" dirty="0" smtClean="0"/>
              <a:t>Yapıcı(</a:t>
            </a:r>
            <a:r>
              <a:rPr lang="tr-TR" sz="2400" b="1" dirty="0" err="1" smtClean="0"/>
              <a:t>Constructor</a:t>
            </a:r>
            <a:r>
              <a:rPr lang="tr-TR" sz="2400" b="1" dirty="0" smtClean="0"/>
              <a:t>) ve Yıkıcı (</a:t>
            </a:r>
            <a:r>
              <a:rPr lang="tr-TR" sz="2400" b="1" dirty="0" err="1" smtClean="0"/>
              <a:t>Destructor</a:t>
            </a:r>
            <a:r>
              <a:rPr lang="tr-TR" sz="2400" b="1" dirty="0" smtClean="0"/>
              <a:t>) Fonksiyonlar </a:t>
            </a:r>
          </a:p>
        </p:txBody>
      </p:sp>
      <p:sp>
        <p:nvSpPr>
          <p:cNvPr id="3" name="Metin kutusu 2"/>
          <p:cNvSpPr txBox="1"/>
          <p:nvPr/>
        </p:nvSpPr>
        <p:spPr>
          <a:xfrm>
            <a:off x="827584" y="1311628"/>
            <a:ext cx="7704856" cy="4708981"/>
          </a:xfrm>
          <a:prstGeom prst="rect">
            <a:avLst/>
          </a:prstGeom>
          <a:noFill/>
        </p:spPr>
        <p:txBody>
          <a:bodyPr wrap="square" rtlCol="0">
            <a:spAutoFit/>
          </a:bodyPr>
          <a:lstStyle/>
          <a:p>
            <a:r>
              <a:rPr lang="tr-TR" sz="2000" b="1" dirty="0" smtClean="0"/>
              <a:t>Yapıcı fonksiyonlar(</a:t>
            </a:r>
            <a:r>
              <a:rPr lang="tr-TR" sz="2000" b="1" dirty="0" err="1" smtClean="0"/>
              <a:t>metodlar</a:t>
            </a:r>
            <a:r>
              <a:rPr lang="tr-TR" sz="2000" b="1" dirty="0" smtClean="0"/>
              <a:t>),</a:t>
            </a:r>
            <a:r>
              <a:rPr lang="tr-TR" sz="2000" dirty="0" smtClean="0"/>
              <a:t> Sınıftan nesne oluşturulurken yapılması gereken işlemler için kullanılan fonksiyonlardır. Sıklıkla değişkenlere ilk değerlerini vermek için kullanılır. Kurucu fonksiyonlar bulunduğu sınıf ile aynı isme sahip olmak zorundadırlar. Önüne </a:t>
            </a:r>
            <a:r>
              <a:rPr lang="tr-TR" sz="2000" dirty="0" err="1" smtClean="0"/>
              <a:t>void</a:t>
            </a:r>
            <a:r>
              <a:rPr lang="tr-TR" sz="2000" dirty="0" smtClean="0"/>
              <a:t> yazılamamasına rağmen değer döndüremezler. </a:t>
            </a:r>
            <a:r>
              <a:rPr lang="tr-TR" sz="2000" dirty="0" err="1" smtClean="0"/>
              <a:t>Public</a:t>
            </a:r>
            <a:r>
              <a:rPr lang="tr-TR" sz="2000" dirty="0" smtClean="0"/>
              <a:t> erişime sahip olmalıdırlar. </a:t>
            </a:r>
            <a:r>
              <a:rPr lang="tr-TR" sz="2000" b="1" dirty="0" err="1" smtClean="0"/>
              <a:t>Overload</a:t>
            </a:r>
            <a:r>
              <a:rPr lang="tr-TR" sz="2000" b="1" dirty="0" smtClean="0"/>
              <a:t> </a:t>
            </a:r>
            <a:r>
              <a:rPr lang="tr-TR" sz="2000" dirty="0" smtClean="0"/>
              <a:t>edilerek de dönüş türü, parametre türü ve sayısı değiştirilebilir.</a:t>
            </a:r>
          </a:p>
          <a:p>
            <a:endParaRPr lang="tr-TR" sz="2000" b="1" dirty="0"/>
          </a:p>
          <a:p>
            <a:r>
              <a:rPr lang="tr-TR" sz="2000" b="1" dirty="0" smtClean="0"/>
              <a:t>	</a:t>
            </a:r>
            <a:r>
              <a:rPr lang="tr-TR" sz="2000" b="1" dirty="0"/>
              <a:t>Yıkıcı fonksiyonlar, </a:t>
            </a:r>
            <a:r>
              <a:rPr lang="tr-TR" sz="2000" dirty="0"/>
              <a:t>Yapıcı fonksiyonlar gibi onlarda sınıf ile aynı isme sahiptirler. Sınıfın yapacağı işler bittiğinde takdirde yapılması gereken işlemler yer alır. Bu fonksiyonlar başında </a:t>
            </a:r>
            <a:r>
              <a:rPr lang="tr-TR" sz="2000" b="1" dirty="0" err="1"/>
              <a:t>tilda</a:t>
            </a:r>
            <a:r>
              <a:rPr lang="tr-TR" sz="2000" b="1" dirty="0"/>
              <a:t>(~)</a:t>
            </a:r>
            <a:r>
              <a:rPr lang="tr-TR" sz="2000" dirty="0"/>
              <a:t> bulunur. Yapıcı Fonksiyonlar gibi değer döndürmezler. Nesne silineceği zaman çağrılır. Bellekte nesnenin yerini siler ve yeni oluşacak nesne için yer açar. </a:t>
            </a:r>
            <a:r>
              <a:rPr lang="tr-TR" sz="2000" b="1" dirty="0" err="1"/>
              <a:t>Overload</a:t>
            </a:r>
            <a:r>
              <a:rPr lang="tr-TR" sz="2000" b="1" dirty="0"/>
              <a:t> </a:t>
            </a:r>
            <a:r>
              <a:rPr lang="tr-TR" sz="2000" dirty="0"/>
              <a:t>edilemezler çünkü bir sınıfa ait bir sadece bir yıkıcı fonksiyon olabilir.</a:t>
            </a:r>
            <a:endParaRPr lang="tr-TR" sz="2000" b="1" dirty="0"/>
          </a:p>
          <a:p>
            <a:endParaRPr lang="tr-TR" sz="2000" b="1" dirty="0"/>
          </a:p>
        </p:txBody>
      </p:sp>
    </p:spTree>
    <p:extLst>
      <p:ext uri="{BB962C8B-B14F-4D97-AF65-F5344CB8AC3E}">
        <p14:creationId xmlns:p14="http://schemas.microsoft.com/office/powerpoint/2010/main" val="189764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Pictures\C ve 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6671"/>
            <a:ext cx="6912768" cy="4162527"/>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971600" y="5157192"/>
            <a:ext cx="7416824" cy="307777"/>
          </a:xfrm>
          <a:prstGeom prst="rect">
            <a:avLst/>
          </a:prstGeom>
          <a:noFill/>
        </p:spPr>
        <p:txBody>
          <a:bodyPr wrap="square" rtlCol="0">
            <a:spAutoFit/>
          </a:bodyPr>
          <a:lstStyle/>
          <a:p>
            <a:pPr algn="ctr"/>
            <a:r>
              <a:rPr lang="tr-TR" sz="1400" b="1" dirty="0" smtClean="0"/>
              <a:t>Resim4: Yapıcı ve Yıkıcı Fonksiyon Örneği</a:t>
            </a:r>
            <a:endParaRPr lang="tr-TR" sz="1400" b="1" dirty="0"/>
          </a:p>
        </p:txBody>
      </p:sp>
    </p:spTree>
    <p:extLst>
      <p:ext uri="{BB962C8B-B14F-4D97-AF65-F5344CB8AC3E}">
        <p14:creationId xmlns:p14="http://schemas.microsoft.com/office/powerpoint/2010/main" val="167502604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384</Words>
  <Application>Microsoft Office PowerPoint</Application>
  <PresentationFormat>Ekran Gösterisi (4:3)</PresentationFormat>
  <Paragraphs>93</Paragraphs>
  <Slides>23</Slides>
  <Notes>2</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Ofis Teması</vt:lpstr>
      <vt:lpstr>Nesne Yönelimli Programlama(OOP)</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Yönelimli Programlama(OOP)</dc:title>
  <dc:creator>lenovo</dc:creator>
  <cp:lastModifiedBy>lenovo</cp:lastModifiedBy>
  <cp:revision>64</cp:revision>
  <dcterms:created xsi:type="dcterms:W3CDTF">2019-06-26T10:35:10Z</dcterms:created>
  <dcterms:modified xsi:type="dcterms:W3CDTF">2019-10-28T15:31:57Z</dcterms:modified>
</cp:coreProperties>
</file>