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35" r:id="rId5"/>
    <p:sldId id="2441" r:id="rId6"/>
    <p:sldId id="2440" r:id="rId7"/>
    <p:sldId id="2443" r:id="rId8"/>
    <p:sldId id="2444" r:id="rId9"/>
    <p:sldId id="2446" r:id="rId10"/>
    <p:sldId id="24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09D"/>
    <a:srgbClr val="2F3342"/>
    <a:srgbClr val="898989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2" autoAdjust="0"/>
    <p:restoredTop sz="94584" autoAdjust="0"/>
  </p:normalViewPr>
  <p:slideViewPr>
    <p:cSldViewPr snapToGrid="0">
      <p:cViewPr varScale="1">
        <p:scale>
          <a:sx n="102" d="100"/>
          <a:sy n="102" d="100"/>
        </p:scale>
        <p:origin x="208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30000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96" y="3890624"/>
            <a:ext cx="11752407" cy="365125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By Team Booth-Plus Tree</a:t>
            </a:r>
          </a:p>
          <a:p>
            <a:r>
              <a:rPr lang="en-US" sz="1200" spc="200" dirty="0"/>
              <a:t>Ashley Lu Couch, Kevin </a:t>
            </a:r>
            <a:r>
              <a:rPr lang="en-US" sz="1200" spc="200" dirty="0" err="1"/>
              <a:t>DeMars</a:t>
            </a:r>
            <a:r>
              <a:rPr lang="en-US" sz="1200" spc="200" dirty="0"/>
              <a:t>, Eric </a:t>
            </a:r>
            <a:r>
              <a:rPr lang="en-US" sz="1200" spc="200" dirty="0" err="1"/>
              <a:t>Jaroszewski</a:t>
            </a:r>
            <a:r>
              <a:rPr lang="en-US" sz="1200" spc="200" dirty="0"/>
              <a:t>, </a:t>
            </a:r>
          </a:p>
          <a:p>
            <a:r>
              <a:rPr lang="en-US" sz="1200" spc="200" dirty="0"/>
              <a:t>Matthew McCaskill, Mohsen </a:t>
            </a:r>
            <a:r>
              <a:rPr lang="en-US" sz="1200" spc="200" dirty="0" err="1"/>
              <a:t>Soltani</a:t>
            </a:r>
            <a:endParaRPr lang="en-US" sz="1200" spc="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B52-B69A-4073-997E-95371398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05E3-B99E-48A1-9796-692D2B7B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Included operations:</a:t>
            </a:r>
          </a:p>
          <a:p>
            <a:r>
              <a:rPr lang="en-US" dirty="0"/>
              <a:t>copy and move constructors and assignment operators and destructor</a:t>
            </a:r>
          </a:p>
          <a:p>
            <a:r>
              <a:rPr lang="en-US" dirty="0"/>
              <a:t>insert, remove, find, size, check empty</a:t>
            </a:r>
          </a:p>
          <a:p>
            <a:r>
              <a:rPr lang="en-US" dirty="0"/>
              <a:t>operator&lt;&lt; for printing the data</a:t>
            </a:r>
          </a:p>
          <a:p>
            <a:r>
              <a:rPr lang="en-US" dirty="0"/>
              <a:t>Getters and setters for M and 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BPlusTree</a:t>
            </a:r>
            <a:r>
              <a:rPr lang="en-US" dirty="0"/>
              <a:t> is friended to the Renderer class to allow drawing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4452C-E771-4C19-8CEF-AAA388CD4B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2400" b="1" dirty="0" err="1"/>
              <a:t>BPlusTree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5136-50B7-4C24-BE71-C7A33D1B6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462FC9-71BF-4894-AACB-F2E3F85CEBD0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55CBDF-8ADB-4C1A-A859-4C10DA0C1B1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693661" y="508222"/>
            <a:ext cx="3606308" cy="5841555"/>
          </a:xfrm>
        </p:spPr>
      </p:pic>
    </p:spTree>
    <p:extLst>
      <p:ext uri="{BB962C8B-B14F-4D97-AF65-F5344CB8AC3E}">
        <p14:creationId xmlns:p14="http://schemas.microsoft.com/office/powerpoint/2010/main" val="30485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B52-B69A-4073-997E-95371398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05E3-B99E-48A1-9796-692D2B7B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is stored in a vector which the </a:t>
            </a:r>
            <a:r>
              <a:rPr lang="en-US" dirty="0" err="1"/>
              <a:t>BPlusTree</a:t>
            </a:r>
            <a:r>
              <a:rPr lang="en-US" dirty="0"/>
              <a:t> sizes appropriately.</a:t>
            </a:r>
          </a:p>
          <a:p>
            <a:pPr marL="0" indent="0">
              <a:buNone/>
            </a:pPr>
            <a:r>
              <a:rPr lang="en-US" dirty="0"/>
              <a:t>Pointer(s) to the next node(s) are stored in a vector as well.</a:t>
            </a:r>
          </a:p>
          <a:p>
            <a:pPr marL="0" indent="0">
              <a:buNone/>
            </a:pPr>
            <a:r>
              <a:rPr lang="en-US" dirty="0"/>
              <a:t>To prevent having to create two separate node classes (key and data), we chose instead to use a single Node class and have a flag to distinguish them.</a:t>
            </a:r>
          </a:p>
          <a:p>
            <a:pPr marL="0" indent="0">
              <a:buNone/>
            </a:pPr>
            <a:r>
              <a:rPr lang="en-US" dirty="0"/>
              <a:t>The data vector doubles as both the key and data vector, determined by the type flag.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4452C-E771-4C19-8CEF-AAA388CD4B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z="2400" b="1" dirty="0"/>
              <a:t>Node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265905-41C0-4AAB-8E43-01ABA48533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5136-50B7-4C24-BE71-C7A33D1B6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DF2D5-8AC8-4CAC-A4A2-15FE2FEB902C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7E2877-DC3F-494D-84C8-8D542C146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61" y="1834377"/>
            <a:ext cx="3535917" cy="27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2D19C-8F66-4D2A-BA5B-3CD92FB0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94EB9-9A9F-492B-A0C7-10C3BA06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behind-the-scenes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14BC8C-2FC5-46A0-8E62-790BC7AE8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9669"/>
              </p:ext>
            </p:extLst>
          </p:nvPr>
        </p:nvGraphicFramePr>
        <p:xfrm>
          <a:off x="595313" y="1690687"/>
          <a:ext cx="10988674" cy="4680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7">
                  <a:extLst>
                    <a:ext uri="{9D8B030D-6E8A-4147-A177-3AD203B41FA5}">
                      <a16:colId xmlns:a16="http://schemas.microsoft.com/office/drawing/2014/main" val="2541321074"/>
                    </a:ext>
                  </a:extLst>
                </a:gridCol>
                <a:gridCol w="5494337">
                  <a:extLst>
                    <a:ext uri="{9D8B030D-6E8A-4147-A177-3AD203B41FA5}">
                      <a16:colId xmlns:a16="http://schemas.microsoft.com/office/drawing/2014/main" val="2523177023"/>
                    </a:ext>
                  </a:extLst>
                </a:gridCol>
              </a:tblGrid>
              <a:tr h="23404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3200" b="1" dirty="0"/>
                        <a:t>Color</a:t>
                      </a:r>
                      <a:br>
                        <a:rPr lang="en-US" sz="3200" b="1" dirty="0"/>
                      </a:br>
                      <a:r>
                        <a:rPr lang="en-US" sz="3200" b="1" dirty="0"/>
                        <a:t>Rectangle</a:t>
                      </a:r>
                      <a:br>
                        <a:rPr lang="en-US" sz="3200" b="1" dirty="0"/>
                      </a:br>
                      <a:r>
                        <a:rPr lang="en-US" sz="3200" b="1" dirty="0" err="1"/>
                        <a:t>ScreenArea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err="1"/>
                        <a:t>BitmapImage</a:t>
                      </a:r>
                      <a:br>
                        <a:rPr lang="en-US" sz="3200" b="1" dirty="0"/>
                      </a:br>
                      <a:r>
                        <a:rPr lang="en-US" sz="3200" b="1" dirty="0" err="1"/>
                        <a:t>CharacterGraphics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528285"/>
                  </a:ext>
                </a:extLst>
              </a:tr>
              <a:tr h="2340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err="1"/>
                        <a:t>BPlusTreeRenderer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88999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4E458F-F445-45C3-87AC-06FAC77F5F11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2D19C-8F66-4D2A-BA5B-3CD92FB0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94EB9-9A9F-492B-A0C7-10C3BA06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b</a:t>
            </a:r>
            <a:r>
              <a:rPr lang="en-US" baseline="30000" dirty="0"/>
              <a:t>+</a:t>
            </a:r>
            <a:r>
              <a:rPr lang="en-US" dirty="0"/>
              <a:t>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334FA-0FFC-4729-95FD-C31A4E57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3874844" cy="4486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Bottom row is drawn first, then the other rows moving up</a:t>
            </a:r>
          </a:p>
          <a:p>
            <a:pPr marL="0" indent="0">
              <a:buNone/>
            </a:pPr>
            <a:r>
              <a:rPr lang="en-US" dirty="0"/>
              <a:t>Each key node is centered with respect to its children</a:t>
            </a:r>
          </a:p>
          <a:p>
            <a:pPr marL="0" indent="0">
              <a:buNone/>
            </a:pPr>
            <a:r>
              <a:rPr lang="en-US" dirty="0"/>
              <a:t>The tree is centered on the screen, horizontally and vertically.</a:t>
            </a:r>
          </a:p>
          <a:p>
            <a:pPr marL="0" indent="0">
              <a:buNone/>
            </a:pPr>
            <a:r>
              <a:rPr lang="en-US" dirty="0"/>
              <a:t>Once the horizontal position of each node on a level is known, the arrows connecting them are drawn.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E458F-F445-45C3-87AC-06FAC77F5F11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EE0C1-E52B-48E7-AE51-AEC2F3269A26}"/>
              </a:ext>
            </a:extLst>
          </p:cNvPr>
          <p:cNvSpPr/>
          <p:nvPr/>
        </p:nvSpPr>
        <p:spPr>
          <a:xfrm>
            <a:off x="5060302" y="4842588"/>
            <a:ext cx="1035698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AF50B-994E-40D9-AB79-8B1997C3883C}"/>
              </a:ext>
            </a:extLst>
          </p:cNvPr>
          <p:cNvSpPr/>
          <p:nvPr/>
        </p:nvSpPr>
        <p:spPr>
          <a:xfrm>
            <a:off x="6528318" y="4842588"/>
            <a:ext cx="1144555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C3343-F9F5-4C17-8882-E3A78E4E3D8F}"/>
              </a:ext>
            </a:extLst>
          </p:cNvPr>
          <p:cNvSpPr/>
          <p:nvPr/>
        </p:nvSpPr>
        <p:spPr>
          <a:xfrm>
            <a:off x="8105191" y="4842588"/>
            <a:ext cx="556727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031D6-7358-430B-B783-1FCE1F4E8C84}"/>
              </a:ext>
            </a:extLst>
          </p:cNvPr>
          <p:cNvSpPr/>
          <p:nvPr/>
        </p:nvSpPr>
        <p:spPr>
          <a:xfrm>
            <a:off x="9094236" y="4842588"/>
            <a:ext cx="715348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D0FF4F-C0D0-4A6E-99F7-281AB27CE9E8}"/>
              </a:ext>
            </a:extLst>
          </p:cNvPr>
          <p:cNvSpPr/>
          <p:nvPr/>
        </p:nvSpPr>
        <p:spPr>
          <a:xfrm>
            <a:off x="10241901" y="4866547"/>
            <a:ext cx="1237861" cy="4665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F7FDCE-1E2E-44D7-A33D-40427D97152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096000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CD0A57-53E8-4053-ACE6-4D5018D01BF1}"/>
              </a:ext>
            </a:extLst>
          </p:cNvPr>
          <p:cNvCxnSpPr/>
          <p:nvPr/>
        </p:nvCxnSpPr>
        <p:spPr>
          <a:xfrm>
            <a:off x="7672873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242BAD-BEE1-43DF-85E1-3B945DFEC8AD}"/>
              </a:ext>
            </a:extLst>
          </p:cNvPr>
          <p:cNvCxnSpPr/>
          <p:nvPr/>
        </p:nvCxnSpPr>
        <p:spPr>
          <a:xfrm>
            <a:off x="8661918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8B6600-42F7-41A8-A88E-51AE61025B9E}"/>
              </a:ext>
            </a:extLst>
          </p:cNvPr>
          <p:cNvCxnSpPr/>
          <p:nvPr/>
        </p:nvCxnSpPr>
        <p:spPr>
          <a:xfrm>
            <a:off x="9809584" y="5075853"/>
            <a:ext cx="43231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1FA085-043C-422D-9FDA-A1DABE0DD456}"/>
              </a:ext>
            </a:extLst>
          </p:cNvPr>
          <p:cNvSpPr/>
          <p:nvPr/>
        </p:nvSpPr>
        <p:spPr>
          <a:xfrm>
            <a:off x="5815349" y="3595405"/>
            <a:ext cx="1035698" cy="466530"/>
          </a:xfrm>
          <a:prstGeom prst="rect">
            <a:avLst/>
          </a:prstGeom>
          <a:solidFill>
            <a:srgbClr val="84B09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4A92E-F0B5-44AE-AE12-0E6466070D5C}"/>
              </a:ext>
            </a:extLst>
          </p:cNvPr>
          <p:cNvSpPr/>
          <p:nvPr/>
        </p:nvSpPr>
        <p:spPr>
          <a:xfrm>
            <a:off x="9097346" y="3595405"/>
            <a:ext cx="1144555" cy="466530"/>
          </a:xfrm>
          <a:prstGeom prst="rect">
            <a:avLst/>
          </a:prstGeom>
          <a:solidFill>
            <a:srgbClr val="84B09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E5B425-D7D0-41A4-A927-0C4E8E19F33D}"/>
              </a:ext>
            </a:extLst>
          </p:cNvPr>
          <p:cNvCxnSpPr>
            <a:cxnSpLocks/>
          </p:cNvCxnSpPr>
          <p:nvPr/>
        </p:nvCxnSpPr>
        <p:spPr>
          <a:xfrm flipH="1">
            <a:off x="5060302" y="4061935"/>
            <a:ext cx="755047" cy="780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FBE75B-493C-4269-B4FA-9E66F29532CC}"/>
              </a:ext>
            </a:extLst>
          </p:cNvPr>
          <p:cNvCxnSpPr>
            <a:cxnSpLocks/>
          </p:cNvCxnSpPr>
          <p:nvPr/>
        </p:nvCxnSpPr>
        <p:spPr>
          <a:xfrm flipH="1">
            <a:off x="8105191" y="4061934"/>
            <a:ext cx="992156" cy="780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36647-311D-43A4-B499-D96A34EA54E9}"/>
              </a:ext>
            </a:extLst>
          </p:cNvPr>
          <p:cNvCxnSpPr>
            <a:cxnSpLocks/>
          </p:cNvCxnSpPr>
          <p:nvPr/>
        </p:nvCxnSpPr>
        <p:spPr>
          <a:xfrm flipH="1">
            <a:off x="6528317" y="4061934"/>
            <a:ext cx="322730" cy="780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0F8579-0E49-4E12-93C9-F5E3544A988D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094236" y="4061935"/>
            <a:ext cx="575388" cy="7806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239853-7F03-4BF8-A14A-BD5B78468509}"/>
              </a:ext>
            </a:extLst>
          </p:cNvPr>
          <p:cNvCxnSpPr>
            <a:cxnSpLocks/>
          </p:cNvCxnSpPr>
          <p:nvPr/>
        </p:nvCxnSpPr>
        <p:spPr>
          <a:xfrm flipH="1">
            <a:off x="10245123" y="4049955"/>
            <a:ext cx="1" cy="8165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FFEABFC-2ACF-4E00-A86B-FA301F2FAA03}"/>
              </a:ext>
            </a:extLst>
          </p:cNvPr>
          <p:cNvSpPr/>
          <p:nvPr/>
        </p:nvSpPr>
        <p:spPr>
          <a:xfrm>
            <a:off x="7371183" y="2403986"/>
            <a:ext cx="1035698" cy="466530"/>
          </a:xfrm>
          <a:prstGeom prst="rect">
            <a:avLst/>
          </a:prstGeom>
          <a:solidFill>
            <a:srgbClr val="84B09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927D3E-F597-4EAC-8EEE-D9F32D065770}"/>
              </a:ext>
            </a:extLst>
          </p:cNvPr>
          <p:cNvCxnSpPr>
            <a:cxnSpLocks/>
          </p:cNvCxnSpPr>
          <p:nvPr/>
        </p:nvCxnSpPr>
        <p:spPr>
          <a:xfrm flipH="1">
            <a:off x="5812127" y="2870516"/>
            <a:ext cx="1557501" cy="7123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8A6EE9-F0C2-4BE4-905B-4E01E5774FFB}"/>
              </a:ext>
            </a:extLst>
          </p:cNvPr>
          <p:cNvCxnSpPr>
            <a:cxnSpLocks/>
          </p:cNvCxnSpPr>
          <p:nvPr/>
        </p:nvCxnSpPr>
        <p:spPr>
          <a:xfrm>
            <a:off x="8406881" y="2887594"/>
            <a:ext cx="687355" cy="69526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7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CA63-238D-485A-AA25-27ACB90F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Insertion/removal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5FDBF-2AC1-48DF-8805-544E754F7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7A964-08DF-45FD-A00E-604CFD8CCD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the data node to insert the value</a:t>
            </a:r>
          </a:p>
          <a:p>
            <a:r>
              <a:rPr lang="en-US" dirty="0"/>
              <a:t>Insert data in correct position in data node</a:t>
            </a:r>
          </a:p>
          <a:p>
            <a:r>
              <a:rPr lang="en-US" dirty="0"/>
              <a:t>Go back through each node visited on the way to the data node and split if necessary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EEFE7-5FEB-422A-9563-67715E1D2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0444F-2EB3-4C47-9F22-9F0F03B916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 the data node with the value to remove</a:t>
            </a:r>
          </a:p>
          <a:p>
            <a:r>
              <a:rPr lang="en-US" dirty="0"/>
              <a:t>Remove the data node</a:t>
            </a:r>
          </a:p>
          <a:p>
            <a:r>
              <a:rPr lang="en-US" dirty="0"/>
              <a:t>If needed, steal from the right sibling if they have excess data</a:t>
            </a:r>
          </a:p>
          <a:p>
            <a:r>
              <a:rPr lang="en-US" dirty="0"/>
              <a:t>Otherwise, if needed, steal from the left sibling if they have excess data</a:t>
            </a:r>
          </a:p>
          <a:p>
            <a:r>
              <a:rPr lang="en-US" dirty="0"/>
              <a:t>Otherwise, try merging with the right sibling and remove the value’s key on the way back up</a:t>
            </a:r>
          </a:p>
          <a:p>
            <a:r>
              <a:rPr lang="en-US" dirty="0"/>
              <a:t>Otherwise, try merging with the left sibling and remove the value’s key on the way back up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8C9A-F16C-4B0F-AEDD-66C3FD16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140E7B09-79B8-4C86-AE9C-4C0CFC2D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45" y="6046822"/>
            <a:ext cx="160995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0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650C8A-8790-4E3D-BD92-0D13C133D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C0339-EC64-4EBE-AF7C-287E05E5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6C61C0-D219-4109-AD53-305A6E7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784A7-CA6E-5F40-8B16-EBDB8E837E35}"/>
              </a:ext>
            </a:extLst>
          </p:cNvPr>
          <p:cNvSpPr/>
          <p:nvPr/>
        </p:nvSpPr>
        <p:spPr>
          <a:xfrm>
            <a:off x="10067731" y="6468303"/>
            <a:ext cx="1481538" cy="26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4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71af3243-3dd4-4a8d-8c0d-dd76da1f02a5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347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Office Theme</vt:lpstr>
      <vt:lpstr>B+ Tree</vt:lpstr>
      <vt:lpstr>Class overview</vt:lpstr>
      <vt:lpstr>Class overview</vt:lpstr>
      <vt:lpstr>Graphics behind-the-scenes</vt:lpstr>
      <vt:lpstr>Drawing a b+ Tree</vt:lpstr>
      <vt:lpstr>Insertion/removal algorithm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2019-12-08T22:12:20Z</dcterms:created>
  <dcterms:modified xsi:type="dcterms:W3CDTF">2019-12-09T15:19:23Z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