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81" r:id="rId3"/>
    <p:sldId id="28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58" r:id="rId25"/>
    <p:sldId id="256" r:id="rId26"/>
    <p:sldId id="25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3"/>
    <p:restoredTop sz="94722"/>
  </p:normalViewPr>
  <p:slideViewPr>
    <p:cSldViewPr snapToGrid="0" snapToObjects="1">
      <p:cViewPr varScale="1">
        <p:scale>
          <a:sx n="113" d="100"/>
          <a:sy n="113" d="100"/>
        </p:scale>
        <p:origin x="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D63F-843E-E14E-8049-43BD4DE5F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1F058-5AB9-EA49-B941-FAF070B64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B43EC-036C-B94A-B420-A5AC31BA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DD6B-A018-C44F-ACD4-19B19DFDF649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12E38-B151-C743-92B3-CC0E6C25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3D92A-5C90-3A4C-BFF5-761BC6F2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767E-0E79-834E-BEB0-74443E8D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6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34D8-D089-2B4C-996C-500E6CFA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9EA27-7A50-FB4C-AFA6-BE6A2EA3B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78A8F-6943-2740-B25A-C8F7130B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DD6B-A018-C44F-ACD4-19B19DFDF649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1D01B-2D89-5F42-A500-E3F1449A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EC809-0CF4-8846-880A-38D4A177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767E-0E79-834E-BEB0-74443E8D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7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55381-D173-4544-B43F-483814673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C6018-436B-D84B-BEE1-C86725EC9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D8D28-4E34-7646-BE1B-2797B6C0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DD6B-A018-C44F-ACD4-19B19DFDF649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04760-70D0-9A4C-A951-A4C5F171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C84BA-CF5E-724A-9C34-E6B27248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767E-0E79-834E-BEB0-74443E8D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D5EA-5B74-B740-9E1C-CF9CEFF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5945F-1C63-2B47-82C2-7371E8EDE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0675E-4ED2-ED41-87E8-2604EE20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DD6B-A018-C44F-ACD4-19B19DFDF649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1483A-5215-CC44-BF84-5086E12A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BAC1C-8DB7-104B-9B7D-B760825F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767E-0E79-834E-BEB0-74443E8D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5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61B1-2D99-2342-8FFF-C9E5F763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E0F10-959E-FD4A-A40E-B8247C69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9F5FE-5818-3D44-A8BD-02DC53B2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DD6B-A018-C44F-ACD4-19B19DFDF649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AD81-5350-F340-8886-9461A715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17B5C-3102-1647-B5E6-3E68AC51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767E-0E79-834E-BEB0-74443E8D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3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B34B-8F9C-994E-9D53-A5B03F27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22ED3-AAAB-A041-9370-32A8057AC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45F8E-8D71-144C-A2CE-E2F4C7DB6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5575B-D120-F94D-A4C6-7B5A4F32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DD6B-A018-C44F-ACD4-19B19DFDF649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05222-F665-5147-BB0A-041D7208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04D0A-0BAA-BE47-A0CE-23B279A2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767E-0E79-834E-BEB0-74443E8D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507B-8525-A449-B1F8-DD539B43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02B5B-E94A-5642-8AE4-DC69513E8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C4B6E-509E-7546-8F40-71727938A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7AD19-6B55-8346-B8F0-D1C922AC9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7366B2-D18F-BE43-ABF0-D6046F2FE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4C045-46D7-A54F-BDC7-9068922A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DD6B-A018-C44F-ACD4-19B19DFDF649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25656-F968-294A-ABFB-70837828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62EE5A-5A82-0F40-B5B3-A187A789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767E-0E79-834E-BEB0-74443E8D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0879-A10E-0A43-838B-E84A4BB9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C6444-59B9-ED48-A4C0-34D4FFB6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DD6B-A018-C44F-ACD4-19B19DFDF649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6C24D-8CB6-7B46-A7BE-A17A1E28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CDE73-5F46-0445-9C83-50B899B9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767E-0E79-834E-BEB0-74443E8D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64014-913F-3B40-9722-1740CE91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DD6B-A018-C44F-ACD4-19B19DFDF649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FA5A2-D76A-B54F-9D33-AE05D45A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958B3-E026-EE47-8A56-B7F90A22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767E-0E79-834E-BEB0-74443E8D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7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1DA2-6057-C446-9101-E405233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24029-683E-C842-BDAA-4B00D2B66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8A057-0254-1D48-B18D-3B26DB701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7394A-9535-5D4A-AE2E-282418CB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DD6B-A018-C44F-ACD4-19B19DFDF649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78BD6-C044-9C47-AF4A-27D32E0C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EDD35-388E-014F-A078-8BA54E0B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767E-0E79-834E-BEB0-74443E8D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9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EBE5F-14F0-C24F-80D3-0A6213EF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42E42-36C2-FA4C-AF9E-FF26E88F3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CC6A6-3400-2744-9BFA-C33D8FCCE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F7084-BE69-334F-903C-B9C3C86E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DD6B-A018-C44F-ACD4-19B19DFDF649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F5D1A-7DCD-0A43-BDEA-EB8C5C12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87969-5728-614E-8F05-23BC9867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767E-0E79-834E-BEB0-74443E8D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4F6EA-7163-9F40-BCB6-64E1E212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05118-3B0E-D14B-82D5-0A4B1A75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1B63A-7D41-774F-AC94-6052B8C86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DDD6B-A018-C44F-ACD4-19B19DFDF649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E429B-2593-AE4E-9C82-7E1C687EB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8078-6BD8-734A-8DDC-16B33532A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C767E-0E79-834E-BEB0-74443E8D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7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A33C1-61C3-834C-BC94-65312C55B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Hosted by</a:t>
            </a:r>
            <a:br>
              <a:rPr lang="en-US" sz="2000" dirty="0">
                <a:solidFill>
                  <a:srgbClr val="080808"/>
                </a:solidFill>
              </a:rPr>
            </a:br>
            <a:r>
              <a:rPr lang="en-US" sz="2000" dirty="0">
                <a:solidFill>
                  <a:srgbClr val="080808"/>
                </a:solidFill>
              </a:rPr>
              <a:t>Computing for Compassion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9E08F-8ECD-9346-9EEB-C4B44A937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rgbClr val="080808"/>
                </a:solidFill>
              </a:rPr>
              <a:t>Git Workshop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72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4405-9DA6-CB49-9F91-9438CD56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information-gathering commands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2D3A3-4FC6-3642-A3DA-370C63CE80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0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41C1A-2348-464A-98BE-388B270466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a new file called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goodbye-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planet.cpp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Edit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hello-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world.cpp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to say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“Hello, world!” </a:t>
            </a:r>
            <a:r>
              <a:rPr lang="en-US" dirty="0">
                <a:cs typeface="Consolas" panose="020B0609020204030204" pitchFamily="49" charset="0"/>
              </a:rPr>
              <a:t>instead.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Do not commit your changes yet.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4F20E-3857-1240-A6C5-70C7BC143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git status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6749C-8BFA-2D4E-9CA1-D76A3E4AF02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command tells us information about which files have been changed (added, modified, deleted, moved). It is the basic command for checking project status.</a:t>
            </a:r>
          </a:p>
        </p:txBody>
      </p:sp>
    </p:spTree>
    <p:extLst>
      <p:ext uri="{BB962C8B-B14F-4D97-AF65-F5344CB8AC3E}">
        <p14:creationId xmlns:p14="http://schemas.microsoft.com/office/powerpoint/2010/main" val="208975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  <p:bldP spid="5" grpId="0" build="p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4405-9DA6-CB49-9F91-9438CD56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information-gathering commands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2D3A3-4FC6-3642-A3DA-370C63CE80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git diff</a:t>
            </a:r>
          </a:p>
          <a:p>
            <a:pPr algn="ctr"/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git diff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41C1A-2348-464A-98BE-388B270466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onsolas" panose="020B0609020204030204" pitchFamily="49" charset="0"/>
              </a:rPr>
              <a:t>The </a:t>
            </a:r>
            <a:r>
              <a:rPr lang="en-US" b="1" dirty="0">
                <a:cs typeface="Consolas" panose="020B0609020204030204" pitchFamily="49" charset="0"/>
              </a:rPr>
              <a:t>diff</a:t>
            </a:r>
            <a:r>
              <a:rPr lang="en-US" dirty="0">
                <a:cs typeface="Consolas" panose="020B0609020204030204" pitchFamily="49" charset="0"/>
              </a:rPr>
              <a:t> commands tell you the difference between your </a:t>
            </a:r>
            <a:r>
              <a:rPr lang="en-US" b="1" dirty="0">
                <a:cs typeface="Consolas" panose="020B0609020204030204" pitchFamily="49" charset="0"/>
              </a:rPr>
              <a:t>working directory and index</a:t>
            </a:r>
            <a:r>
              <a:rPr lang="en-US" dirty="0">
                <a:cs typeface="Consolas" panose="020B0609020204030204" pitchFamily="49" charset="0"/>
              </a:rPr>
              <a:t> or </a:t>
            </a:r>
            <a:r>
              <a:rPr lang="en-US" b="1" dirty="0">
                <a:cs typeface="Consolas" panose="020B0609020204030204" pitchFamily="49" charset="0"/>
              </a:rPr>
              <a:t>working directory and a commit</a:t>
            </a:r>
            <a:r>
              <a:rPr lang="en-US" dirty="0">
                <a:cs typeface="Consolas" panose="020B0609020204030204" pitchFamily="49" charset="0"/>
              </a:rPr>
              <a:t>.</a:t>
            </a:r>
          </a:p>
          <a:p>
            <a:r>
              <a:rPr lang="en-US" dirty="0">
                <a:cs typeface="Consolas" panose="020B0609020204030204" pitchFamily="49" charset="0"/>
              </a:rPr>
              <a:t>Above,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dirty="0">
                <a:cs typeface="Consolas" panose="020B0609020204030204" pitchFamily="49" charset="0"/>
              </a:rPr>
              <a:t> is a special pointer to the latest commit of a branch. So, this will compare your working changes to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dirty="0">
                <a:cs typeface="Consolas" panose="020B0609020204030204" pitchFamily="49" charset="0"/>
              </a:rPr>
              <a:t> commit.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4F20E-3857-1240-A6C5-70C7BC143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sz="3600" b="0" dirty="0"/>
              <a:t>Before moving on…</a:t>
            </a:r>
            <a:endParaRPr lang="en-US" sz="3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6749C-8BFA-2D4E-9CA1-D76A3E4AF02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Before moving on, stage and commit your changes.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add .</a:t>
            </a:r>
            <a:r>
              <a:rPr lang="en-US" dirty="0"/>
              <a:t> allows you to stage </a:t>
            </a:r>
            <a:r>
              <a:rPr lang="en-US" i="1" dirty="0"/>
              <a:t>all</a:t>
            </a:r>
            <a:r>
              <a:rPr lang="en-US" dirty="0"/>
              <a:t> of your changes at once.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 with a meaningful commit message.</a:t>
            </a:r>
          </a:p>
        </p:txBody>
      </p:sp>
    </p:spTree>
    <p:extLst>
      <p:ext uri="{BB962C8B-B14F-4D97-AF65-F5344CB8AC3E}">
        <p14:creationId xmlns:p14="http://schemas.microsoft.com/office/powerpoint/2010/main" val="231120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  <p:bldP spid="5" grpId="0" build="p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4405-9DA6-CB49-9F91-9438CD56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information-gathering commands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2D3A3-4FC6-3642-A3DA-370C63CE80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git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41C1A-2348-464A-98BE-388B270466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onsolas" panose="020B0609020204030204" pitchFamily="49" charset="0"/>
              </a:rPr>
              <a:t>The </a:t>
            </a:r>
            <a:r>
              <a:rPr lang="en-US" b="1" dirty="0">
                <a:cs typeface="Consolas" panose="020B0609020204030204" pitchFamily="49" charset="0"/>
              </a:rPr>
              <a:t>log</a:t>
            </a:r>
            <a:r>
              <a:rPr lang="en-US" dirty="0">
                <a:cs typeface="Consolas" panose="020B0609020204030204" pitchFamily="49" charset="0"/>
              </a:rPr>
              <a:t> command gives you a list of commits on your current branch. It tells you:</a:t>
            </a:r>
          </a:p>
          <a:p>
            <a:r>
              <a:rPr lang="en-US" dirty="0">
                <a:cs typeface="Consolas" panose="020B0609020204030204" pitchFamily="49" charset="0"/>
              </a:rPr>
              <a:t>Commit messages</a:t>
            </a:r>
          </a:p>
          <a:p>
            <a:r>
              <a:rPr lang="en-US" dirty="0">
                <a:cs typeface="Consolas" panose="020B0609020204030204" pitchFamily="49" charset="0"/>
              </a:rPr>
              <a:t>Authors</a:t>
            </a:r>
          </a:p>
          <a:p>
            <a:r>
              <a:rPr lang="en-US" dirty="0">
                <a:cs typeface="Consolas" panose="020B0609020204030204" pitchFamily="49" charset="0"/>
              </a:rPr>
              <a:t>Branches</a:t>
            </a:r>
          </a:p>
          <a:p>
            <a:r>
              <a:rPr lang="en-US" dirty="0">
                <a:cs typeface="Consolas" panose="020B0609020204030204" pitchFamily="49" charset="0"/>
              </a:rPr>
              <a:t>Times</a:t>
            </a:r>
          </a:p>
          <a:p>
            <a:r>
              <a:rPr lang="en-US" dirty="0">
                <a:cs typeface="Consolas" panose="020B0609020204030204" pitchFamily="49" charset="0"/>
              </a:rPr>
              <a:t>Commit hashes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4F20E-3857-1240-A6C5-70C7BC143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git show</a:t>
            </a:r>
          </a:p>
          <a:p>
            <a:pPr algn="ctr"/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git show &lt;commit&gt;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6749C-8BFA-2D4E-9CA1-D76A3E4AF02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 see more information about a </a:t>
            </a:r>
            <a:r>
              <a:rPr lang="en-US" i="1" dirty="0"/>
              <a:t>particular</a:t>
            </a:r>
            <a:r>
              <a:rPr lang="en-US" dirty="0"/>
              <a:t> commit, use the </a:t>
            </a:r>
            <a:r>
              <a:rPr lang="en-US" b="1" dirty="0"/>
              <a:t>show</a:t>
            </a:r>
            <a:r>
              <a:rPr lang="en-US" dirty="0"/>
              <a:t> command. This will show you information about the </a:t>
            </a:r>
            <a:r>
              <a:rPr lang="en-US" b="1" dirty="0"/>
              <a:t>most recent commit</a:t>
            </a:r>
            <a:r>
              <a:rPr lang="en-US" dirty="0"/>
              <a:t> or the </a:t>
            </a:r>
            <a:r>
              <a:rPr lang="en-US" b="1" dirty="0"/>
              <a:t>specified commit</a:t>
            </a:r>
            <a:r>
              <a:rPr lang="en-US" dirty="0"/>
              <a:t>. This includes:</a:t>
            </a:r>
          </a:p>
          <a:p>
            <a:r>
              <a:rPr lang="en-US" dirty="0"/>
              <a:t>Everything to the left</a:t>
            </a:r>
          </a:p>
          <a:p>
            <a:r>
              <a:rPr lang="en-US" dirty="0"/>
              <a:t>A list of changes (a </a:t>
            </a:r>
            <a:r>
              <a:rPr lang="en-US" i="1" dirty="0"/>
              <a:t>diff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  <p:bldP spid="5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4405-9DA6-CB49-9F91-9438CD56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to a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41C1A-2348-464A-98BE-388B2704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794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the remote repository on 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Add the remote:</a:t>
            </a:r>
            <a:br>
              <a:rPr lang="en-US" dirty="0">
                <a:cs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remote add origin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Push your local commit tree:</a:t>
            </a:r>
            <a:br>
              <a:rPr lang="en-US" dirty="0">
                <a:cs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(git push –u origin master)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3C9E6B-1394-EE4E-AD19-58170D207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140" y="1276227"/>
            <a:ext cx="7385860" cy="52166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452C5E-6208-F243-84DF-4078C69A83DC}"/>
              </a:ext>
            </a:extLst>
          </p:cNvPr>
          <p:cNvSpPr/>
          <p:nvPr/>
        </p:nvSpPr>
        <p:spPr>
          <a:xfrm>
            <a:off x="10881359" y="3261432"/>
            <a:ext cx="1195549" cy="1018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DF5AA9-8036-4049-83A5-F82C9F8175D4}"/>
              </a:ext>
            </a:extLst>
          </p:cNvPr>
          <p:cNvSpPr/>
          <p:nvPr/>
        </p:nvSpPr>
        <p:spPr>
          <a:xfrm>
            <a:off x="9879010" y="2782356"/>
            <a:ext cx="1600123" cy="460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4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4405-9DA6-CB49-9F91-9438CD56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using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41C1A-2348-464A-98BE-388B2704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794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fetch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Fetch information about the remote repo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Pull the remote changes to your local working directory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push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Push your local commit tree to the remote repository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clone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remote add ...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3C9E6B-1394-EE4E-AD19-58170D207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140" y="1276227"/>
            <a:ext cx="7385860" cy="52166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452C5E-6208-F243-84DF-4078C69A83DC}"/>
              </a:ext>
            </a:extLst>
          </p:cNvPr>
          <p:cNvSpPr/>
          <p:nvPr/>
        </p:nvSpPr>
        <p:spPr>
          <a:xfrm>
            <a:off x="9912095" y="4746960"/>
            <a:ext cx="1563625" cy="355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DF5AA9-8036-4049-83A5-F82C9F8175D4}"/>
              </a:ext>
            </a:extLst>
          </p:cNvPr>
          <p:cNvSpPr/>
          <p:nvPr/>
        </p:nvSpPr>
        <p:spPr>
          <a:xfrm>
            <a:off x="6898946" y="4286172"/>
            <a:ext cx="4576774" cy="460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3F6A8-E760-DA4A-BF5D-31BB44812580}"/>
              </a:ext>
            </a:extLst>
          </p:cNvPr>
          <p:cNvSpPr/>
          <p:nvPr/>
        </p:nvSpPr>
        <p:spPr>
          <a:xfrm>
            <a:off x="9912095" y="2829022"/>
            <a:ext cx="1563625" cy="355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6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4405-9DA6-CB49-9F91-9438CD56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Merging, part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41C1A-2348-464A-98BE-388B2704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794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cs typeface="Consolas" panose="020B0609020204030204" pitchFamily="49" charset="0"/>
              </a:rPr>
              <a:t>When two commits have the same parent, it creates two </a:t>
            </a:r>
            <a:r>
              <a:rPr lang="en-US" b="1" dirty="0">
                <a:cs typeface="Consolas" panose="020B0609020204030204" pitchFamily="49" charset="0"/>
              </a:rPr>
              <a:t>branches</a:t>
            </a:r>
            <a:r>
              <a:rPr lang="en-US" dirty="0">
                <a:cs typeface="Consolas" panose="020B0609020204030204" pitchFamily="49" charset="0"/>
              </a:rPr>
              <a:t>.</a:t>
            </a:r>
          </a:p>
          <a:p>
            <a:r>
              <a:rPr lang="en-US" dirty="0">
                <a:cs typeface="Consolas" panose="020B0609020204030204" pitchFamily="49" charset="0"/>
              </a:rPr>
              <a:t>These branches can have names. Otherwise, they are technically </a:t>
            </a:r>
            <a:r>
              <a:rPr lang="en-US" b="1" dirty="0">
                <a:cs typeface="Consolas" panose="020B0609020204030204" pitchFamily="49" charset="0"/>
              </a:rPr>
              <a:t>sub-branches</a:t>
            </a:r>
            <a:r>
              <a:rPr lang="en-US" dirty="0">
                <a:cs typeface="Consolas" panose="020B0609020204030204" pitchFamily="49" charset="0"/>
              </a:rPr>
              <a:t> off of the same primary branch.</a:t>
            </a:r>
          </a:p>
          <a:p>
            <a:r>
              <a:rPr lang="en-US" dirty="0">
                <a:cs typeface="Consolas" panose="020B0609020204030204" pitchFamily="49" charset="0"/>
              </a:rPr>
              <a:t>Let’s try it: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LR1: commit and push a new file called </a:t>
            </a:r>
            <a:br>
              <a:rPr lang="en-US" dirty="0">
                <a:cs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merge-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A.txt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cs typeface="Consolas" panose="020B0609020204030204" pitchFamily="49" charset="0"/>
              </a:rPr>
              <a:t>LR2: commit a new file called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merge-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B.txt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cs typeface="Consolas" panose="020B0609020204030204" pitchFamily="49" charset="0"/>
              </a:rPr>
              <a:t>Attempt to push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3C9E6B-1394-EE4E-AD19-58170D207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140" y="1276227"/>
            <a:ext cx="7385860" cy="52166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DF5AA9-8036-4049-83A5-F82C9F8175D4}"/>
              </a:ext>
            </a:extLst>
          </p:cNvPr>
          <p:cNvSpPr/>
          <p:nvPr/>
        </p:nvSpPr>
        <p:spPr>
          <a:xfrm>
            <a:off x="6853226" y="4682626"/>
            <a:ext cx="3077158" cy="460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0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6A0D-CEAE-CE4F-857F-66DD9CB5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Merging, part I (simple merge)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33B243-1414-4644-B5CD-3B0DDF616968}"/>
              </a:ext>
            </a:extLst>
          </p:cNvPr>
          <p:cNvSpPr/>
          <p:nvPr/>
        </p:nvSpPr>
        <p:spPr>
          <a:xfrm>
            <a:off x="1626230" y="3990619"/>
            <a:ext cx="873541" cy="873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074A44-FEE9-4C44-AAED-672228785472}"/>
              </a:ext>
            </a:extLst>
          </p:cNvPr>
          <p:cNvSpPr/>
          <p:nvPr/>
        </p:nvSpPr>
        <p:spPr>
          <a:xfrm>
            <a:off x="2936541" y="3990619"/>
            <a:ext cx="873541" cy="873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6FA9E4-0BEA-6243-96DE-4733D31CB4F8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2499771" y="4427390"/>
            <a:ext cx="4367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E397ED-F703-9340-BB4B-E7F38BD57695}"/>
              </a:ext>
            </a:extLst>
          </p:cNvPr>
          <p:cNvCxnSpPr>
            <a:cxnSpLocks/>
            <a:stCxn id="22" idx="2"/>
            <a:endCxn id="32" idx="6"/>
          </p:cNvCxnSpPr>
          <p:nvPr/>
        </p:nvCxnSpPr>
        <p:spPr>
          <a:xfrm flipH="1">
            <a:off x="5184356" y="3117076"/>
            <a:ext cx="4528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174245-BE33-C849-86F3-7AFEBCFD5142}"/>
              </a:ext>
            </a:extLst>
          </p:cNvPr>
          <p:cNvCxnSpPr>
            <a:cxnSpLocks/>
            <a:stCxn id="32" idx="2"/>
            <a:endCxn id="5" idx="7"/>
          </p:cNvCxnSpPr>
          <p:nvPr/>
        </p:nvCxnSpPr>
        <p:spPr>
          <a:xfrm flipH="1">
            <a:off x="2371844" y="3117076"/>
            <a:ext cx="1938971" cy="10014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9A5959-52FB-054C-9950-32AF8870DCD7}"/>
              </a:ext>
            </a:extLst>
          </p:cNvPr>
          <p:cNvSpPr txBox="1"/>
          <p:nvPr/>
        </p:nvSpPr>
        <p:spPr>
          <a:xfrm>
            <a:off x="1513000" y="4988337"/>
            <a:ext cx="10999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0AF7D55-5858-BB46-B592-8A622E00CA6E}"/>
              </a:ext>
            </a:extLst>
          </p:cNvPr>
          <p:cNvSpPr/>
          <p:nvPr/>
        </p:nvSpPr>
        <p:spPr>
          <a:xfrm>
            <a:off x="5637176" y="2680305"/>
            <a:ext cx="873541" cy="8735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  <a:r>
              <a:rPr lang="en-US" sz="2800" baseline="-25000" dirty="0"/>
              <a:t>2</a:t>
            </a:r>
            <a:endParaRPr lang="en-US" sz="3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7C7CB3-D046-534A-A413-AB283BD527CE}"/>
              </a:ext>
            </a:extLst>
          </p:cNvPr>
          <p:cNvCxnSpPr>
            <a:cxnSpLocks/>
            <a:stCxn id="22" idx="3"/>
            <a:endCxn id="6" idx="6"/>
          </p:cNvCxnSpPr>
          <p:nvPr/>
        </p:nvCxnSpPr>
        <p:spPr>
          <a:xfrm flipH="1">
            <a:off x="3810082" y="3425919"/>
            <a:ext cx="1955021" cy="100147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4FB121C-8BD6-394E-BEC7-CFBC11CAC2ED}"/>
              </a:ext>
            </a:extLst>
          </p:cNvPr>
          <p:cNvSpPr/>
          <p:nvPr/>
        </p:nvSpPr>
        <p:spPr>
          <a:xfrm>
            <a:off x="4310815" y="2680305"/>
            <a:ext cx="873541" cy="873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AF98DA-6B3D-214B-AF36-5F22DABDBC75}"/>
              </a:ext>
            </a:extLst>
          </p:cNvPr>
          <p:cNvSpPr txBox="1"/>
          <p:nvPr/>
        </p:nvSpPr>
        <p:spPr>
          <a:xfrm>
            <a:off x="1108644" y="5481846"/>
            <a:ext cx="190870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origin/master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5D0A33-68D2-2D49-8F0D-5D973595429C}"/>
              </a:ext>
            </a:extLst>
          </p:cNvPr>
          <p:cNvSpPr txBox="1"/>
          <p:nvPr/>
        </p:nvSpPr>
        <p:spPr>
          <a:xfrm>
            <a:off x="2621132" y="4988337"/>
            <a:ext cx="150435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 (1)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410F17-96DA-0347-A98D-2B112392DB3E}"/>
              </a:ext>
            </a:extLst>
          </p:cNvPr>
          <p:cNvSpPr txBox="1"/>
          <p:nvPr/>
        </p:nvSpPr>
        <p:spPr>
          <a:xfrm>
            <a:off x="2418955" y="5484447"/>
            <a:ext cx="190870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origin/master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9160E4-07FA-8D46-AA86-26D731516178}"/>
              </a:ext>
            </a:extLst>
          </p:cNvPr>
          <p:cNvSpPr txBox="1"/>
          <p:nvPr/>
        </p:nvSpPr>
        <p:spPr>
          <a:xfrm>
            <a:off x="1310821" y="4988335"/>
            <a:ext cx="150435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 (2)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8AD6E0-202E-A746-B0EC-6A0858CF2F4B}"/>
              </a:ext>
            </a:extLst>
          </p:cNvPr>
          <p:cNvSpPr txBox="1"/>
          <p:nvPr/>
        </p:nvSpPr>
        <p:spPr>
          <a:xfrm>
            <a:off x="3995408" y="2190425"/>
            <a:ext cx="150435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 (2)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7ECF25-9803-7844-B303-F7C9ABA98E8C}"/>
              </a:ext>
            </a:extLst>
          </p:cNvPr>
          <p:cNvSpPr txBox="1"/>
          <p:nvPr/>
        </p:nvSpPr>
        <p:spPr>
          <a:xfrm>
            <a:off x="5321769" y="2184196"/>
            <a:ext cx="150435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 (2)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26CAC2-038D-4240-B375-51EC1CC45D16}"/>
              </a:ext>
            </a:extLst>
          </p:cNvPr>
          <p:cNvSpPr txBox="1"/>
          <p:nvPr/>
        </p:nvSpPr>
        <p:spPr>
          <a:xfrm>
            <a:off x="5190694" y="1690688"/>
            <a:ext cx="190870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origin/master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D59B62-24A5-CB4E-9E7E-4A5807CEB5F4}"/>
              </a:ext>
            </a:extLst>
          </p:cNvPr>
          <p:cNvSpPr txBox="1"/>
          <p:nvPr/>
        </p:nvSpPr>
        <p:spPr>
          <a:xfrm>
            <a:off x="5513377" y="2187975"/>
            <a:ext cx="10999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D79856-7F86-C347-9E52-9EB1AC86B7EB}"/>
              </a:ext>
            </a:extLst>
          </p:cNvPr>
          <p:cNvSpPr txBox="1"/>
          <p:nvPr/>
        </p:nvSpPr>
        <p:spPr>
          <a:xfrm>
            <a:off x="8549640" y="1600200"/>
            <a:ext cx="2446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git commit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git push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git commit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git pull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git push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git pull</a:t>
            </a:r>
          </a:p>
        </p:txBody>
      </p:sp>
    </p:spTree>
    <p:extLst>
      <p:ext uri="{BB962C8B-B14F-4D97-AF65-F5344CB8AC3E}">
        <p14:creationId xmlns:p14="http://schemas.microsoft.com/office/powerpoint/2010/main" val="140702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2" grpId="0" animBg="1"/>
      <p:bldP spid="32" grpId="0" animBg="1"/>
      <p:bldP spid="38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52" grpId="0" animBg="1"/>
      <p:bldP spid="52" grpId="1" animBg="1"/>
      <p:bldP spid="53" grpId="0" animBg="1"/>
      <p:bldP spid="54" grpId="1" animBg="1"/>
      <p:bldP spid="5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6A0D-CEAE-CE4F-857F-66DD9CB5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Merging, part I (merge conflict)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33B243-1414-4644-B5CD-3B0DDF616968}"/>
              </a:ext>
            </a:extLst>
          </p:cNvPr>
          <p:cNvSpPr/>
          <p:nvPr/>
        </p:nvSpPr>
        <p:spPr>
          <a:xfrm>
            <a:off x="1626230" y="3990619"/>
            <a:ext cx="873541" cy="873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074A44-FEE9-4C44-AAED-672228785472}"/>
              </a:ext>
            </a:extLst>
          </p:cNvPr>
          <p:cNvSpPr/>
          <p:nvPr/>
        </p:nvSpPr>
        <p:spPr>
          <a:xfrm>
            <a:off x="2936541" y="3990619"/>
            <a:ext cx="873541" cy="873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6FA9E4-0BEA-6243-96DE-4733D31CB4F8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2499771" y="4427390"/>
            <a:ext cx="4367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E397ED-F703-9340-BB4B-E7F38BD57695}"/>
              </a:ext>
            </a:extLst>
          </p:cNvPr>
          <p:cNvCxnSpPr>
            <a:cxnSpLocks/>
            <a:stCxn id="22" idx="2"/>
            <a:endCxn id="32" idx="6"/>
          </p:cNvCxnSpPr>
          <p:nvPr/>
        </p:nvCxnSpPr>
        <p:spPr>
          <a:xfrm flipH="1">
            <a:off x="5184356" y="3117076"/>
            <a:ext cx="4528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174245-BE33-C849-86F3-7AFEBCFD5142}"/>
              </a:ext>
            </a:extLst>
          </p:cNvPr>
          <p:cNvCxnSpPr>
            <a:cxnSpLocks/>
            <a:stCxn id="32" idx="2"/>
            <a:endCxn id="5" idx="7"/>
          </p:cNvCxnSpPr>
          <p:nvPr/>
        </p:nvCxnSpPr>
        <p:spPr>
          <a:xfrm flipH="1">
            <a:off x="2371844" y="3117076"/>
            <a:ext cx="1938971" cy="10014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9A5959-52FB-054C-9950-32AF8870DCD7}"/>
              </a:ext>
            </a:extLst>
          </p:cNvPr>
          <p:cNvSpPr txBox="1"/>
          <p:nvPr/>
        </p:nvSpPr>
        <p:spPr>
          <a:xfrm>
            <a:off x="1513000" y="4988337"/>
            <a:ext cx="10999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0AF7D55-5858-BB46-B592-8A622E00CA6E}"/>
              </a:ext>
            </a:extLst>
          </p:cNvPr>
          <p:cNvSpPr/>
          <p:nvPr/>
        </p:nvSpPr>
        <p:spPr>
          <a:xfrm>
            <a:off x="5637176" y="2680305"/>
            <a:ext cx="873541" cy="8735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  <a:r>
              <a:rPr lang="en-US" sz="2800" baseline="-25000" dirty="0"/>
              <a:t>2</a:t>
            </a:r>
            <a:endParaRPr lang="en-US" sz="3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7C7CB3-D046-534A-A413-AB283BD527CE}"/>
              </a:ext>
            </a:extLst>
          </p:cNvPr>
          <p:cNvCxnSpPr>
            <a:cxnSpLocks/>
            <a:stCxn id="22" idx="3"/>
            <a:endCxn id="6" idx="6"/>
          </p:cNvCxnSpPr>
          <p:nvPr/>
        </p:nvCxnSpPr>
        <p:spPr>
          <a:xfrm flipH="1">
            <a:off x="3810082" y="3425919"/>
            <a:ext cx="1955021" cy="100147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4FB121C-8BD6-394E-BEC7-CFBC11CAC2ED}"/>
              </a:ext>
            </a:extLst>
          </p:cNvPr>
          <p:cNvSpPr/>
          <p:nvPr/>
        </p:nvSpPr>
        <p:spPr>
          <a:xfrm>
            <a:off x="4310815" y="2680305"/>
            <a:ext cx="873541" cy="873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AF98DA-6B3D-214B-AF36-5F22DABDBC75}"/>
              </a:ext>
            </a:extLst>
          </p:cNvPr>
          <p:cNvSpPr txBox="1"/>
          <p:nvPr/>
        </p:nvSpPr>
        <p:spPr>
          <a:xfrm>
            <a:off x="1108644" y="5481846"/>
            <a:ext cx="190870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origin/master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5D0A33-68D2-2D49-8F0D-5D973595429C}"/>
              </a:ext>
            </a:extLst>
          </p:cNvPr>
          <p:cNvSpPr txBox="1"/>
          <p:nvPr/>
        </p:nvSpPr>
        <p:spPr>
          <a:xfrm>
            <a:off x="2621132" y="4988337"/>
            <a:ext cx="150435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 (1)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410F17-96DA-0347-A98D-2B112392DB3E}"/>
              </a:ext>
            </a:extLst>
          </p:cNvPr>
          <p:cNvSpPr txBox="1"/>
          <p:nvPr/>
        </p:nvSpPr>
        <p:spPr>
          <a:xfrm>
            <a:off x="2418955" y="5484447"/>
            <a:ext cx="190870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origin/master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9160E4-07FA-8D46-AA86-26D731516178}"/>
              </a:ext>
            </a:extLst>
          </p:cNvPr>
          <p:cNvSpPr txBox="1"/>
          <p:nvPr/>
        </p:nvSpPr>
        <p:spPr>
          <a:xfrm>
            <a:off x="1310821" y="4988335"/>
            <a:ext cx="150435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 (2)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8AD6E0-202E-A746-B0EC-6A0858CF2F4B}"/>
              </a:ext>
            </a:extLst>
          </p:cNvPr>
          <p:cNvSpPr txBox="1"/>
          <p:nvPr/>
        </p:nvSpPr>
        <p:spPr>
          <a:xfrm>
            <a:off x="3995408" y="2190425"/>
            <a:ext cx="150435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 (2)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7ECF25-9803-7844-B303-F7C9ABA98E8C}"/>
              </a:ext>
            </a:extLst>
          </p:cNvPr>
          <p:cNvSpPr txBox="1"/>
          <p:nvPr/>
        </p:nvSpPr>
        <p:spPr>
          <a:xfrm>
            <a:off x="5321769" y="2184196"/>
            <a:ext cx="150435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 (2)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26CAC2-038D-4240-B375-51EC1CC45D16}"/>
              </a:ext>
            </a:extLst>
          </p:cNvPr>
          <p:cNvSpPr txBox="1"/>
          <p:nvPr/>
        </p:nvSpPr>
        <p:spPr>
          <a:xfrm>
            <a:off x="5190694" y="1690688"/>
            <a:ext cx="190870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origin/master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D59B62-24A5-CB4E-9E7E-4A5807CEB5F4}"/>
              </a:ext>
            </a:extLst>
          </p:cNvPr>
          <p:cNvSpPr txBox="1"/>
          <p:nvPr/>
        </p:nvSpPr>
        <p:spPr>
          <a:xfrm>
            <a:off x="5513377" y="2187975"/>
            <a:ext cx="10999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D79856-7F86-C347-9E52-9EB1AC86B7EB}"/>
              </a:ext>
            </a:extLst>
          </p:cNvPr>
          <p:cNvSpPr txBox="1"/>
          <p:nvPr/>
        </p:nvSpPr>
        <p:spPr>
          <a:xfrm>
            <a:off x="8549640" y="1600200"/>
            <a:ext cx="2804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git commit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git push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git commit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git pull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git commit (MC)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git push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git pull</a:t>
            </a:r>
          </a:p>
        </p:txBody>
      </p:sp>
    </p:spTree>
    <p:extLst>
      <p:ext uri="{BB962C8B-B14F-4D97-AF65-F5344CB8AC3E}">
        <p14:creationId xmlns:p14="http://schemas.microsoft.com/office/powerpoint/2010/main" val="422294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7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3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2" grpId="0" animBg="1"/>
      <p:bldP spid="22" grpId="1" animBg="1"/>
      <p:bldP spid="22" grpId="2" animBg="1"/>
      <p:bldP spid="32" grpId="0" animBg="1"/>
      <p:bldP spid="38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52" grpId="0" animBg="1"/>
      <p:bldP spid="52" grpId="1" animBg="1"/>
      <p:bldP spid="53" grpId="0" animBg="1"/>
      <p:bldP spid="54" grpId="0" animBg="1"/>
      <p:bldP spid="5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4405-9DA6-CB49-9F91-9438CD56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41C1A-2348-464A-98BE-388B2704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99149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cs typeface="Consolas" panose="020B0609020204030204" pitchFamily="49" charset="0"/>
              </a:rPr>
              <a:t>When two commits have the same parent, it creates two </a:t>
            </a:r>
            <a:r>
              <a:rPr lang="en-US" b="1" dirty="0">
                <a:cs typeface="Consolas" panose="020B0609020204030204" pitchFamily="49" charset="0"/>
              </a:rPr>
              <a:t>branches</a:t>
            </a:r>
            <a:r>
              <a:rPr lang="en-US" dirty="0">
                <a:cs typeface="Consolas" panose="020B0609020204030204" pitchFamily="49" charset="0"/>
              </a:rPr>
              <a:t>. All commits go onto the </a:t>
            </a:r>
            <a:r>
              <a:rPr lang="en-US" b="1" dirty="0">
                <a:cs typeface="Consolas" panose="020B0609020204030204" pitchFamily="49" charset="0"/>
              </a:rPr>
              <a:t>checked out</a:t>
            </a:r>
            <a:r>
              <a:rPr lang="en-US" dirty="0">
                <a:cs typeface="Consolas" panose="020B0609020204030204" pitchFamily="49" charset="0"/>
              </a:rPr>
              <a:t> (selected) branch.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branch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List current branches of the project and the currently checked out branch.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branch &lt;branch&gt;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Create a new branch with the specified name.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checkout &lt;branch&gt;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Switch to the specified branch.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checkout -b &lt;branch&gt;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branch &lt;branch&gt;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checkout &lt;branch&gt;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6C4F043-BB56-D54E-8FB2-A05D408C73C3}"/>
              </a:ext>
            </a:extLst>
          </p:cNvPr>
          <p:cNvGrpSpPr/>
          <p:nvPr/>
        </p:nvGrpSpPr>
        <p:grpSpPr>
          <a:xfrm>
            <a:off x="6876415" y="1377510"/>
            <a:ext cx="3607392" cy="3132130"/>
            <a:chOff x="1993392" y="1480653"/>
            <a:chExt cx="3607392" cy="313213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E47358D-7E5A-5D43-9B23-E332E02B99EE}"/>
                </a:ext>
              </a:extLst>
            </p:cNvPr>
            <p:cNvSpPr/>
            <p:nvPr/>
          </p:nvSpPr>
          <p:spPr>
            <a:xfrm>
              <a:off x="1993392" y="3265106"/>
              <a:ext cx="873541" cy="873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9930817-B8F8-B444-8BC7-068085D566B4}"/>
                </a:ext>
              </a:extLst>
            </p:cNvPr>
            <p:cNvSpPr/>
            <p:nvPr/>
          </p:nvSpPr>
          <p:spPr>
            <a:xfrm>
              <a:off x="3303703" y="3265105"/>
              <a:ext cx="873541" cy="873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0D5500C-2B36-C440-B9F1-3F1E833FD635}"/>
                </a:ext>
              </a:extLst>
            </p:cNvPr>
            <p:cNvSpPr/>
            <p:nvPr/>
          </p:nvSpPr>
          <p:spPr>
            <a:xfrm>
              <a:off x="4614015" y="3265105"/>
              <a:ext cx="873541" cy="873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8C5C29B-E635-0641-AC72-A475A70011B5}"/>
                </a:ext>
              </a:extLst>
            </p:cNvPr>
            <p:cNvSpPr/>
            <p:nvPr/>
          </p:nvSpPr>
          <p:spPr>
            <a:xfrm>
              <a:off x="4614015" y="1954794"/>
              <a:ext cx="873541" cy="87354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Y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0A9931-579E-6D4E-96B1-3CE4E9EAEC15}"/>
                </a:ext>
              </a:extLst>
            </p:cNvPr>
            <p:cNvSpPr/>
            <p:nvPr/>
          </p:nvSpPr>
          <p:spPr>
            <a:xfrm>
              <a:off x="3309718" y="1954794"/>
              <a:ext cx="873541" cy="87354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X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69558B6-B791-0E4E-A176-7A024B15310E}"/>
                </a:ext>
              </a:extLst>
            </p:cNvPr>
            <p:cNvCxnSpPr>
              <a:cxnSpLocks/>
              <a:stCxn id="9" idx="2"/>
              <a:endCxn id="8" idx="6"/>
            </p:cNvCxnSpPr>
            <p:nvPr/>
          </p:nvCxnSpPr>
          <p:spPr>
            <a:xfrm flipH="1">
              <a:off x="2866933" y="3701876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7847AE9-E3F9-BE49-8FCA-C36BC34140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7244" y="3701874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0627394-F18B-0842-BEBB-BFA96028CB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7244" y="2391561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8FC832B-D908-9640-B278-91014EEA1C4D}"/>
                </a:ext>
              </a:extLst>
            </p:cNvPr>
            <p:cNvCxnSpPr>
              <a:cxnSpLocks/>
              <a:stCxn id="12" idx="3"/>
              <a:endCxn id="8" idx="7"/>
            </p:cNvCxnSpPr>
            <p:nvPr/>
          </p:nvCxnSpPr>
          <p:spPr>
            <a:xfrm flipH="1">
              <a:off x="2739006" y="2700408"/>
              <a:ext cx="698639" cy="69262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B1549A-FB13-6C49-9563-7EDDB88D6749}"/>
                </a:ext>
              </a:extLst>
            </p:cNvPr>
            <p:cNvSpPr txBox="1"/>
            <p:nvPr/>
          </p:nvSpPr>
          <p:spPr>
            <a:xfrm>
              <a:off x="4500784" y="4243451"/>
              <a:ext cx="109999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master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3E7E99-D575-824D-8221-374AABDB02F8}"/>
                </a:ext>
              </a:extLst>
            </p:cNvPr>
            <p:cNvSpPr txBox="1"/>
            <p:nvPr/>
          </p:nvSpPr>
          <p:spPr>
            <a:xfrm>
              <a:off x="4500785" y="1480653"/>
              <a:ext cx="1099999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feature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E707C5F-5058-5445-941F-4BA77601A087}"/>
              </a:ext>
            </a:extLst>
          </p:cNvPr>
          <p:cNvSpPr txBox="1"/>
          <p:nvPr/>
        </p:nvSpPr>
        <p:spPr>
          <a:xfrm>
            <a:off x="6740606" y="4909042"/>
            <a:ext cx="3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When referencing a branch, we refer to the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2400" b="1" dirty="0"/>
              <a:t> (last commit) of that branch!</a:t>
            </a:r>
          </a:p>
        </p:txBody>
      </p:sp>
    </p:spTree>
    <p:extLst>
      <p:ext uri="{BB962C8B-B14F-4D97-AF65-F5344CB8AC3E}">
        <p14:creationId xmlns:p14="http://schemas.microsoft.com/office/powerpoint/2010/main" val="324697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05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charRg st="205" end="2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25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charRg st="225" end="2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70" end="2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charRg st="270" end="2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92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charRg st="292" end="3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24" end="3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charRg st="324" end="3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49" end="3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charRg st="349" end="3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69" end="3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charRg st="369" end="3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6A0D-CEAE-CE4F-857F-66DD9CB56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6427"/>
            <a:ext cx="10515600" cy="1325563"/>
          </a:xfrm>
        </p:spPr>
        <p:txBody>
          <a:bodyPr/>
          <a:lstStyle/>
          <a:p>
            <a:r>
              <a:rPr lang="en-US" dirty="0"/>
              <a:t>Merging, part II (merging branches)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D79856-7F86-C347-9E52-9EB1AC86B7EB}"/>
              </a:ext>
            </a:extLst>
          </p:cNvPr>
          <p:cNvSpPr txBox="1"/>
          <p:nvPr/>
        </p:nvSpPr>
        <p:spPr>
          <a:xfrm>
            <a:off x="6994628" y="1171098"/>
            <a:ext cx="51047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[master] 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git checkout –b my-first-branch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[my-first-branch]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git commit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[my-first-branch]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git push –u origin my-first-branch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[master]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git merge my-first-branch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[master]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git push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[my-first-branch] 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git checkout master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ED347F2-5950-DA40-950C-2BA764BBD185}"/>
              </a:ext>
            </a:extLst>
          </p:cNvPr>
          <p:cNvSpPr/>
          <p:nvPr/>
        </p:nvSpPr>
        <p:spPr>
          <a:xfrm>
            <a:off x="815414" y="3824208"/>
            <a:ext cx="873541" cy="873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C77DF9-E8FC-EA4E-9FDF-1DC4F6D1F1D6}"/>
              </a:ext>
            </a:extLst>
          </p:cNvPr>
          <p:cNvSpPr/>
          <p:nvPr/>
        </p:nvSpPr>
        <p:spPr>
          <a:xfrm>
            <a:off x="2125725" y="3824207"/>
            <a:ext cx="873541" cy="873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65E66C-750E-9B40-93D7-4361BFF27813}"/>
              </a:ext>
            </a:extLst>
          </p:cNvPr>
          <p:cNvSpPr/>
          <p:nvPr/>
        </p:nvSpPr>
        <p:spPr>
          <a:xfrm>
            <a:off x="3436037" y="2513896"/>
            <a:ext cx="873541" cy="8735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1D91A1-8582-8D45-870D-648BBBF09485}"/>
              </a:ext>
            </a:extLst>
          </p:cNvPr>
          <p:cNvCxnSpPr>
            <a:cxnSpLocks/>
            <a:stCxn id="25" idx="2"/>
            <a:endCxn id="23" idx="6"/>
          </p:cNvCxnSpPr>
          <p:nvPr/>
        </p:nvCxnSpPr>
        <p:spPr>
          <a:xfrm flipH="1">
            <a:off x="1688955" y="4260978"/>
            <a:ext cx="43677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47FA7F-012F-3C41-99D3-52CE54121C42}"/>
              </a:ext>
            </a:extLst>
          </p:cNvPr>
          <p:cNvCxnSpPr>
            <a:cxnSpLocks/>
            <a:stCxn id="28" idx="3"/>
            <a:endCxn id="25" idx="7"/>
          </p:cNvCxnSpPr>
          <p:nvPr/>
        </p:nvCxnSpPr>
        <p:spPr>
          <a:xfrm flipH="1">
            <a:off x="2871339" y="3259510"/>
            <a:ext cx="692625" cy="6926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59201A4-503B-1B43-B487-5F677A860FF6}"/>
              </a:ext>
            </a:extLst>
          </p:cNvPr>
          <p:cNvSpPr txBox="1"/>
          <p:nvPr/>
        </p:nvSpPr>
        <p:spPr>
          <a:xfrm>
            <a:off x="2012495" y="4825674"/>
            <a:ext cx="10999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E063CC-FA51-E94D-ABA4-F4DB44BFE15A}"/>
              </a:ext>
            </a:extLst>
          </p:cNvPr>
          <p:cNvSpPr txBox="1"/>
          <p:nvPr/>
        </p:nvSpPr>
        <p:spPr>
          <a:xfrm>
            <a:off x="1515156" y="5820189"/>
            <a:ext cx="209467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my-first-branch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AF07523-3C10-E843-AD6B-65A7CB4F2C8E}"/>
              </a:ext>
            </a:extLst>
          </p:cNvPr>
          <p:cNvSpPr/>
          <p:nvPr/>
        </p:nvSpPr>
        <p:spPr>
          <a:xfrm>
            <a:off x="4734319" y="3824206"/>
            <a:ext cx="873541" cy="8735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  <a:r>
              <a:rPr lang="en-US" sz="2800" baseline="-25000" dirty="0"/>
              <a:t>2</a:t>
            </a:r>
            <a:endParaRPr lang="en-US" sz="32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6F5BDF-4E38-A34F-A59F-D324F3B67C81}"/>
              </a:ext>
            </a:extLst>
          </p:cNvPr>
          <p:cNvCxnSpPr>
            <a:cxnSpLocks/>
            <a:stCxn id="47" idx="1"/>
            <a:endCxn id="28" idx="5"/>
          </p:cNvCxnSpPr>
          <p:nvPr/>
        </p:nvCxnSpPr>
        <p:spPr>
          <a:xfrm flipH="1" flipV="1">
            <a:off x="4181651" y="3259510"/>
            <a:ext cx="680595" cy="692623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8897835-711A-C74E-BE25-47AA893BC8AB}"/>
              </a:ext>
            </a:extLst>
          </p:cNvPr>
          <p:cNvCxnSpPr>
            <a:cxnSpLocks/>
            <a:stCxn id="47" idx="2"/>
            <a:endCxn id="25" idx="6"/>
          </p:cNvCxnSpPr>
          <p:nvPr/>
        </p:nvCxnSpPr>
        <p:spPr>
          <a:xfrm flipH="1">
            <a:off x="2999266" y="4260977"/>
            <a:ext cx="173505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7BF5ADE3-3AE5-1F4B-9F9F-2DC2526F9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437" y="4993082"/>
            <a:ext cx="4699149" cy="21830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merge &lt;branch&gt;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Merge the changes from the specified branch into the checked-out branch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C95F9D-5ABB-2548-8C75-699A79A9D6D5}"/>
              </a:ext>
            </a:extLst>
          </p:cNvPr>
          <p:cNvSpPr txBox="1"/>
          <p:nvPr/>
        </p:nvSpPr>
        <p:spPr>
          <a:xfrm>
            <a:off x="1650475" y="5322932"/>
            <a:ext cx="182403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origin/master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14EC4D-B54D-CB4B-BDA8-1BB54416B543}"/>
              </a:ext>
            </a:extLst>
          </p:cNvPr>
          <p:cNvSpPr txBox="1"/>
          <p:nvPr/>
        </p:nvSpPr>
        <p:spPr>
          <a:xfrm>
            <a:off x="2875302" y="2020386"/>
            <a:ext cx="209467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my-first-branch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75221CE-7264-1540-8F49-2500DF6F0F37}"/>
              </a:ext>
            </a:extLst>
          </p:cNvPr>
          <p:cNvSpPr txBox="1"/>
          <p:nvPr/>
        </p:nvSpPr>
        <p:spPr>
          <a:xfrm>
            <a:off x="4633983" y="4825674"/>
            <a:ext cx="10999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3EB068-D3C4-0049-9FCB-5FD7414BD932}"/>
              </a:ext>
            </a:extLst>
          </p:cNvPr>
          <p:cNvSpPr txBox="1"/>
          <p:nvPr/>
        </p:nvSpPr>
        <p:spPr>
          <a:xfrm>
            <a:off x="4271963" y="5322932"/>
            <a:ext cx="182403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origin/master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1B2D7D-45F3-E847-A97F-0E99272BE04B}"/>
              </a:ext>
            </a:extLst>
          </p:cNvPr>
          <p:cNvSpPr txBox="1"/>
          <p:nvPr/>
        </p:nvSpPr>
        <p:spPr>
          <a:xfrm>
            <a:off x="2424313" y="1518708"/>
            <a:ext cx="29966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origin/my-first-branch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1EC2BF-0C27-3F43-9D8B-5C1119A027BF}"/>
              </a:ext>
            </a:extLst>
          </p:cNvPr>
          <p:cNvSpPr txBox="1"/>
          <p:nvPr/>
        </p:nvSpPr>
        <p:spPr>
          <a:xfrm>
            <a:off x="3217651" y="3485119"/>
            <a:ext cx="126756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(1)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8C3B55-97A8-0D40-A148-E15E46513457}"/>
              </a:ext>
            </a:extLst>
          </p:cNvPr>
          <p:cNvSpPr txBox="1"/>
          <p:nvPr/>
        </p:nvSpPr>
        <p:spPr>
          <a:xfrm>
            <a:off x="1928708" y="6340652"/>
            <a:ext cx="126756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(1)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3D68C00-0FA0-9241-99D4-6EFC9457D693}"/>
              </a:ext>
            </a:extLst>
          </p:cNvPr>
          <p:cNvSpPr txBox="1"/>
          <p:nvPr/>
        </p:nvSpPr>
        <p:spPr>
          <a:xfrm>
            <a:off x="1928708" y="5819613"/>
            <a:ext cx="126756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(2)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B7CEE2-04A3-A347-9150-60BC62FC0524}"/>
              </a:ext>
            </a:extLst>
          </p:cNvPr>
          <p:cNvSpPr txBox="1"/>
          <p:nvPr/>
        </p:nvSpPr>
        <p:spPr>
          <a:xfrm>
            <a:off x="1162868" y="6343779"/>
            <a:ext cx="126756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(1)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D83B69-8BA6-EB42-AFDE-47602A8C97E4}"/>
              </a:ext>
            </a:extLst>
          </p:cNvPr>
          <p:cNvSpPr txBox="1"/>
          <p:nvPr/>
        </p:nvSpPr>
        <p:spPr>
          <a:xfrm>
            <a:off x="2644289" y="6343779"/>
            <a:ext cx="126756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(2)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5334DEF-6FA1-E245-9B40-AFC16A111033}"/>
              </a:ext>
            </a:extLst>
          </p:cNvPr>
          <p:cNvSpPr txBox="1"/>
          <p:nvPr/>
        </p:nvSpPr>
        <p:spPr>
          <a:xfrm>
            <a:off x="4556422" y="5820189"/>
            <a:ext cx="126756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(2)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9708F2-9F3C-4F43-81AE-CCD64459AB0B}"/>
              </a:ext>
            </a:extLst>
          </p:cNvPr>
          <p:cNvSpPr txBox="1"/>
          <p:nvPr/>
        </p:nvSpPr>
        <p:spPr>
          <a:xfrm>
            <a:off x="4556422" y="6317446"/>
            <a:ext cx="126756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(1)</a:t>
            </a:r>
          </a:p>
        </p:txBody>
      </p:sp>
    </p:spTree>
    <p:extLst>
      <p:ext uri="{BB962C8B-B14F-4D97-AF65-F5344CB8AC3E}">
        <p14:creationId xmlns:p14="http://schemas.microsoft.com/office/powerpoint/2010/main" val="14057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uiExpand="1" build="p"/>
      <p:bldP spid="28" grpId="0" animBg="1"/>
      <p:bldP spid="40" grpId="0" animBg="1"/>
      <p:bldP spid="45" grpId="0" animBg="1"/>
      <p:bldP spid="45" grpId="1" animBg="1"/>
      <p:bldP spid="47" grpId="0" animBg="1"/>
      <p:bldP spid="57" grpId="0" uiExpand="1" build="p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3" grpId="1" animBg="1"/>
      <p:bldP spid="64" grpId="0" animBg="1"/>
      <p:bldP spid="65" grpId="0" animBg="1"/>
      <p:bldP spid="65" grpId="1" animBg="1"/>
      <p:bldP spid="65" grpId="2" animBg="1"/>
      <p:bldP spid="67" grpId="0" animBg="1"/>
      <p:bldP spid="67" grpId="1" animBg="1"/>
      <p:bldP spid="68" grpId="0" animBg="1"/>
      <p:bldP spid="68" grpId="1" animBg="1"/>
      <p:bldP spid="69" grpId="0" animBg="1"/>
      <p:bldP spid="70" grpId="0" animBg="1"/>
      <p:bldP spid="7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5B06-B3ED-FF46-828F-97F15D45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CF51E-34A9-9445-874F-5D6DFA988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Git is a free and open source distributed version control system designed to handle everything from small to very large projects with speed and efficiency.</a:t>
            </a:r>
          </a:p>
          <a:p>
            <a:pPr marL="0" indent="0" algn="r">
              <a:buNone/>
            </a:pPr>
            <a:r>
              <a:rPr lang="en-US" i="1" dirty="0"/>
              <a:t>https://git-</a:t>
            </a:r>
            <a:r>
              <a:rPr lang="en-US" i="1" dirty="0" err="1"/>
              <a:t>scm.com</a:t>
            </a:r>
            <a:r>
              <a:rPr lang="en-US" i="1" dirty="0"/>
              <a:t>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is a </a:t>
            </a:r>
            <a:r>
              <a:rPr lang="en-US" b="1" dirty="0"/>
              <a:t>version control system (VCS)</a:t>
            </a:r>
            <a:r>
              <a:rPr lang="en-US" dirty="0"/>
              <a:t>, also called a </a:t>
            </a:r>
            <a:r>
              <a:rPr lang="en-US" b="1" dirty="0"/>
              <a:t>source-control system</a:t>
            </a:r>
            <a:r>
              <a:rPr lang="en-US" dirty="0"/>
              <a:t>, designed to simplify the task of managing source code revisions and handle collaboration with ease.</a:t>
            </a:r>
          </a:p>
          <a:p>
            <a:pPr marL="0" indent="0">
              <a:buNone/>
            </a:pPr>
            <a:r>
              <a:rPr lang="en-US" dirty="0"/>
              <a:t>Designed originally by Linus Torvalds (Linux author) while making Linux.</a:t>
            </a:r>
          </a:p>
        </p:txBody>
      </p:sp>
    </p:spTree>
    <p:extLst>
      <p:ext uri="{BB962C8B-B14F-4D97-AF65-F5344CB8AC3E}">
        <p14:creationId xmlns:p14="http://schemas.microsoft.com/office/powerpoint/2010/main" val="137758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F22E-B9E0-C642-AC03-A4418DC0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A17148-4E3B-5D43-9135-C87A67F8AA0E}"/>
              </a:ext>
            </a:extLst>
          </p:cNvPr>
          <p:cNvGrpSpPr/>
          <p:nvPr/>
        </p:nvGrpSpPr>
        <p:grpSpPr>
          <a:xfrm>
            <a:off x="1621080" y="2337072"/>
            <a:ext cx="8949840" cy="2183857"/>
            <a:chOff x="456622" y="1954790"/>
            <a:chExt cx="8949840" cy="218385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65815C4-9614-044D-9A52-E1CF00C42350}"/>
                </a:ext>
              </a:extLst>
            </p:cNvPr>
            <p:cNvSpPr/>
            <p:nvPr/>
          </p:nvSpPr>
          <p:spPr>
            <a:xfrm>
              <a:off x="1993392" y="3265106"/>
              <a:ext cx="873541" cy="873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1EDE431-A95B-2C4D-ADA5-680E0C9E4CA9}"/>
                </a:ext>
              </a:extLst>
            </p:cNvPr>
            <p:cNvSpPr/>
            <p:nvPr/>
          </p:nvSpPr>
          <p:spPr>
            <a:xfrm>
              <a:off x="3303703" y="3265105"/>
              <a:ext cx="873541" cy="873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EBAF9D-2C98-D241-B0CA-0F98834591F1}"/>
                </a:ext>
              </a:extLst>
            </p:cNvPr>
            <p:cNvSpPr/>
            <p:nvPr/>
          </p:nvSpPr>
          <p:spPr>
            <a:xfrm>
              <a:off x="4614015" y="3265105"/>
              <a:ext cx="873541" cy="873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153E644-04B6-FB4E-AC2F-44A00BBDDBFD}"/>
                </a:ext>
              </a:extLst>
            </p:cNvPr>
            <p:cNvSpPr/>
            <p:nvPr/>
          </p:nvSpPr>
          <p:spPr>
            <a:xfrm>
              <a:off x="5924327" y="3265105"/>
              <a:ext cx="873541" cy="873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7D1DA0B-BE9A-4243-A324-FB473FB9367B}"/>
                </a:ext>
              </a:extLst>
            </p:cNvPr>
            <p:cNvSpPr/>
            <p:nvPr/>
          </p:nvSpPr>
          <p:spPr>
            <a:xfrm>
              <a:off x="4614015" y="1954794"/>
              <a:ext cx="873541" cy="87354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Y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4FC2360-4D05-4646-A6D6-FDD769984546}"/>
                </a:ext>
              </a:extLst>
            </p:cNvPr>
            <p:cNvSpPr/>
            <p:nvPr/>
          </p:nvSpPr>
          <p:spPr>
            <a:xfrm>
              <a:off x="3309718" y="1954794"/>
              <a:ext cx="873541" cy="87354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X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899195F-5816-6C44-BDFF-1432E6CAD286}"/>
                </a:ext>
              </a:extLst>
            </p:cNvPr>
            <p:cNvSpPr/>
            <p:nvPr/>
          </p:nvSpPr>
          <p:spPr>
            <a:xfrm>
              <a:off x="5924327" y="1954793"/>
              <a:ext cx="873541" cy="87354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</a:t>
              </a:r>
              <a:r>
                <a:rPr lang="en-US" sz="2800" baseline="-25000" dirty="0"/>
                <a:t>1</a:t>
              </a:r>
              <a:endParaRPr lang="en-US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1CC0328-38B9-CF4E-B049-B66518713D00}"/>
                </a:ext>
              </a:extLst>
            </p:cNvPr>
            <p:cNvCxnSpPr>
              <a:cxnSpLocks/>
              <a:stCxn id="6" idx="2"/>
              <a:endCxn id="5" idx="6"/>
            </p:cNvCxnSpPr>
            <p:nvPr/>
          </p:nvCxnSpPr>
          <p:spPr>
            <a:xfrm flipH="1">
              <a:off x="2866933" y="3701876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9C4AFCD-39EE-CB44-9D47-AA47931316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7244" y="3701874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3CB1486-E32F-5A41-8BCD-A0DDDFCA9D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7557" y="3701874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F0D9250-896C-FD47-844C-7F9345EF33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7557" y="2391562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5B0245-0C5B-D04B-AC17-1B7EC7BE72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7244" y="2391561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265A602-758B-E248-B0D2-763EFE0CFB92}"/>
                </a:ext>
              </a:extLst>
            </p:cNvPr>
            <p:cNvCxnSpPr>
              <a:cxnSpLocks/>
              <a:stCxn id="10" idx="3"/>
              <a:endCxn id="5" idx="7"/>
            </p:cNvCxnSpPr>
            <p:nvPr/>
          </p:nvCxnSpPr>
          <p:spPr>
            <a:xfrm flipH="1">
              <a:off x="2739006" y="2700408"/>
              <a:ext cx="698639" cy="69262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A5D5E5A-EEAF-5141-8D58-748A24CC6D44}"/>
                </a:ext>
              </a:extLst>
            </p:cNvPr>
            <p:cNvCxnSpPr>
              <a:cxnSpLocks/>
              <a:stCxn id="11" idx="3"/>
              <a:endCxn id="7" idx="7"/>
            </p:cNvCxnSpPr>
            <p:nvPr/>
          </p:nvCxnSpPr>
          <p:spPr>
            <a:xfrm flipH="1">
              <a:off x="5359629" y="2700407"/>
              <a:ext cx="692625" cy="692625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4EF646-6D48-434C-8357-1F5FAD0E92D4}"/>
                </a:ext>
              </a:extLst>
            </p:cNvPr>
            <p:cNvSpPr txBox="1"/>
            <p:nvPr/>
          </p:nvSpPr>
          <p:spPr>
            <a:xfrm>
              <a:off x="456622" y="3517207"/>
              <a:ext cx="109999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master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D4FEFE5-D403-584E-A53C-DE90035079F1}"/>
                </a:ext>
              </a:extLst>
            </p:cNvPr>
            <p:cNvSpPr txBox="1"/>
            <p:nvPr/>
          </p:nvSpPr>
          <p:spPr>
            <a:xfrm>
              <a:off x="456622" y="2206894"/>
              <a:ext cx="1099999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feature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6C11644-E6BE-2242-8CD0-2E531775370B}"/>
                </a:ext>
              </a:extLst>
            </p:cNvPr>
            <p:cNvSpPr/>
            <p:nvPr/>
          </p:nvSpPr>
          <p:spPr>
            <a:xfrm>
              <a:off x="7228624" y="1954790"/>
              <a:ext cx="873541" cy="87354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Z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A4E64E3-B3F2-3F43-A282-78EA8F771413}"/>
                </a:ext>
              </a:extLst>
            </p:cNvPr>
            <p:cNvSpPr/>
            <p:nvPr/>
          </p:nvSpPr>
          <p:spPr>
            <a:xfrm>
              <a:off x="8532921" y="3265103"/>
              <a:ext cx="873541" cy="87354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</a:t>
              </a:r>
              <a:r>
                <a:rPr lang="en-US" sz="2800" baseline="-25000" dirty="0"/>
                <a:t>2</a:t>
              </a:r>
              <a:endParaRPr lang="en-US" sz="32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8F6FF9B-5332-4D48-95CB-4188F21D6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1854" y="2391560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756E140-60F4-EE4A-91FF-A62FF859A0EE}"/>
                </a:ext>
              </a:extLst>
            </p:cNvPr>
            <p:cNvCxnSpPr>
              <a:cxnSpLocks/>
              <a:stCxn id="22" idx="1"/>
              <a:endCxn id="21" idx="5"/>
            </p:cNvCxnSpPr>
            <p:nvPr/>
          </p:nvCxnSpPr>
          <p:spPr>
            <a:xfrm flipH="1" flipV="1">
              <a:off x="7974238" y="2700404"/>
              <a:ext cx="686610" cy="692626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E560ACC-6F28-2149-AE0F-A577284B3AB6}"/>
                </a:ext>
              </a:extLst>
            </p:cNvPr>
            <p:cNvCxnSpPr>
              <a:cxnSpLocks/>
              <a:stCxn id="22" idx="2"/>
              <a:endCxn id="8" idx="6"/>
            </p:cNvCxnSpPr>
            <p:nvPr/>
          </p:nvCxnSpPr>
          <p:spPr>
            <a:xfrm flipH="1">
              <a:off x="6797868" y="3701874"/>
              <a:ext cx="1735053" cy="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2F804C00-4C2F-CC42-AA0B-DB599EFD6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753" y="548624"/>
            <a:ext cx="1341396" cy="166929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A45FD81-2F22-2748-8C51-27AE7D24B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659" y="4183386"/>
            <a:ext cx="4456642" cy="250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7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729 -0.0810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4405-9DA6-CB49-9F91-9438CD56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41C1A-2348-464A-98BE-388B270466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cs typeface="Consolas" panose="020B0609020204030204" pitchFamily="49" charset="0"/>
              </a:rPr>
              <a:t>Un-staging a file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rm --cached &lt;file&gt;</a:t>
            </a:r>
          </a:p>
          <a:p>
            <a:r>
              <a:rPr lang="en-US" dirty="0">
                <a:cs typeface="Consolas" panose="020B0609020204030204" pitchFamily="49" charset="0"/>
              </a:rPr>
              <a:t>Undoing changes </a:t>
            </a:r>
            <a:r>
              <a:rPr lang="en-US" u="sng" dirty="0">
                <a:cs typeface="Consolas" panose="020B0609020204030204" pitchFamily="49" charset="0"/>
              </a:rPr>
              <a:t>before</a:t>
            </a:r>
            <a:r>
              <a:rPr lang="en-US" dirty="0">
                <a:cs typeface="Consolas" panose="020B0609020204030204" pitchFamily="49" charset="0"/>
              </a:rPr>
              <a:t> committing (reset file(s))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checkout &lt;file&gt;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checkout HEAD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checkout &lt;ref&gt; [file]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68E3B-8573-0244-8270-759EC64A12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cs typeface="Consolas" panose="020B0609020204030204" pitchFamily="49" charset="0"/>
              </a:rPr>
              <a:t>Undoing changes </a:t>
            </a:r>
            <a:r>
              <a:rPr lang="en-US" u="sng" dirty="0">
                <a:cs typeface="Consolas" panose="020B0609020204030204" pitchFamily="49" charset="0"/>
              </a:rPr>
              <a:t>after</a:t>
            </a:r>
            <a:r>
              <a:rPr lang="en-US" dirty="0">
                <a:cs typeface="Consolas" panose="020B0609020204030204" pitchFamily="49" charset="0"/>
              </a:rPr>
              <a:t> committing but </a:t>
            </a:r>
            <a:r>
              <a:rPr lang="en-US" u="sng" dirty="0">
                <a:cs typeface="Consolas" panose="020B0609020204030204" pitchFamily="49" charset="0"/>
              </a:rPr>
              <a:t>before</a:t>
            </a:r>
            <a:r>
              <a:rPr lang="en-US" dirty="0">
                <a:cs typeface="Consolas" panose="020B0609020204030204" pitchFamily="49" charset="0"/>
              </a:rPr>
              <a:t> pushing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reset &lt;ref&gt;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Undo commit(s) but keep changes.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reset --hard &lt;ref&gt;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Undo commit(s) and discard changes.</a:t>
            </a:r>
          </a:p>
          <a:p>
            <a:r>
              <a:rPr lang="en-US" dirty="0">
                <a:cs typeface="Consolas" panose="020B0609020204030204" pitchFamily="49" charset="0"/>
              </a:rPr>
              <a:t>Undoing changes </a:t>
            </a:r>
            <a:r>
              <a:rPr lang="en-US" u="sng" dirty="0">
                <a:cs typeface="Consolas" panose="020B0609020204030204" pitchFamily="49" charset="0"/>
              </a:rPr>
              <a:t>after</a:t>
            </a:r>
            <a:r>
              <a:rPr lang="en-US" dirty="0">
                <a:cs typeface="Consolas" panose="020B0609020204030204" pitchFamily="49" charset="0"/>
              </a:rPr>
              <a:t> committing and </a:t>
            </a:r>
            <a:r>
              <a:rPr lang="en-US" u="sng" dirty="0">
                <a:cs typeface="Consolas" panose="020B0609020204030204" pitchFamily="49" charset="0"/>
              </a:rPr>
              <a:t>after</a:t>
            </a:r>
            <a:r>
              <a:rPr lang="en-US" dirty="0">
                <a:cs typeface="Consolas" panose="020B0609020204030204" pitchFamily="49" charset="0"/>
              </a:rPr>
              <a:t> pushing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revert HEAD~&lt;#&gt;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revert &lt;ref&gt;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Create commit(s) which undo previous commit(s).</a:t>
            </a:r>
          </a:p>
          <a:p>
            <a:pPr lvl="1"/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9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4405-9DA6-CB49-9F91-9438CD56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files (.</a:t>
            </a:r>
            <a:r>
              <a:rPr lang="en-US" dirty="0" err="1"/>
              <a:t>gitignore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41C1A-2348-464A-98BE-388B270466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This is a comment, Git will ignore this line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Ignore specific files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specificFile.txt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data/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specificFile.csv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Globbing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(wildcards)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* - 0 or more characters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? - 0 or 1 character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[a-z] - any character in this range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*.secret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test?.txt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names_that_start_with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_[a-z].csv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** tells Git to recurse through folders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ED77B1-2F47-A542-9770-FE4F9EDE87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Ignore directory called "build"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build/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Ignore files or directories called "build"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Ignore everything in folder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build/**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Match all "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test.txt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files inside of a folder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**/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test.txt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Match all "bar" directories inside of a "foo" directory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**/foo/bar/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9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4405-9DA6-CB49-9F91-9438CD56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7A04EC-E93D-E343-B74C-64DD7504D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32178"/>
            <a:ext cx="5181600" cy="5544785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stash push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stash &lt;file&gt; [file...]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Add some changes to the stash and reset working directory to HEAD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stash apply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Apply the stashed changes to the working directory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stash drop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Remove the latest entry from the stash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pop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stash apply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stash drop</a:t>
            </a:r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stash list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List all stashed changes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stash show stash@{&lt;#&gt;}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See a diff for a particular stashed change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0B2EBF-3451-3540-9FC4-C59106C0D2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stash</a:t>
            </a:r>
            <a:r>
              <a:rPr lang="en-US" dirty="0"/>
              <a:t> allows us to delay making some changes by storing them for later.</a:t>
            </a:r>
          </a:p>
          <a:p>
            <a:r>
              <a:rPr lang="en-US" dirty="0"/>
              <a:t>Useful when pulling or checking out different branches (really, any action that will reset the working directory).</a:t>
            </a:r>
          </a:p>
          <a:p>
            <a:r>
              <a:rPr lang="en-US" dirty="0"/>
              <a:t>The stash is a </a:t>
            </a:r>
            <a:r>
              <a:rPr lang="en-US" b="1" dirty="0"/>
              <a:t>stack</a:t>
            </a:r>
            <a:r>
              <a:rPr lang="en-US" dirty="0"/>
              <a:t>, meaning changes will be applied in the </a:t>
            </a:r>
            <a:r>
              <a:rPr lang="en-US" u="sng" dirty="0"/>
              <a:t>reverse order</a:t>
            </a:r>
            <a:r>
              <a:rPr lang="en-US" dirty="0"/>
              <a:t> that you put them in.</a:t>
            </a:r>
          </a:p>
          <a:p>
            <a:r>
              <a:rPr lang="en-US" dirty="0"/>
              <a:t>The stash is </a:t>
            </a:r>
            <a:r>
              <a:rPr lang="en-US" u="sng" dirty="0"/>
              <a:t>independent</a:t>
            </a:r>
            <a:r>
              <a:rPr lang="en-US" dirty="0"/>
              <a:t> of the commit tree and is </a:t>
            </a:r>
            <a:r>
              <a:rPr lang="en-US" u="sng" dirty="0"/>
              <a:t>only ever in the local repository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486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3DC11AF2-BB9C-EF43-8B6D-314FB9C12CDA}"/>
              </a:ext>
            </a:extLst>
          </p:cNvPr>
          <p:cNvGrpSpPr/>
          <p:nvPr/>
        </p:nvGrpSpPr>
        <p:grpSpPr>
          <a:xfrm>
            <a:off x="1621080" y="2337072"/>
            <a:ext cx="8949840" cy="2183857"/>
            <a:chOff x="456622" y="1954790"/>
            <a:chExt cx="8949840" cy="218385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E22FEFB-B674-B946-B106-F4C96C6251A0}"/>
                </a:ext>
              </a:extLst>
            </p:cNvPr>
            <p:cNvSpPr/>
            <p:nvPr/>
          </p:nvSpPr>
          <p:spPr>
            <a:xfrm>
              <a:off x="1993392" y="3265106"/>
              <a:ext cx="873541" cy="873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A2D8FB0-EA3F-2A40-B246-EC14E18E2C97}"/>
                </a:ext>
              </a:extLst>
            </p:cNvPr>
            <p:cNvSpPr/>
            <p:nvPr/>
          </p:nvSpPr>
          <p:spPr>
            <a:xfrm>
              <a:off x="3303703" y="3265105"/>
              <a:ext cx="873541" cy="873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AF4A48-8F7F-7B42-94BE-F9BFA7948D73}"/>
                </a:ext>
              </a:extLst>
            </p:cNvPr>
            <p:cNvSpPr/>
            <p:nvPr/>
          </p:nvSpPr>
          <p:spPr>
            <a:xfrm>
              <a:off x="4614015" y="3265105"/>
              <a:ext cx="873541" cy="873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C8F269-7BF2-994C-962F-C0A1B7387BD1}"/>
                </a:ext>
              </a:extLst>
            </p:cNvPr>
            <p:cNvSpPr/>
            <p:nvPr/>
          </p:nvSpPr>
          <p:spPr>
            <a:xfrm>
              <a:off x="5924327" y="3265105"/>
              <a:ext cx="873541" cy="873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4D5DCDA-1167-E043-9349-E9CD36887A30}"/>
                </a:ext>
              </a:extLst>
            </p:cNvPr>
            <p:cNvSpPr/>
            <p:nvPr/>
          </p:nvSpPr>
          <p:spPr>
            <a:xfrm>
              <a:off x="4614015" y="1954794"/>
              <a:ext cx="873541" cy="87354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Y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B7295A-5259-494B-9CD4-1FF132669728}"/>
                </a:ext>
              </a:extLst>
            </p:cNvPr>
            <p:cNvSpPr/>
            <p:nvPr/>
          </p:nvSpPr>
          <p:spPr>
            <a:xfrm>
              <a:off x="3309718" y="1954794"/>
              <a:ext cx="873541" cy="87354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X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BB4EAF9-CFFC-F64C-8971-801D0987B548}"/>
                </a:ext>
              </a:extLst>
            </p:cNvPr>
            <p:cNvSpPr/>
            <p:nvPr/>
          </p:nvSpPr>
          <p:spPr>
            <a:xfrm>
              <a:off x="5924327" y="1954793"/>
              <a:ext cx="873541" cy="87354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</a:t>
              </a:r>
              <a:r>
                <a:rPr lang="en-US" sz="2800" baseline="-25000" dirty="0"/>
                <a:t>1</a:t>
              </a:r>
              <a:endParaRPr lang="en-US" sz="28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1894659-838D-9D44-B78A-BDEDEB90B7EB}"/>
                </a:ext>
              </a:extLst>
            </p:cNvPr>
            <p:cNvCxnSpPr>
              <a:cxnSpLocks/>
              <a:stCxn id="8" idx="2"/>
              <a:endCxn id="4" idx="6"/>
            </p:cNvCxnSpPr>
            <p:nvPr/>
          </p:nvCxnSpPr>
          <p:spPr>
            <a:xfrm flipH="1">
              <a:off x="2866933" y="3701876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380D594-686B-4146-90B0-FEC9651B1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7244" y="3701874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27D3CE1-DF1E-714A-B7C9-7FF1121EF2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7557" y="3701874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0F8B609-E766-2647-A4A7-A416C0D849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7557" y="2391562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96D2888-3B41-F742-AF0E-2E9BF79AC5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7244" y="2391561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730D3E1-B945-4640-BED7-B5DEC41681FB}"/>
                </a:ext>
              </a:extLst>
            </p:cNvPr>
            <p:cNvCxnSpPr>
              <a:cxnSpLocks/>
              <a:stCxn id="14" idx="3"/>
              <a:endCxn id="4" idx="7"/>
            </p:cNvCxnSpPr>
            <p:nvPr/>
          </p:nvCxnSpPr>
          <p:spPr>
            <a:xfrm flipH="1">
              <a:off x="2739006" y="2700408"/>
              <a:ext cx="698639" cy="69262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F7A0595-AE8D-2E40-8400-567C518CBCDB}"/>
                </a:ext>
              </a:extLst>
            </p:cNvPr>
            <p:cNvCxnSpPr>
              <a:cxnSpLocks/>
              <a:stCxn id="15" idx="3"/>
              <a:endCxn id="9" idx="7"/>
            </p:cNvCxnSpPr>
            <p:nvPr/>
          </p:nvCxnSpPr>
          <p:spPr>
            <a:xfrm flipH="1">
              <a:off x="5359629" y="2700407"/>
              <a:ext cx="692625" cy="692625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1AAB61-B7E5-494F-BFFF-66AC582EE239}"/>
                </a:ext>
              </a:extLst>
            </p:cNvPr>
            <p:cNvSpPr txBox="1"/>
            <p:nvPr/>
          </p:nvSpPr>
          <p:spPr>
            <a:xfrm>
              <a:off x="456622" y="3517207"/>
              <a:ext cx="109999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master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687292-B0BC-D24D-BC94-451364E9163A}"/>
                </a:ext>
              </a:extLst>
            </p:cNvPr>
            <p:cNvSpPr txBox="1"/>
            <p:nvPr/>
          </p:nvSpPr>
          <p:spPr>
            <a:xfrm>
              <a:off x="456622" y="2206894"/>
              <a:ext cx="1099999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feature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A36393E-6151-9942-A6D7-C4AF25EE0984}"/>
                </a:ext>
              </a:extLst>
            </p:cNvPr>
            <p:cNvSpPr/>
            <p:nvPr/>
          </p:nvSpPr>
          <p:spPr>
            <a:xfrm>
              <a:off x="7228624" y="1954790"/>
              <a:ext cx="873541" cy="87354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Z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2165E47-2761-6F4E-BCFA-F245D26EF39F}"/>
                </a:ext>
              </a:extLst>
            </p:cNvPr>
            <p:cNvSpPr/>
            <p:nvPr/>
          </p:nvSpPr>
          <p:spPr>
            <a:xfrm>
              <a:off x="8532921" y="3265103"/>
              <a:ext cx="873541" cy="87354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</a:t>
              </a:r>
              <a:r>
                <a:rPr lang="en-US" sz="2800" baseline="-25000" dirty="0"/>
                <a:t>2</a:t>
              </a:r>
              <a:endParaRPr lang="en-US" sz="32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B60B58C-2663-3B4B-AB29-DA16D6AD2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1854" y="2391560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8EF50CC-9E28-2F46-982E-8701F7B0DE35}"/>
                </a:ext>
              </a:extLst>
            </p:cNvPr>
            <p:cNvCxnSpPr>
              <a:cxnSpLocks/>
              <a:stCxn id="32" idx="1"/>
              <a:endCxn id="30" idx="5"/>
            </p:cNvCxnSpPr>
            <p:nvPr/>
          </p:nvCxnSpPr>
          <p:spPr>
            <a:xfrm flipH="1" flipV="1">
              <a:off x="7974238" y="2700404"/>
              <a:ext cx="686610" cy="692626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BC3EDA3-E300-0A48-B4EE-5DBCEE98C17A}"/>
                </a:ext>
              </a:extLst>
            </p:cNvPr>
            <p:cNvCxnSpPr>
              <a:cxnSpLocks/>
              <a:stCxn id="32" idx="2"/>
              <a:endCxn id="10" idx="6"/>
            </p:cNvCxnSpPr>
            <p:nvPr/>
          </p:nvCxnSpPr>
          <p:spPr>
            <a:xfrm flipH="1">
              <a:off x="6797868" y="3701874"/>
              <a:ext cx="1735053" cy="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214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3DC11AF2-BB9C-EF43-8B6D-314FB9C12CDA}"/>
              </a:ext>
            </a:extLst>
          </p:cNvPr>
          <p:cNvGrpSpPr/>
          <p:nvPr/>
        </p:nvGrpSpPr>
        <p:grpSpPr>
          <a:xfrm>
            <a:off x="3580533" y="2337074"/>
            <a:ext cx="5030934" cy="2183853"/>
            <a:chOff x="456622" y="1954794"/>
            <a:chExt cx="5030934" cy="218385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E22FEFB-B674-B946-B106-F4C96C6251A0}"/>
                </a:ext>
              </a:extLst>
            </p:cNvPr>
            <p:cNvSpPr/>
            <p:nvPr/>
          </p:nvSpPr>
          <p:spPr>
            <a:xfrm>
              <a:off x="1993392" y="3265106"/>
              <a:ext cx="873541" cy="873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A2D8FB0-EA3F-2A40-B246-EC14E18E2C97}"/>
                </a:ext>
              </a:extLst>
            </p:cNvPr>
            <p:cNvSpPr/>
            <p:nvPr/>
          </p:nvSpPr>
          <p:spPr>
            <a:xfrm>
              <a:off x="3303703" y="3265105"/>
              <a:ext cx="873541" cy="873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AF4A48-8F7F-7B42-94BE-F9BFA7948D73}"/>
                </a:ext>
              </a:extLst>
            </p:cNvPr>
            <p:cNvSpPr/>
            <p:nvPr/>
          </p:nvSpPr>
          <p:spPr>
            <a:xfrm>
              <a:off x="4614015" y="3265105"/>
              <a:ext cx="873541" cy="873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4D5DCDA-1167-E043-9349-E9CD36887A30}"/>
                </a:ext>
              </a:extLst>
            </p:cNvPr>
            <p:cNvSpPr/>
            <p:nvPr/>
          </p:nvSpPr>
          <p:spPr>
            <a:xfrm>
              <a:off x="4614015" y="1954794"/>
              <a:ext cx="873541" cy="87354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Y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B7295A-5259-494B-9CD4-1FF132669728}"/>
                </a:ext>
              </a:extLst>
            </p:cNvPr>
            <p:cNvSpPr/>
            <p:nvPr/>
          </p:nvSpPr>
          <p:spPr>
            <a:xfrm>
              <a:off x="3309718" y="1954794"/>
              <a:ext cx="873541" cy="87354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X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1894659-838D-9D44-B78A-BDEDEB90B7EB}"/>
                </a:ext>
              </a:extLst>
            </p:cNvPr>
            <p:cNvCxnSpPr>
              <a:cxnSpLocks/>
              <a:stCxn id="8" idx="2"/>
              <a:endCxn id="4" idx="6"/>
            </p:cNvCxnSpPr>
            <p:nvPr/>
          </p:nvCxnSpPr>
          <p:spPr>
            <a:xfrm flipH="1">
              <a:off x="2866933" y="3701876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380D594-686B-4146-90B0-FEC9651B1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7244" y="3701874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96D2888-3B41-F742-AF0E-2E9BF79AC5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7244" y="2391561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730D3E1-B945-4640-BED7-B5DEC41681FB}"/>
                </a:ext>
              </a:extLst>
            </p:cNvPr>
            <p:cNvCxnSpPr>
              <a:cxnSpLocks/>
              <a:stCxn id="14" idx="3"/>
              <a:endCxn id="4" idx="7"/>
            </p:cNvCxnSpPr>
            <p:nvPr/>
          </p:nvCxnSpPr>
          <p:spPr>
            <a:xfrm flipH="1">
              <a:off x="2739006" y="2700408"/>
              <a:ext cx="698639" cy="69262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1AAB61-B7E5-494F-BFFF-66AC582EE239}"/>
                </a:ext>
              </a:extLst>
            </p:cNvPr>
            <p:cNvSpPr txBox="1"/>
            <p:nvPr/>
          </p:nvSpPr>
          <p:spPr>
            <a:xfrm>
              <a:off x="456622" y="3517207"/>
              <a:ext cx="109999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master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687292-B0BC-D24D-BC94-451364E9163A}"/>
                </a:ext>
              </a:extLst>
            </p:cNvPr>
            <p:cNvSpPr txBox="1"/>
            <p:nvPr/>
          </p:nvSpPr>
          <p:spPr>
            <a:xfrm>
              <a:off x="456622" y="2206894"/>
              <a:ext cx="1099999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feature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39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B30D6BD-8BC0-5746-B78B-18E4B9B59796}"/>
              </a:ext>
            </a:extLst>
          </p:cNvPr>
          <p:cNvGrpSpPr/>
          <p:nvPr/>
        </p:nvGrpSpPr>
        <p:grpSpPr>
          <a:xfrm>
            <a:off x="968933" y="2337072"/>
            <a:ext cx="10254135" cy="2183857"/>
            <a:chOff x="1621080" y="2337072"/>
            <a:chExt cx="10254135" cy="218385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E22FEFB-B674-B946-B106-F4C96C6251A0}"/>
                </a:ext>
              </a:extLst>
            </p:cNvPr>
            <p:cNvSpPr/>
            <p:nvPr/>
          </p:nvSpPr>
          <p:spPr>
            <a:xfrm>
              <a:off x="3157850" y="3647388"/>
              <a:ext cx="873541" cy="873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A2D8FB0-EA3F-2A40-B246-EC14E18E2C97}"/>
                </a:ext>
              </a:extLst>
            </p:cNvPr>
            <p:cNvSpPr/>
            <p:nvPr/>
          </p:nvSpPr>
          <p:spPr>
            <a:xfrm>
              <a:off x="4468161" y="3647387"/>
              <a:ext cx="873541" cy="873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AF4A48-8F7F-7B42-94BE-F9BFA7948D73}"/>
                </a:ext>
              </a:extLst>
            </p:cNvPr>
            <p:cNvSpPr/>
            <p:nvPr/>
          </p:nvSpPr>
          <p:spPr>
            <a:xfrm>
              <a:off x="5778473" y="3647387"/>
              <a:ext cx="873541" cy="873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C8F269-7BF2-994C-962F-C0A1B7387BD1}"/>
                </a:ext>
              </a:extLst>
            </p:cNvPr>
            <p:cNvSpPr/>
            <p:nvPr/>
          </p:nvSpPr>
          <p:spPr>
            <a:xfrm>
              <a:off x="7088785" y="3647387"/>
              <a:ext cx="873541" cy="873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4D5DCDA-1167-E043-9349-E9CD36887A30}"/>
                </a:ext>
              </a:extLst>
            </p:cNvPr>
            <p:cNvSpPr/>
            <p:nvPr/>
          </p:nvSpPr>
          <p:spPr>
            <a:xfrm>
              <a:off x="8393082" y="2337073"/>
              <a:ext cx="873541" cy="87354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Y’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B7295A-5259-494B-9CD4-1FF132669728}"/>
                </a:ext>
              </a:extLst>
            </p:cNvPr>
            <p:cNvSpPr/>
            <p:nvPr/>
          </p:nvSpPr>
          <p:spPr>
            <a:xfrm>
              <a:off x="7088785" y="2337073"/>
              <a:ext cx="873541" cy="87354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X’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1894659-838D-9D44-B78A-BDEDEB90B7EB}"/>
                </a:ext>
              </a:extLst>
            </p:cNvPr>
            <p:cNvCxnSpPr>
              <a:cxnSpLocks/>
              <a:stCxn id="8" idx="2"/>
              <a:endCxn id="4" idx="6"/>
            </p:cNvCxnSpPr>
            <p:nvPr/>
          </p:nvCxnSpPr>
          <p:spPr>
            <a:xfrm flipH="1">
              <a:off x="4031391" y="4084158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380D594-686B-4146-90B0-FEC9651B1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1702" y="4084156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27D3CE1-DF1E-714A-B7C9-7FF1121EF2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2015" y="4084156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96D2888-3B41-F742-AF0E-2E9BF79AC5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6311" y="2773840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730D3E1-B945-4640-BED7-B5DEC41681FB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6518073" y="3082687"/>
              <a:ext cx="698639" cy="69262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1AAB61-B7E5-494F-BFFF-66AC582EE239}"/>
                </a:ext>
              </a:extLst>
            </p:cNvPr>
            <p:cNvSpPr txBox="1"/>
            <p:nvPr/>
          </p:nvSpPr>
          <p:spPr>
            <a:xfrm>
              <a:off x="1621080" y="3899489"/>
              <a:ext cx="109999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master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687292-B0BC-D24D-BC94-451364E9163A}"/>
                </a:ext>
              </a:extLst>
            </p:cNvPr>
            <p:cNvSpPr txBox="1"/>
            <p:nvPr/>
          </p:nvSpPr>
          <p:spPr>
            <a:xfrm>
              <a:off x="1621080" y="2589176"/>
              <a:ext cx="1099999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feature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A36393E-6151-9942-A6D7-C4AF25EE0984}"/>
                </a:ext>
              </a:extLst>
            </p:cNvPr>
            <p:cNvSpPr/>
            <p:nvPr/>
          </p:nvSpPr>
          <p:spPr>
            <a:xfrm>
              <a:off x="9697377" y="2337072"/>
              <a:ext cx="873541" cy="87354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Z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2165E47-2761-6F4E-BCFA-F245D26EF39F}"/>
                </a:ext>
              </a:extLst>
            </p:cNvPr>
            <p:cNvSpPr/>
            <p:nvPr/>
          </p:nvSpPr>
          <p:spPr>
            <a:xfrm>
              <a:off x="11001674" y="3647385"/>
              <a:ext cx="873541" cy="87354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</a:t>
              </a:r>
              <a:r>
                <a:rPr lang="en-US" sz="2800" baseline="-25000" dirty="0"/>
                <a:t>1</a:t>
              </a:r>
              <a:endParaRPr lang="en-US" sz="32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B60B58C-2663-3B4B-AB29-DA16D6AD2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0607" y="2773842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8EF50CC-9E28-2F46-982E-8701F7B0DE35}"/>
                </a:ext>
              </a:extLst>
            </p:cNvPr>
            <p:cNvCxnSpPr>
              <a:cxnSpLocks/>
              <a:stCxn id="32" idx="1"/>
              <a:endCxn id="30" idx="5"/>
            </p:cNvCxnSpPr>
            <p:nvPr/>
          </p:nvCxnSpPr>
          <p:spPr>
            <a:xfrm flipH="1" flipV="1">
              <a:off x="10442991" y="3082686"/>
              <a:ext cx="686610" cy="692626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BC3EDA3-E300-0A48-B4EE-5DBCEE98C17A}"/>
                </a:ext>
              </a:extLst>
            </p:cNvPr>
            <p:cNvCxnSpPr>
              <a:cxnSpLocks/>
              <a:stCxn id="32" idx="2"/>
              <a:endCxn id="10" idx="6"/>
            </p:cNvCxnSpPr>
            <p:nvPr/>
          </p:nvCxnSpPr>
          <p:spPr>
            <a:xfrm flipH="1">
              <a:off x="7962326" y="4084156"/>
              <a:ext cx="3039348" cy="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653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5B06-B3ED-FF46-828F-97F15D45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Git?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2DD31-FA1F-3643-9CC2-2A9A680B85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0" dirty="0"/>
              <a:t>Naïve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CF51E-34A9-9445-874F-5D6DFA9882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Physical data transfer (flash drives, hard drives, floppy disks, etc.)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Same machine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0C9C32-79C7-884D-A66C-8F466B83E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b="0" dirty="0"/>
              <a:t>Shortcomings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D40AD2-EB2A-BE43-ACE5-48533EBDD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6232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authorship tracking</a:t>
            </a:r>
          </a:p>
          <a:p>
            <a:r>
              <a:rPr lang="en-US" dirty="0"/>
              <a:t>No revision history</a:t>
            </a:r>
          </a:p>
          <a:p>
            <a:r>
              <a:rPr lang="en-US" dirty="0"/>
              <a:t>No ways to combine changes</a:t>
            </a:r>
          </a:p>
          <a:p>
            <a:r>
              <a:rPr lang="en-US" dirty="0"/>
              <a:t>No easy ways to deal with conflicting changes</a:t>
            </a:r>
          </a:p>
          <a:p>
            <a:r>
              <a:rPr lang="en-US" dirty="0"/>
              <a:t>No backups</a:t>
            </a:r>
          </a:p>
          <a:p>
            <a:r>
              <a:rPr lang="en-US" dirty="0"/>
              <a:t>No separation of concerns (independent feature development)</a:t>
            </a:r>
          </a:p>
          <a:p>
            <a:r>
              <a:rPr lang="en-US" dirty="0"/>
              <a:t>No easy way to exclude binaries from file sharing</a:t>
            </a:r>
          </a:p>
          <a:p>
            <a:r>
              <a:rPr lang="en-US" dirty="0"/>
              <a:t>No user permission system</a:t>
            </a:r>
          </a:p>
          <a:p>
            <a:r>
              <a:rPr lang="en-US" dirty="0"/>
              <a:t>No safeguards</a:t>
            </a:r>
          </a:p>
          <a:p>
            <a:r>
              <a:rPr lang="en-US" dirty="0"/>
              <a:t>No non-linear workflows</a:t>
            </a:r>
          </a:p>
        </p:txBody>
      </p:sp>
    </p:spTree>
    <p:extLst>
      <p:ext uri="{BB962C8B-B14F-4D97-AF65-F5344CB8AC3E}">
        <p14:creationId xmlns:p14="http://schemas.microsoft.com/office/powerpoint/2010/main" val="153405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07407E-6 L -0.00026 -0.30602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530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07407E-6 L -0.00026 -0.3060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530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07407E-6 L -0.00026 -0.3060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530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07407E-6 L -0.00026 -0.30602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5301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07407E-6 L -0.00026 -0.3060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530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07407E-6 L -0.00026 -0.3060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5301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07407E-6 L -0.00026 -0.30602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530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07407E-6 L -0.00026 -0.3060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530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07407E-6 L -0.00026 -0.30602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5301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07407E-6 L -0.00026 -0.3060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  <p:bldP spid="7" grpId="0" uiExpand="1" build="p"/>
      <p:bldP spid="7" grpId="1" build="allAtOnce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838B-B711-5B45-BDC6-FD6243E4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quick terminology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58C9B-06EE-6946-944C-A806BF52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b="1"/>
              <a:t>commit</a:t>
            </a:r>
            <a:r>
              <a:rPr lang="en-US"/>
              <a:t> is the basic atomic unit of work in Git. A commit is a </a:t>
            </a:r>
            <a:r>
              <a:rPr lang="en-US" b="1"/>
              <a:t>snapshot</a:t>
            </a:r>
            <a:r>
              <a:rPr lang="en-US"/>
              <a:t> of the project tree at that point in time.</a:t>
            </a:r>
          </a:p>
          <a:p>
            <a:r>
              <a:rPr lang="en-US"/>
              <a:t>These commits are contained in </a:t>
            </a:r>
            <a:r>
              <a:rPr lang="en-US" b="1"/>
              <a:t>repositories</a:t>
            </a:r>
            <a:r>
              <a:rPr lang="en-US"/>
              <a:t> in a </a:t>
            </a:r>
            <a:r>
              <a:rPr lang="en-US" b="1"/>
              <a:t>commit tree</a:t>
            </a:r>
            <a:r>
              <a:rPr lang="en-US"/>
              <a:t> (example on the next slide).</a:t>
            </a:r>
          </a:p>
          <a:p>
            <a:pPr lvl="1"/>
            <a:r>
              <a:rPr lang="en-US" b="1"/>
              <a:t>Local repositories</a:t>
            </a:r>
            <a:r>
              <a:rPr lang="en-US"/>
              <a:t> are repositories on a user’s machine; the repository that they directly interact with.</a:t>
            </a:r>
          </a:p>
          <a:p>
            <a:pPr lvl="1"/>
            <a:r>
              <a:rPr lang="en-US" b="1"/>
              <a:t>Remote repositories</a:t>
            </a:r>
            <a:r>
              <a:rPr lang="en-US"/>
              <a:t> are repositories off-site somewhere, usually on a company server or third-party service (GitHub, etc.).</a:t>
            </a:r>
            <a:endParaRPr lang="en-US" b="1"/>
          </a:p>
          <a:p>
            <a:r>
              <a:rPr lang="en-US"/>
              <a:t>The </a:t>
            </a:r>
            <a:r>
              <a:rPr lang="en-US" b="1"/>
              <a:t>working directory</a:t>
            </a:r>
            <a:r>
              <a:rPr lang="en-US"/>
              <a:t> refers to the current state of files in your project folder.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9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6870F6-8FBE-FC4C-827D-752A23F45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140" y="1291598"/>
            <a:ext cx="7385860" cy="5216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2B838B-B711-5B45-BDC6-FD6243E4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quick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58C9B-06EE-6946-944C-A806BF52F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7940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staging area</a:t>
            </a:r>
            <a:r>
              <a:rPr lang="en-US" dirty="0"/>
              <a:t> or </a:t>
            </a:r>
            <a:r>
              <a:rPr lang="en-US" b="1" dirty="0"/>
              <a:t>index</a:t>
            </a:r>
            <a:r>
              <a:rPr lang="en-US" dirty="0"/>
              <a:t> is the snapshot of current changes to be bundled together into a single commit.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1EB30F-0EB8-3240-B92A-03F3A256D178}"/>
              </a:ext>
            </a:extLst>
          </p:cNvPr>
          <p:cNvGrpSpPr/>
          <p:nvPr/>
        </p:nvGrpSpPr>
        <p:grpSpPr>
          <a:xfrm>
            <a:off x="216016" y="4795820"/>
            <a:ext cx="4868048" cy="1516080"/>
            <a:chOff x="389752" y="4482385"/>
            <a:chExt cx="4868048" cy="1516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B5C3F9-B737-CA4C-B448-194D77C61808}"/>
                </a:ext>
              </a:extLst>
            </p:cNvPr>
            <p:cNvSpPr/>
            <p:nvPr/>
          </p:nvSpPr>
          <p:spPr>
            <a:xfrm>
              <a:off x="389752" y="4482385"/>
              <a:ext cx="4868048" cy="1516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32A4F09-0BA5-D44F-AA7D-50D12F81F621}"/>
                </a:ext>
              </a:extLst>
            </p:cNvPr>
            <p:cNvGrpSpPr/>
            <p:nvPr/>
          </p:nvGrpSpPr>
          <p:grpSpPr>
            <a:xfrm>
              <a:off x="584731" y="4694074"/>
              <a:ext cx="4478090" cy="1092702"/>
              <a:chOff x="456622" y="1954790"/>
              <a:chExt cx="8949840" cy="218385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754B21F-D739-604F-9408-FD9B9A6D7F08}"/>
                  </a:ext>
                </a:extLst>
              </p:cNvPr>
              <p:cNvSpPr/>
              <p:nvPr/>
            </p:nvSpPr>
            <p:spPr>
              <a:xfrm>
                <a:off x="1993392" y="3265106"/>
                <a:ext cx="873541" cy="8735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A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43B0B80-44CF-A849-BFE6-53B2EEADC538}"/>
                  </a:ext>
                </a:extLst>
              </p:cNvPr>
              <p:cNvSpPr/>
              <p:nvPr/>
            </p:nvSpPr>
            <p:spPr>
              <a:xfrm>
                <a:off x="3303703" y="3265105"/>
                <a:ext cx="873541" cy="8735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B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38A2738-9DDB-6344-9D1B-CA35FDFEAB14}"/>
                  </a:ext>
                </a:extLst>
              </p:cNvPr>
              <p:cNvSpPr/>
              <p:nvPr/>
            </p:nvSpPr>
            <p:spPr>
              <a:xfrm>
                <a:off x="4614015" y="3265105"/>
                <a:ext cx="873541" cy="8735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C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AE17C2-402A-7141-BFBD-CFF4458044B8}"/>
                  </a:ext>
                </a:extLst>
              </p:cNvPr>
              <p:cNvSpPr/>
              <p:nvPr/>
            </p:nvSpPr>
            <p:spPr>
              <a:xfrm>
                <a:off x="5924327" y="3265105"/>
                <a:ext cx="873541" cy="8735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D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CC93525-5EF0-3D4E-9805-B9E077CBDBFC}"/>
                  </a:ext>
                </a:extLst>
              </p:cNvPr>
              <p:cNvSpPr/>
              <p:nvPr/>
            </p:nvSpPr>
            <p:spPr>
              <a:xfrm>
                <a:off x="4614015" y="1954794"/>
                <a:ext cx="873541" cy="87354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Y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ED028D6-D192-B44E-A6F2-86DE2EE66ABE}"/>
                  </a:ext>
                </a:extLst>
              </p:cNvPr>
              <p:cNvSpPr/>
              <p:nvPr/>
            </p:nvSpPr>
            <p:spPr>
              <a:xfrm>
                <a:off x="3309718" y="1954794"/>
                <a:ext cx="873541" cy="87354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X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754DAC9-4330-F941-B55E-28C2E87B47CA}"/>
                  </a:ext>
                </a:extLst>
              </p:cNvPr>
              <p:cNvSpPr/>
              <p:nvPr/>
            </p:nvSpPr>
            <p:spPr>
              <a:xfrm>
                <a:off x="5924327" y="1954793"/>
                <a:ext cx="873541" cy="873541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M</a:t>
                </a:r>
                <a:r>
                  <a:rPr lang="en-US" sz="800" baseline="-25000" dirty="0"/>
                  <a:t>1</a:t>
                </a:r>
                <a:endParaRPr lang="en-US" sz="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2EDBA39-0A36-D041-A6FB-E64C363B4951}"/>
                  </a:ext>
                </a:extLst>
              </p:cNvPr>
              <p:cNvCxnSpPr>
                <a:cxnSpLocks/>
                <a:stCxn id="7" idx="2"/>
                <a:endCxn id="6" idx="6"/>
              </p:cNvCxnSpPr>
              <p:nvPr/>
            </p:nvCxnSpPr>
            <p:spPr>
              <a:xfrm flipH="1">
                <a:off x="2866933" y="3701876"/>
                <a:ext cx="436770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8216332-88BD-E54E-B0B8-C4F3CCCD8A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77244" y="3701874"/>
                <a:ext cx="436770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0D52AB1-4D68-BB44-AD8D-BDE0591327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87557" y="3701874"/>
                <a:ext cx="436770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B94CE35C-C3D0-8249-847C-1911F86800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87557" y="2391562"/>
                <a:ext cx="436770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0763714-9FCA-9547-A0CC-149CA699F1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77244" y="2391561"/>
                <a:ext cx="436770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9B5E0E86-79D9-3844-B659-A39873672EC1}"/>
                  </a:ext>
                </a:extLst>
              </p:cNvPr>
              <p:cNvCxnSpPr>
                <a:cxnSpLocks/>
                <a:stCxn id="11" idx="3"/>
                <a:endCxn id="6" idx="7"/>
              </p:cNvCxnSpPr>
              <p:nvPr/>
            </p:nvCxnSpPr>
            <p:spPr>
              <a:xfrm flipH="1">
                <a:off x="2739006" y="2700408"/>
                <a:ext cx="698639" cy="69262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2E0FC47-204D-874B-A867-354D85A32C42}"/>
                  </a:ext>
                </a:extLst>
              </p:cNvPr>
              <p:cNvCxnSpPr>
                <a:cxnSpLocks/>
                <a:stCxn id="12" idx="3"/>
                <a:endCxn id="8" idx="7"/>
              </p:cNvCxnSpPr>
              <p:nvPr/>
            </p:nvCxnSpPr>
            <p:spPr>
              <a:xfrm flipH="1">
                <a:off x="5359629" y="2700407"/>
                <a:ext cx="692625" cy="69262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833942-1CA7-874C-8D93-5876551B1FD5}"/>
                  </a:ext>
                </a:extLst>
              </p:cNvPr>
              <p:cNvSpPr txBox="1"/>
              <p:nvPr/>
            </p:nvSpPr>
            <p:spPr>
              <a:xfrm>
                <a:off x="456622" y="3517207"/>
                <a:ext cx="1099999" cy="3998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master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5882B3-DBC2-174C-B94F-FACCD74B908F}"/>
                  </a:ext>
                </a:extLst>
              </p:cNvPr>
              <p:cNvSpPr txBox="1"/>
              <p:nvPr/>
            </p:nvSpPr>
            <p:spPr>
              <a:xfrm>
                <a:off x="456622" y="2206893"/>
                <a:ext cx="1099999" cy="3998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feature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5298D3D-13E1-1140-B459-BBBBB643EE8C}"/>
                  </a:ext>
                </a:extLst>
              </p:cNvPr>
              <p:cNvSpPr/>
              <p:nvPr/>
            </p:nvSpPr>
            <p:spPr>
              <a:xfrm>
                <a:off x="7228624" y="1954790"/>
                <a:ext cx="873541" cy="87354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Z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01952B9-21AE-6149-88AD-5C020D7EB526}"/>
                  </a:ext>
                </a:extLst>
              </p:cNvPr>
              <p:cNvSpPr/>
              <p:nvPr/>
            </p:nvSpPr>
            <p:spPr>
              <a:xfrm>
                <a:off x="8532921" y="3265103"/>
                <a:ext cx="873541" cy="873541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M</a:t>
                </a:r>
                <a:r>
                  <a:rPr lang="en-US" sz="800" baseline="-25000" dirty="0"/>
                  <a:t>2</a:t>
                </a:r>
                <a:endParaRPr lang="en-US" sz="900" dirty="0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0175E04-F395-1943-9ED5-CBEC8429AA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854" y="2391560"/>
                <a:ext cx="436770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D731D21-CEB8-E34B-A6F1-A1D2BBE53380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7974238" y="2700404"/>
                <a:ext cx="686610" cy="69262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237F0F4-89B1-884C-8DCF-5E85B4089E8A}"/>
                  </a:ext>
                </a:extLst>
              </p:cNvPr>
              <p:cNvCxnSpPr>
                <a:cxnSpLocks/>
                <a:stCxn id="23" idx="2"/>
                <a:endCxn id="9" idx="6"/>
              </p:cNvCxnSpPr>
              <p:nvPr/>
            </p:nvCxnSpPr>
            <p:spPr>
              <a:xfrm flipH="1">
                <a:off x="6797868" y="3701874"/>
                <a:ext cx="1735053" cy="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Left Brace 32">
            <a:extLst>
              <a:ext uri="{FF2B5EF4-FFF2-40B4-BE49-F238E27FC236}">
                <a16:creationId xmlns:a16="http://schemas.microsoft.com/office/drawing/2014/main" id="{9D301D54-B9C1-FE4F-8172-EB68AE9F404D}"/>
              </a:ext>
            </a:extLst>
          </p:cNvPr>
          <p:cNvSpPr/>
          <p:nvPr/>
        </p:nvSpPr>
        <p:spPr>
          <a:xfrm rot="16200000">
            <a:off x="10614877" y="4662019"/>
            <a:ext cx="168885" cy="2553333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F669DF-065E-E648-BF77-090F94169B7C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084064" y="5553860"/>
            <a:ext cx="5612552" cy="8286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69C598-88A8-6741-A275-2A4BEB28B8F5}"/>
              </a:ext>
            </a:extLst>
          </p:cNvPr>
          <p:cNvCxnSpPr>
            <a:cxnSpLocks/>
          </p:cNvCxnSpPr>
          <p:nvPr/>
        </p:nvCxnSpPr>
        <p:spPr>
          <a:xfrm>
            <a:off x="10696616" y="6023130"/>
            <a:ext cx="0" cy="35938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07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838B-B711-5B45-BDC6-FD6243E4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quick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58C9B-06EE-6946-944C-A806BF52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commit has a </a:t>
            </a:r>
            <a:r>
              <a:rPr lang="en-US" b="1" dirty="0"/>
              <a:t>parent</a:t>
            </a:r>
            <a:r>
              <a:rPr lang="en-US" dirty="0"/>
              <a:t>, the snapshot that it is based off.</a:t>
            </a:r>
          </a:p>
          <a:p>
            <a:r>
              <a:rPr lang="en-US" dirty="0"/>
              <a:t>A </a:t>
            </a:r>
            <a:r>
              <a:rPr lang="en-US" b="1" dirty="0"/>
              <a:t>branch</a:t>
            </a:r>
            <a:r>
              <a:rPr lang="en-US" dirty="0"/>
              <a:t> is a series of commits. The primary branch of of a Git project (the </a:t>
            </a:r>
            <a:r>
              <a:rPr lang="en-US" b="1" dirty="0"/>
              <a:t>trunk</a:t>
            </a:r>
            <a:r>
              <a:rPr lang="en-US" dirty="0"/>
              <a:t>) is called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r>
              <a:rPr lang="en-US" dirty="0"/>
              <a:t>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FF116B-4CFA-EB4D-8F5A-B3CE7568FBD2}"/>
              </a:ext>
            </a:extLst>
          </p:cNvPr>
          <p:cNvGrpSpPr/>
          <p:nvPr/>
        </p:nvGrpSpPr>
        <p:grpSpPr>
          <a:xfrm>
            <a:off x="1621080" y="3864120"/>
            <a:ext cx="8949840" cy="2183857"/>
            <a:chOff x="456622" y="1954790"/>
            <a:chExt cx="8949840" cy="218385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FEDB9B-0E19-1A49-89C7-D2818AA64DF7}"/>
                </a:ext>
              </a:extLst>
            </p:cNvPr>
            <p:cNvSpPr/>
            <p:nvPr/>
          </p:nvSpPr>
          <p:spPr>
            <a:xfrm>
              <a:off x="1993392" y="3265106"/>
              <a:ext cx="873541" cy="873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E288A38-C429-8B43-B49E-06776A4E3259}"/>
                </a:ext>
              </a:extLst>
            </p:cNvPr>
            <p:cNvSpPr/>
            <p:nvPr/>
          </p:nvSpPr>
          <p:spPr>
            <a:xfrm>
              <a:off x="3303703" y="3265105"/>
              <a:ext cx="873541" cy="873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31F9377-AABE-D24F-8041-1BA09F918D26}"/>
                </a:ext>
              </a:extLst>
            </p:cNvPr>
            <p:cNvSpPr/>
            <p:nvPr/>
          </p:nvSpPr>
          <p:spPr>
            <a:xfrm>
              <a:off x="4614015" y="3265105"/>
              <a:ext cx="873541" cy="873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8B091F-4600-FB45-B127-6E6AAC2F219A}"/>
                </a:ext>
              </a:extLst>
            </p:cNvPr>
            <p:cNvSpPr/>
            <p:nvPr/>
          </p:nvSpPr>
          <p:spPr>
            <a:xfrm>
              <a:off x="5924327" y="3265105"/>
              <a:ext cx="873541" cy="873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DEAF8EB-D7B1-1A46-9BC1-3269E159DAE6}"/>
                </a:ext>
              </a:extLst>
            </p:cNvPr>
            <p:cNvSpPr/>
            <p:nvPr/>
          </p:nvSpPr>
          <p:spPr>
            <a:xfrm>
              <a:off x="4614015" y="1954794"/>
              <a:ext cx="873541" cy="87354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Y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5A84293-2BDE-7747-9955-1DC5683604C7}"/>
                </a:ext>
              </a:extLst>
            </p:cNvPr>
            <p:cNvSpPr/>
            <p:nvPr/>
          </p:nvSpPr>
          <p:spPr>
            <a:xfrm>
              <a:off x="3309718" y="1954794"/>
              <a:ext cx="873541" cy="87354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X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994E65C-C030-3F49-9443-FA62F15DB426}"/>
                </a:ext>
              </a:extLst>
            </p:cNvPr>
            <p:cNvSpPr/>
            <p:nvPr/>
          </p:nvSpPr>
          <p:spPr>
            <a:xfrm>
              <a:off x="5924327" y="1954793"/>
              <a:ext cx="873541" cy="87354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</a:t>
              </a:r>
              <a:r>
                <a:rPr lang="en-US" sz="2800" baseline="-25000" dirty="0"/>
                <a:t>1</a:t>
              </a:r>
              <a:endParaRPr lang="en-US" sz="2800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FFC4531-1AFE-5C42-83EB-2FC37D282CDE}"/>
                </a:ext>
              </a:extLst>
            </p:cNvPr>
            <p:cNvCxnSpPr>
              <a:cxnSpLocks/>
              <a:stCxn id="35" idx="2"/>
              <a:endCxn id="34" idx="6"/>
            </p:cNvCxnSpPr>
            <p:nvPr/>
          </p:nvCxnSpPr>
          <p:spPr>
            <a:xfrm flipH="1">
              <a:off x="2866933" y="3701876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C23A485-C3F3-794C-9F3B-96300EC92D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7244" y="3701874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5071B34-7E71-D648-85CC-F54B1A3B40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7557" y="3701874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A6C5F9F-5C82-274A-A0CE-57D3AD2B86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7557" y="2391562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22CA145-DBF2-524A-9561-7C798A619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7244" y="2391561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D1EBC04-187B-E24A-8D47-9007FB26B9DB}"/>
                </a:ext>
              </a:extLst>
            </p:cNvPr>
            <p:cNvCxnSpPr>
              <a:cxnSpLocks/>
              <a:stCxn id="41" idx="3"/>
              <a:endCxn id="34" idx="7"/>
            </p:cNvCxnSpPr>
            <p:nvPr/>
          </p:nvCxnSpPr>
          <p:spPr>
            <a:xfrm flipH="1">
              <a:off x="2739006" y="2700408"/>
              <a:ext cx="698639" cy="69262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DF5BEBD-DC83-A94D-90D6-FBDBD6F7B8E5}"/>
                </a:ext>
              </a:extLst>
            </p:cNvPr>
            <p:cNvCxnSpPr>
              <a:cxnSpLocks/>
              <a:stCxn id="42" idx="3"/>
              <a:endCxn id="36" idx="7"/>
            </p:cNvCxnSpPr>
            <p:nvPr/>
          </p:nvCxnSpPr>
          <p:spPr>
            <a:xfrm flipH="1">
              <a:off x="5359629" y="2700407"/>
              <a:ext cx="692625" cy="692625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BCC78A-9452-0543-9876-9B48F473414F}"/>
                </a:ext>
              </a:extLst>
            </p:cNvPr>
            <p:cNvSpPr txBox="1"/>
            <p:nvPr/>
          </p:nvSpPr>
          <p:spPr>
            <a:xfrm>
              <a:off x="456622" y="3517207"/>
              <a:ext cx="109999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master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622C066-BC9C-FA48-9A90-305CA779FDA1}"/>
                </a:ext>
              </a:extLst>
            </p:cNvPr>
            <p:cNvSpPr txBox="1"/>
            <p:nvPr/>
          </p:nvSpPr>
          <p:spPr>
            <a:xfrm>
              <a:off x="456622" y="2206894"/>
              <a:ext cx="1099999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feature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A245CB9-9E1A-854D-BF93-82521831C3C3}"/>
                </a:ext>
              </a:extLst>
            </p:cNvPr>
            <p:cNvSpPr/>
            <p:nvPr/>
          </p:nvSpPr>
          <p:spPr>
            <a:xfrm>
              <a:off x="7228624" y="1954790"/>
              <a:ext cx="873541" cy="87354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Z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D1BB10D-74C8-A34C-8E3E-CD8F50D75C20}"/>
                </a:ext>
              </a:extLst>
            </p:cNvPr>
            <p:cNvSpPr/>
            <p:nvPr/>
          </p:nvSpPr>
          <p:spPr>
            <a:xfrm>
              <a:off x="8532921" y="3265103"/>
              <a:ext cx="873541" cy="87354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</a:t>
              </a:r>
              <a:r>
                <a:rPr lang="en-US" sz="2800" baseline="-25000" dirty="0"/>
                <a:t>2</a:t>
              </a:r>
              <a:endParaRPr lang="en-US" sz="3200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018C67F-FF72-CC42-9DBC-D7E1FF4BA1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1854" y="2391560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4D19FAA-0576-7D44-8241-8CCF21A74197}"/>
                </a:ext>
              </a:extLst>
            </p:cNvPr>
            <p:cNvCxnSpPr>
              <a:cxnSpLocks/>
              <a:stCxn id="53" idx="1"/>
              <a:endCxn id="52" idx="5"/>
            </p:cNvCxnSpPr>
            <p:nvPr/>
          </p:nvCxnSpPr>
          <p:spPr>
            <a:xfrm flipH="1" flipV="1">
              <a:off x="7974238" y="2700404"/>
              <a:ext cx="686610" cy="692626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90B11F8-5307-8545-9EB2-7D96AEF04E0C}"/>
                </a:ext>
              </a:extLst>
            </p:cNvPr>
            <p:cNvCxnSpPr>
              <a:cxnSpLocks/>
              <a:stCxn id="53" idx="2"/>
              <a:endCxn id="39" idx="6"/>
            </p:cNvCxnSpPr>
            <p:nvPr/>
          </p:nvCxnSpPr>
          <p:spPr>
            <a:xfrm flipH="1">
              <a:off x="6797868" y="3701874"/>
              <a:ext cx="1735053" cy="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356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4405-9DA6-CB49-9F91-9438CD56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41C1A-2348-464A-98BE-388B27046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a new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Inside of the folder run the command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Notice the creation of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.git </a:t>
            </a:r>
            <a:r>
              <a:rPr lang="en-US" dirty="0">
                <a:cs typeface="Consolas" panose="020B0609020204030204" pitchFamily="49" charset="0"/>
              </a:rPr>
              <a:t>folder</a:t>
            </a:r>
          </a:p>
        </p:txBody>
      </p:sp>
    </p:spTree>
    <p:extLst>
      <p:ext uri="{BB962C8B-B14F-4D97-AF65-F5344CB8AC3E}">
        <p14:creationId xmlns:p14="http://schemas.microsoft.com/office/powerpoint/2010/main" val="117962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4405-9DA6-CB49-9F91-9438CD56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41C1A-2348-464A-98BE-388B2704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794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file called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hello-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world.cpp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status </a:t>
            </a:r>
            <a:r>
              <a:rPr lang="en-US" dirty="0"/>
              <a:t>to see the status of the current project.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Run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add hello-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world.cpp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to </a:t>
            </a:r>
            <a:r>
              <a:rPr lang="en-US" b="1" dirty="0">
                <a:cs typeface="Consolas" panose="020B0609020204030204" pitchFamily="49" charset="0"/>
              </a:rPr>
              <a:t>stage</a:t>
            </a:r>
            <a:r>
              <a:rPr lang="en-US" dirty="0">
                <a:cs typeface="Consolas" panose="020B0609020204030204" pitchFamily="49" charset="0"/>
              </a:rPr>
              <a:t> the file. This will put the changes into the </a:t>
            </a:r>
            <a:r>
              <a:rPr lang="en-US" b="1" dirty="0">
                <a:cs typeface="Consolas" panose="020B0609020204030204" pitchFamily="49" charset="0"/>
              </a:rPr>
              <a:t>index</a:t>
            </a:r>
            <a:r>
              <a:rPr lang="en-US" dirty="0">
                <a:cs typeface="Consolas" panose="020B0609020204030204" pitchFamily="49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3C9E6B-1394-EE4E-AD19-58170D207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140" y="1276227"/>
            <a:ext cx="7385860" cy="52166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452C5E-6208-F243-84DF-4078C69A83DC}"/>
              </a:ext>
            </a:extLst>
          </p:cNvPr>
          <p:cNvSpPr/>
          <p:nvPr/>
        </p:nvSpPr>
        <p:spPr>
          <a:xfrm>
            <a:off x="6321629" y="3287210"/>
            <a:ext cx="2673752" cy="1018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DF5AA9-8036-4049-83A5-F82C9F8175D4}"/>
              </a:ext>
            </a:extLst>
          </p:cNvPr>
          <p:cNvSpPr/>
          <p:nvPr/>
        </p:nvSpPr>
        <p:spPr>
          <a:xfrm>
            <a:off x="6821501" y="2410428"/>
            <a:ext cx="1600123" cy="460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7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4405-9DA6-CB49-9F91-9438CD56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41C1A-2348-464A-98BE-388B2704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794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 –m “Initial commit” </a:t>
            </a:r>
            <a:r>
              <a:rPr lang="en-US" dirty="0"/>
              <a:t>to commit the changes.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Initial commit is the </a:t>
            </a:r>
            <a:r>
              <a:rPr lang="en-US" b="1" dirty="0">
                <a:cs typeface="Consolas" panose="020B0609020204030204" pitchFamily="49" charset="0"/>
              </a:rPr>
              <a:t>commit message</a:t>
            </a:r>
            <a:r>
              <a:rPr lang="en-US" dirty="0">
                <a:cs typeface="Consolas" panose="020B0609020204030204" pitchFamily="49" charset="0"/>
              </a:rPr>
              <a:t>. Commits are also assigned </a:t>
            </a:r>
            <a:r>
              <a:rPr lang="en-US" b="1" dirty="0">
                <a:cs typeface="Consolas" panose="020B0609020204030204" pitchFamily="49" charset="0"/>
              </a:rPr>
              <a:t>hashes</a:t>
            </a:r>
            <a:r>
              <a:rPr lang="en-US" dirty="0">
                <a:cs typeface="Consolas" panose="020B0609020204030204" pitchFamily="49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Run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status</a:t>
            </a:r>
            <a:r>
              <a:rPr lang="en-US" dirty="0">
                <a:cs typeface="Consolas" panose="020B0609020204030204" pitchFamily="49" charset="0"/>
              </a:rPr>
              <a:t> to confirm commit.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3C9E6B-1394-EE4E-AD19-58170D207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140" y="1276227"/>
            <a:ext cx="7385860" cy="52166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452C5E-6208-F243-84DF-4078C69A83DC}"/>
              </a:ext>
            </a:extLst>
          </p:cNvPr>
          <p:cNvSpPr/>
          <p:nvPr/>
        </p:nvSpPr>
        <p:spPr>
          <a:xfrm>
            <a:off x="7894397" y="3273032"/>
            <a:ext cx="2673752" cy="1018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DF5AA9-8036-4049-83A5-F82C9F8175D4}"/>
              </a:ext>
            </a:extLst>
          </p:cNvPr>
          <p:cNvSpPr/>
          <p:nvPr/>
        </p:nvSpPr>
        <p:spPr>
          <a:xfrm>
            <a:off x="8366837" y="2398828"/>
            <a:ext cx="1600123" cy="460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1662</Words>
  <Application>Microsoft Macintosh PowerPoint</Application>
  <PresentationFormat>Widescreen</PresentationFormat>
  <Paragraphs>320</Paragraphs>
  <Slides>26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Theme</vt:lpstr>
      <vt:lpstr>Git Workshop</vt:lpstr>
      <vt:lpstr>What is Git?</vt:lpstr>
      <vt:lpstr>Why do we need Git?</vt:lpstr>
      <vt:lpstr>Some quick terminology</vt:lpstr>
      <vt:lpstr>Some quick terminology</vt:lpstr>
      <vt:lpstr>Some quick terminology</vt:lpstr>
      <vt:lpstr>Creating a Git repository</vt:lpstr>
      <vt:lpstr>The first commit</vt:lpstr>
      <vt:lpstr>The first commit</vt:lpstr>
      <vt:lpstr>Other information-gathering commands</vt:lpstr>
      <vt:lpstr>Other information-gathering commands</vt:lpstr>
      <vt:lpstr>Other information-gathering commands</vt:lpstr>
      <vt:lpstr>Pushing to a remote</vt:lpstr>
      <vt:lpstr>Collaboration using Git</vt:lpstr>
      <vt:lpstr>Merging, part I</vt:lpstr>
      <vt:lpstr>Merging, part I (simple merge)</vt:lpstr>
      <vt:lpstr>Merging, part I (merge conflict)</vt:lpstr>
      <vt:lpstr>Branching</vt:lpstr>
      <vt:lpstr>Merging, part II (merging branches)</vt:lpstr>
      <vt:lpstr>Feature branching</vt:lpstr>
      <vt:lpstr>Undoing changes</vt:lpstr>
      <vt:lpstr>Ignoring files (.gitignore)</vt:lpstr>
      <vt:lpstr>Stashing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Workshop</dc:title>
  <dc:creator>McCaskill, Matthew</dc:creator>
  <cp:lastModifiedBy>McCaskill, Matthew</cp:lastModifiedBy>
  <cp:revision>4</cp:revision>
  <dcterms:created xsi:type="dcterms:W3CDTF">2020-10-22T06:48:48Z</dcterms:created>
  <dcterms:modified xsi:type="dcterms:W3CDTF">2020-10-22T07:14:50Z</dcterms:modified>
</cp:coreProperties>
</file>