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ocomat Pro Heavy" charset="1" panose="00000A00000000000000"/>
      <p:regular r:id="rId14"/>
    </p:embeddedFont>
    <p:embeddedFont>
      <p:font typeface="Montserrat Bold" charset="1" panose="00000800000000000000"/>
      <p:regular r:id="rId15"/>
    </p:embeddedFont>
    <p:embeddedFont>
      <p:font typeface="Montserrat Classic Bold" charset="1" panose="00000800000000000000"/>
      <p:regular r:id="rId16"/>
    </p:embeddedFont>
    <p:embeddedFont>
      <p:font typeface="Montserrat Medium" charset="1" panose="00000600000000000000"/>
      <p:regular r:id="rId17"/>
    </p:embeddedFont>
    <p:embeddedFont>
      <p:font typeface="Montserrat" charset="1" panose="00000500000000000000"/>
      <p:regular r:id="rId18"/>
    </p:embeddedFont>
    <p:embeddedFont>
      <p:font typeface="Cocomat Pro"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Freeform 2" id="2"/>
          <p:cNvSpPr/>
          <p:nvPr/>
        </p:nvSpPr>
        <p:spPr>
          <a:xfrm flipH="false" flipV="false" rot="0">
            <a:off x="10560112" y="-6875490"/>
            <a:ext cx="13398375" cy="12377222"/>
          </a:xfrm>
          <a:custGeom>
            <a:avLst/>
            <a:gdLst/>
            <a:ahLst/>
            <a:cxnLst/>
            <a:rect r="r" b="b" t="t" l="l"/>
            <a:pathLst>
              <a:path h="12377222" w="13398375">
                <a:moveTo>
                  <a:pt x="0" y="0"/>
                </a:moveTo>
                <a:lnTo>
                  <a:pt x="13398376" y="0"/>
                </a:lnTo>
                <a:lnTo>
                  <a:pt x="13398376" y="12377222"/>
                </a:lnTo>
                <a:lnTo>
                  <a:pt x="0" y="12377222"/>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6179" r="-211836" b="0"/>
            </a:stretch>
          </a:blipFill>
        </p:spPr>
      </p:sp>
      <p:sp>
        <p:nvSpPr>
          <p:cNvPr name="Freeform 3" id="3"/>
          <p:cNvSpPr/>
          <p:nvPr/>
        </p:nvSpPr>
        <p:spPr>
          <a:xfrm flipH="true" flipV="false" rot="0">
            <a:off x="627094" y="534271"/>
            <a:ext cx="7726011" cy="9752729"/>
          </a:xfrm>
          <a:custGeom>
            <a:avLst/>
            <a:gdLst/>
            <a:ahLst/>
            <a:cxnLst/>
            <a:rect r="r" b="b" t="t" l="l"/>
            <a:pathLst>
              <a:path h="9752729" w="7726011">
                <a:moveTo>
                  <a:pt x="7726011" y="0"/>
                </a:moveTo>
                <a:lnTo>
                  <a:pt x="0" y="0"/>
                </a:lnTo>
                <a:lnTo>
                  <a:pt x="0" y="9752729"/>
                </a:lnTo>
                <a:lnTo>
                  <a:pt x="7726011" y="9752729"/>
                </a:lnTo>
                <a:lnTo>
                  <a:pt x="772601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007072" y="2295221"/>
            <a:ext cx="8555602" cy="1391157"/>
          </a:xfrm>
          <a:prstGeom prst="rect">
            <a:avLst/>
          </a:prstGeom>
        </p:spPr>
        <p:txBody>
          <a:bodyPr anchor="t" rtlCol="false" tIns="0" lIns="0" bIns="0" rIns="0">
            <a:spAutoFit/>
          </a:bodyPr>
          <a:lstStyle/>
          <a:p>
            <a:pPr algn="l">
              <a:lnSpc>
                <a:spcPts val="10736"/>
              </a:lnSpc>
            </a:pPr>
            <a:r>
              <a:rPr lang="en-US" b="true" sz="8800">
                <a:solidFill>
                  <a:srgbClr val="05066D"/>
                </a:solidFill>
                <a:latin typeface="Cocomat Pro Heavy"/>
                <a:ea typeface="Cocomat Pro Heavy"/>
                <a:cs typeface="Cocomat Pro Heavy"/>
                <a:sym typeface="Cocomat Pro Heavy"/>
              </a:rPr>
              <a:t>JEEVANTI</a:t>
            </a:r>
          </a:p>
        </p:txBody>
      </p:sp>
      <p:sp>
        <p:nvSpPr>
          <p:cNvPr name="TextBox 5" id="5"/>
          <p:cNvSpPr txBox="true"/>
          <p:nvPr/>
        </p:nvSpPr>
        <p:spPr>
          <a:xfrm rot="0">
            <a:off x="10560112" y="6268611"/>
            <a:ext cx="7727888" cy="671322"/>
          </a:xfrm>
          <a:prstGeom prst="rect">
            <a:avLst/>
          </a:prstGeom>
        </p:spPr>
        <p:txBody>
          <a:bodyPr anchor="t" rtlCol="false" tIns="0" lIns="0" bIns="0" rIns="0">
            <a:spAutoFit/>
          </a:bodyPr>
          <a:lstStyle/>
          <a:p>
            <a:pPr algn="l" marL="0" indent="0" lvl="0">
              <a:lnSpc>
                <a:spcPts val="5124"/>
              </a:lnSpc>
              <a:spcBef>
                <a:spcPct val="0"/>
              </a:spcBef>
            </a:pPr>
            <a:r>
              <a:rPr lang="en-US" b="true" sz="4200">
                <a:solidFill>
                  <a:srgbClr val="05066D"/>
                </a:solidFill>
                <a:latin typeface="Cocomat Pro Heavy"/>
                <a:ea typeface="Cocomat Pro Heavy"/>
                <a:cs typeface="Cocomat Pro Heavy"/>
                <a:sym typeface="Cocomat Pro Heavy"/>
              </a:rPr>
              <a:t>BY: </a:t>
            </a:r>
            <a:r>
              <a:rPr lang="en-US" b="true" sz="4200" strike="noStrike" u="none">
                <a:solidFill>
                  <a:srgbClr val="05066D"/>
                </a:solidFill>
                <a:latin typeface="Cocomat Pro Heavy"/>
                <a:ea typeface="Cocomat Pro Heavy"/>
                <a:cs typeface="Cocomat Pro Heavy"/>
                <a:sym typeface="Cocomat Pro Heavy"/>
              </a:rPr>
              <a:t>TEAM CODE CATALYST</a:t>
            </a:r>
          </a:p>
        </p:txBody>
      </p:sp>
      <p:sp>
        <p:nvSpPr>
          <p:cNvPr name="Freeform 6" id="6"/>
          <p:cNvSpPr/>
          <p:nvPr/>
        </p:nvSpPr>
        <p:spPr>
          <a:xfrm flipH="false" flipV="false" rot="0">
            <a:off x="157227" y="6613797"/>
            <a:ext cx="18288000" cy="6906869"/>
          </a:xfrm>
          <a:custGeom>
            <a:avLst/>
            <a:gdLst/>
            <a:ahLst/>
            <a:cxnLst/>
            <a:rect r="r" b="b" t="t" l="l"/>
            <a:pathLst>
              <a:path h="6906869" w="18288000">
                <a:moveTo>
                  <a:pt x="0" y="0"/>
                </a:moveTo>
                <a:lnTo>
                  <a:pt x="18288000" y="0"/>
                </a:lnTo>
                <a:lnTo>
                  <a:pt x="18288000" y="6906869"/>
                </a:lnTo>
                <a:lnTo>
                  <a:pt x="0" y="69068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7437633" y="2085943"/>
            <a:ext cx="1569439" cy="1838289"/>
          </a:xfrm>
          <a:custGeom>
            <a:avLst/>
            <a:gdLst/>
            <a:ahLst/>
            <a:cxnLst/>
            <a:rect r="r" b="b" t="t" l="l"/>
            <a:pathLst>
              <a:path h="1838289" w="1569439">
                <a:moveTo>
                  <a:pt x="0" y="0"/>
                </a:moveTo>
                <a:lnTo>
                  <a:pt x="1569439" y="0"/>
                </a:lnTo>
                <a:lnTo>
                  <a:pt x="1569439" y="1838289"/>
                </a:lnTo>
                <a:lnTo>
                  <a:pt x="0" y="18382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9144000" y="3376440"/>
            <a:ext cx="10179557" cy="562726"/>
          </a:xfrm>
          <a:prstGeom prst="rect">
            <a:avLst/>
          </a:prstGeom>
        </p:spPr>
        <p:txBody>
          <a:bodyPr anchor="t" rtlCol="false" tIns="0" lIns="0" bIns="0" rIns="0">
            <a:spAutoFit/>
          </a:bodyPr>
          <a:lstStyle/>
          <a:p>
            <a:pPr algn="just">
              <a:lnSpc>
                <a:spcPts val="4683"/>
              </a:lnSpc>
            </a:pPr>
            <a:r>
              <a:rPr lang="en-US" b="true" sz="3345">
                <a:solidFill>
                  <a:srgbClr val="000000"/>
                </a:solidFill>
                <a:latin typeface="Montserrat Bold"/>
                <a:ea typeface="Montserrat Bold"/>
                <a:cs typeface="Montserrat Bold"/>
                <a:sym typeface="Montserrat Bold"/>
              </a:rPr>
              <a:t>LIFE LIVING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Freeform 2" id="2"/>
          <p:cNvSpPr/>
          <p:nvPr/>
        </p:nvSpPr>
        <p:spPr>
          <a:xfrm flipH="false" flipV="false" rot="0">
            <a:off x="11302716" y="623148"/>
            <a:ext cx="6985284" cy="9663852"/>
          </a:xfrm>
          <a:custGeom>
            <a:avLst/>
            <a:gdLst/>
            <a:ahLst/>
            <a:cxnLst/>
            <a:rect r="r" b="b" t="t" l="l"/>
            <a:pathLst>
              <a:path h="9663852" w="6985284">
                <a:moveTo>
                  <a:pt x="0" y="0"/>
                </a:moveTo>
                <a:lnTo>
                  <a:pt x="6985284" y="0"/>
                </a:lnTo>
                <a:lnTo>
                  <a:pt x="6985284" y="9663852"/>
                </a:lnTo>
                <a:lnTo>
                  <a:pt x="0" y="96638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508848"/>
            <a:ext cx="13941730" cy="1027430"/>
          </a:xfrm>
          <a:prstGeom prst="rect">
            <a:avLst/>
          </a:prstGeom>
        </p:spPr>
        <p:txBody>
          <a:bodyPr anchor="t" rtlCol="false" tIns="0" lIns="0" bIns="0" rIns="0">
            <a:spAutoFit/>
          </a:bodyPr>
          <a:lstStyle/>
          <a:p>
            <a:pPr algn="l" marL="0" indent="0" lvl="0">
              <a:lnSpc>
                <a:spcPts val="8260"/>
              </a:lnSpc>
              <a:spcBef>
                <a:spcPct val="0"/>
              </a:spcBef>
            </a:pPr>
            <a:r>
              <a:rPr lang="en-US" b="true" sz="5900">
                <a:solidFill>
                  <a:srgbClr val="05066D"/>
                </a:solidFill>
                <a:latin typeface="Cocomat Pro Heavy"/>
                <a:ea typeface="Cocomat Pro Heavy"/>
                <a:cs typeface="Cocomat Pro Heavy"/>
                <a:sym typeface="Cocomat Pro Heavy"/>
              </a:rPr>
              <a:t>THE HEALTHCARE CHALLENGE</a:t>
            </a:r>
          </a:p>
        </p:txBody>
      </p:sp>
      <p:sp>
        <p:nvSpPr>
          <p:cNvPr name="TextBox 4" id="4"/>
          <p:cNvSpPr txBox="true"/>
          <p:nvPr/>
        </p:nvSpPr>
        <p:spPr>
          <a:xfrm rot="0">
            <a:off x="1123159" y="2826013"/>
            <a:ext cx="10179557" cy="1271385"/>
          </a:xfrm>
          <a:prstGeom prst="rect">
            <a:avLst/>
          </a:prstGeom>
        </p:spPr>
        <p:txBody>
          <a:bodyPr anchor="t" rtlCol="false" tIns="0" lIns="0" bIns="0" rIns="0">
            <a:spAutoFit/>
          </a:bodyPr>
          <a:lstStyle/>
          <a:p>
            <a:pPr algn="just" marL="527976" indent="-263988" lvl="1">
              <a:lnSpc>
                <a:spcPts val="3423"/>
              </a:lnSpc>
              <a:buFont typeface="Arial"/>
              <a:buChar char="•"/>
            </a:pPr>
            <a:r>
              <a:rPr lang="en-US" b="true" sz="2445">
                <a:solidFill>
                  <a:srgbClr val="000000"/>
                </a:solidFill>
                <a:latin typeface="Montserrat Bold"/>
                <a:ea typeface="Montserrat Bold"/>
                <a:cs typeface="Montserrat Bold"/>
                <a:sym typeface="Montserrat Bold"/>
              </a:rPr>
              <a:t>Rural and undeveloped areas face significant barriers to timely, quality healthcare due to scarce resources and infrastructure.</a:t>
            </a:r>
          </a:p>
        </p:txBody>
      </p:sp>
      <p:sp>
        <p:nvSpPr>
          <p:cNvPr name="TextBox 5" id="5"/>
          <p:cNvSpPr txBox="true"/>
          <p:nvPr/>
        </p:nvSpPr>
        <p:spPr>
          <a:xfrm rot="0">
            <a:off x="1123159" y="2253961"/>
            <a:ext cx="10594603" cy="456499"/>
          </a:xfrm>
          <a:prstGeom prst="rect">
            <a:avLst/>
          </a:prstGeom>
        </p:spPr>
        <p:txBody>
          <a:bodyPr anchor="t" rtlCol="false" tIns="0" lIns="0" bIns="0" rIns="0">
            <a:spAutoFit/>
          </a:bodyPr>
          <a:lstStyle/>
          <a:p>
            <a:pPr algn="l" marL="0" indent="0" lvl="0">
              <a:lnSpc>
                <a:spcPts val="3713"/>
              </a:lnSpc>
              <a:spcBef>
                <a:spcPct val="0"/>
              </a:spcBef>
            </a:pPr>
            <a:r>
              <a:rPr lang="en-US" b="true" sz="2652" strike="noStrike" u="sng">
                <a:solidFill>
                  <a:srgbClr val="1F2B5B"/>
                </a:solidFill>
                <a:latin typeface="Montserrat Classic Bold"/>
                <a:ea typeface="Montserrat Classic Bold"/>
                <a:cs typeface="Montserrat Classic Bold"/>
                <a:sym typeface="Montserrat Classic Bold"/>
              </a:rPr>
              <a:t>LIMITED ACCESS TO HEALTHCARE IN UNDEVELOPED AREAS:</a:t>
            </a:r>
          </a:p>
        </p:txBody>
      </p:sp>
      <p:sp>
        <p:nvSpPr>
          <p:cNvPr name="TextBox 6" id="6"/>
          <p:cNvSpPr txBox="true"/>
          <p:nvPr/>
        </p:nvSpPr>
        <p:spPr>
          <a:xfrm rot="0">
            <a:off x="1084275" y="5685459"/>
            <a:ext cx="10633487" cy="875057"/>
          </a:xfrm>
          <a:prstGeom prst="rect">
            <a:avLst/>
          </a:prstGeom>
        </p:spPr>
        <p:txBody>
          <a:bodyPr anchor="t" rtlCol="false" tIns="0" lIns="0" bIns="0" rIns="0">
            <a:spAutoFit/>
          </a:bodyPr>
          <a:lstStyle/>
          <a:p>
            <a:pPr algn="l" marL="549421" indent="-274710" lvl="1">
              <a:lnSpc>
                <a:spcPts val="3562"/>
              </a:lnSpc>
              <a:buFont typeface="Arial"/>
              <a:buChar char="•"/>
            </a:pPr>
            <a:r>
              <a:rPr lang="en-US" b="true" sz="2544">
                <a:solidFill>
                  <a:srgbClr val="000000"/>
                </a:solidFill>
                <a:latin typeface="Montserrat Bold"/>
                <a:ea typeface="Montserrat Bold"/>
                <a:cs typeface="Montserrat Bold"/>
                <a:sym typeface="Montserrat Bold"/>
              </a:rPr>
              <a:t>Current healthcare models are generic, failing to tailor care to individual patient needs.</a:t>
            </a:r>
          </a:p>
        </p:txBody>
      </p:sp>
      <p:sp>
        <p:nvSpPr>
          <p:cNvPr name="TextBox 7" id="7"/>
          <p:cNvSpPr txBox="true"/>
          <p:nvPr/>
        </p:nvSpPr>
        <p:spPr>
          <a:xfrm rot="0">
            <a:off x="1028700" y="5076825"/>
            <a:ext cx="6484246" cy="522539"/>
          </a:xfrm>
          <a:prstGeom prst="rect">
            <a:avLst/>
          </a:prstGeom>
        </p:spPr>
        <p:txBody>
          <a:bodyPr anchor="t" rtlCol="false" tIns="0" lIns="0" bIns="0" rIns="0">
            <a:spAutoFit/>
          </a:bodyPr>
          <a:lstStyle/>
          <a:p>
            <a:pPr algn="l">
              <a:lnSpc>
                <a:spcPts val="4273"/>
              </a:lnSpc>
              <a:spcBef>
                <a:spcPct val="0"/>
              </a:spcBef>
            </a:pPr>
            <a:r>
              <a:rPr lang="en-US" b="true" sz="3052" u="sng">
                <a:solidFill>
                  <a:srgbClr val="1F2B5B"/>
                </a:solidFill>
                <a:latin typeface="Montserrat Classic Bold"/>
                <a:ea typeface="Montserrat Classic Bold"/>
                <a:cs typeface="Montserrat Classic Bold"/>
                <a:sym typeface="Montserrat Classic Bold"/>
              </a:rPr>
              <a:t>LACK OF PERSONALIZED CARE:</a:t>
            </a:r>
          </a:p>
        </p:txBody>
      </p:sp>
      <p:sp>
        <p:nvSpPr>
          <p:cNvPr name="TextBox 8" id="8"/>
          <p:cNvSpPr txBox="true"/>
          <p:nvPr/>
        </p:nvSpPr>
        <p:spPr>
          <a:xfrm rot="0">
            <a:off x="1084275" y="8271977"/>
            <a:ext cx="10633487" cy="878337"/>
          </a:xfrm>
          <a:prstGeom prst="rect">
            <a:avLst/>
          </a:prstGeom>
        </p:spPr>
        <p:txBody>
          <a:bodyPr anchor="t" rtlCol="false" tIns="0" lIns="0" bIns="0" rIns="0">
            <a:spAutoFit/>
          </a:bodyPr>
          <a:lstStyle/>
          <a:p>
            <a:pPr algn="l" marL="549421" indent="-274711" lvl="1">
              <a:lnSpc>
                <a:spcPts val="3562"/>
              </a:lnSpc>
              <a:spcBef>
                <a:spcPct val="0"/>
              </a:spcBef>
              <a:buFont typeface="Arial"/>
              <a:buChar char="•"/>
            </a:pPr>
            <a:r>
              <a:rPr lang="en-US" b="true" sz="2544" strike="noStrike" u="none">
                <a:solidFill>
                  <a:srgbClr val="000000"/>
                </a:solidFill>
                <a:latin typeface="Montserrat Bold"/>
                <a:ea typeface="Montserrat Bold"/>
                <a:cs typeface="Montserrat Bold"/>
                <a:sym typeface="Montserrat Bold"/>
              </a:rPr>
              <a:t>Healthcare largely neglects preventive measures that could reduce disease burdens in undeveloped populations.</a:t>
            </a:r>
          </a:p>
        </p:txBody>
      </p:sp>
      <p:sp>
        <p:nvSpPr>
          <p:cNvPr name="TextBox 9" id="9"/>
          <p:cNvSpPr txBox="true"/>
          <p:nvPr/>
        </p:nvSpPr>
        <p:spPr>
          <a:xfrm rot="0">
            <a:off x="1028700" y="7663343"/>
            <a:ext cx="7652216" cy="522539"/>
          </a:xfrm>
          <a:prstGeom prst="rect">
            <a:avLst/>
          </a:prstGeom>
        </p:spPr>
        <p:txBody>
          <a:bodyPr anchor="t" rtlCol="false" tIns="0" lIns="0" bIns="0" rIns="0">
            <a:spAutoFit/>
          </a:bodyPr>
          <a:lstStyle/>
          <a:p>
            <a:pPr algn="l">
              <a:lnSpc>
                <a:spcPts val="4273"/>
              </a:lnSpc>
              <a:spcBef>
                <a:spcPct val="0"/>
              </a:spcBef>
            </a:pPr>
            <a:r>
              <a:rPr lang="en-US" b="true" sz="3052" u="sng">
                <a:solidFill>
                  <a:srgbClr val="1F2B5B"/>
                </a:solidFill>
                <a:latin typeface="Montserrat Classic Bold"/>
                <a:ea typeface="Montserrat Classic Bold"/>
                <a:cs typeface="Montserrat Classic Bold"/>
                <a:sym typeface="Montserrat Classic Bold"/>
              </a:rPr>
              <a:t>PREVENTIVE CARE SHORTCOMINGS: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Freeform 2" id="2"/>
          <p:cNvSpPr/>
          <p:nvPr/>
        </p:nvSpPr>
        <p:spPr>
          <a:xfrm flipH="false" flipV="false" rot="0">
            <a:off x="0" y="3458002"/>
            <a:ext cx="5017370" cy="6963763"/>
          </a:xfrm>
          <a:custGeom>
            <a:avLst/>
            <a:gdLst/>
            <a:ahLst/>
            <a:cxnLst/>
            <a:rect r="r" b="b" t="t" l="l"/>
            <a:pathLst>
              <a:path h="6963763" w="5017370">
                <a:moveTo>
                  <a:pt x="0" y="0"/>
                </a:moveTo>
                <a:lnTo>
                  <a:pt x="5017370" y="0"/>
                </a:lnTo>
                <a:lnTo>
                  <a:pt x="5017370" y="6963764"/>
                </a:lnTo>
                <a:lnTo>
                  <a:pt x="0" y="69637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310594" y="2668492"/>
            <a:ext cx="12977406" cy="1353390"/>
          </a:xfrm>
          <a:prstGeom prst="rect">
            <a:avLst/>
          </a:prstGeom>
        </p:spPr>
        <p:txBody>
          <a:bodyPr anchor="t" rtlCol="false" tIns="0" lIns="0" bIns="0" rIns="0">
            <a:spAutoFit/>
          </a:bodyPr>
          <a:lstStyle/>
          <a:p>
            <a:pPr algn="l" marL="559597" indent="-279798" lvl="1">
              <a:lnSpc>
                <a:spcPts val="3628"/>
              </a:lnSpc>
              <a:buFont typeface="Arial"/>
              <a:buChar char="•"/>
            </a:pPr>
            <a:r>
              <a:rPr lang="en-US" b="true" sz="2591">
                <a:solidFill>
                  <a:srgbClr val="000000"/>
                </a:solidFill>
                <a:latin typeface="Montserrat Bold"/>
                <a:ea typeface="Montserrat Bold"/>
                <a:cs typeface="Montserrat Bold"/>
                <a:sym typeface="Montserrat Bold"/>
              </a:rPr>
              <a:t>According to ASER 2021, 67.6% of Indian house holds have smartphones which can help our product/service to reach undeveloped areas. Countries best doctors will be accessible on our app.</a:t>
            </a:r>
          </a:p>
        </p:txBody>
      </p:sp>
      <p:sp>
        <p:nvSpPr>
          <p:cNvPr name="TextBox 4" id="4"/>
          <p:cNvSpPr txBox="true"/>
          <p:nvPr/>
        </p:nvSpPr>
        <p:spPr>
          <a:xfrm rot="0">
            <a:off x="5310594" y="5353050"/>
            <a:ext cx="12707874" cy="1353390"/>
          </a:xfrm>
          <a:prstGeom prst="rect">
            <a:avLst/>
          </a:prstGeom>
        </p:spPr>
        <p:txBody>
          <a:bodyPr anchor="t" rtlCol="false" tIns="0" lIns="0" bIns="0" rIns="0">
            <a:spAutoFit/>
          </a:bodyPr>
          <a:lstStyle/>
          <a:p>
            <a:pPr algn="l" marL="559597" indent="-279798" lvl="1">
              <a:lnSpc>
                <a:spcPts val="3628"/>
              </a:lnSpc>
              <a:spcBef>
                <a:spcPct val="0"/>
              </a:spcBef>
              <a:buFont typeface="Arial"/>
              <a:buChar char="•"/>
            </a:pPr>
            <a:r>
              <a:rPr lang="en-US" b="true" sz="2591" strike="noStrike" u="none">
                <a:solidFill>
                  <a:srgbClr val="000000"/>
                </a:solidFill>
                <a:latin typeface="Montserrat Bold"/>
                <a:ea typeface="Montserrat Bold"/>
                <a:cs typeface="Montserrat Bold"/>
                <a:sym typeface="Montserrat Bold"/>
              </a:rPr>
              <a:t>Create an AI-driven platform that utilizes individual patient data—such as medical history, lifestyle factors, and real-time health metrics—to generate personalized care plans. </a:t>
            </a:r>
          </a:p>
        </p:txBody>
      </p:sp>
      <p:sp>
        <p:nvSpPr>
          <p:cNvPr name="TextBox 5" id="5"/>
          <p:cNvSpPr txBox="true"/>
          <p:nvPr/>
        </p:nvSpPr>
        <p:spPr>
          <a:xfrm rot="0">
            <a:off x="3666679" y="245112"/>
            <a:ext cx="11880335" cy="1027430"/>
          </a:xfrm>
          <a:prstGeom prst="rect">
            <a:avLst/>
          </a:prstGeom>
        </p:spPr>
        <p:txBody>
          <a:bodyPr anchor="t" rtlCol="false" tIns="0" lIns="0" bIns="0" rIns="0">
            <a:spAutoFit/>
          </a:bodyPr>
          <a:lstStyle/>
          <a:p>
            <a:pPr algn="l" marL="0" indent="0" lvl="0">
              <a:lnSpc>
                <a:spcPts val="8260"/>
              </a:lnSpc>
              <a:spcBef>
                <a:spcPct val="0"/>
              </a:spcBef>
            </a:pPr>
            <a:r>
              <a:rPr lang="en-US" b="true" sz="5900">
                <a:solidFill>
                  <a:srgbClr val="05066D"/>
                </a:solidFill>
                <a:latin typeface="Cocomat Pro Heavy"/>
                <a:ea typeface="Cocomat Pro Heavy"/>
                <a:cs typeface="Cocomat Pro Heavy"/>
                <a:sym typeface="Cocomat Pro Heavy"/>
              </a:rPr>
              <a:t>INTORDUCTION TO JEEVANTI</a:t>
            </a:r>
          </a:p>
        </p:txBody>
      </p:sp>
      <p:grpSp>
        <p:nvGrpSpPr>
          <p:cNvPr name="Group 6" id="6"/>
          <p:cNvGrpSpPr/>
          <p:nvPr/>
        </p:nvGrpSpPr>
        <p:grpSpPr>
          <a:xfrm rot="0">
            <a:off x="5310594" y="1510667"/>
            <a:ext cx="4872311" cy="1167196"/>
            <a:chOff x="0" y="0"/>
            <a:chExt cx="6496415" cy="1556261"/>
          </a:xfrm>
        </p:grpSpPr>
        <p:sp>
          <p:nvSpPr>
            <p:cNvPr name="Freeform 7" id="7"/>
            <p:cNvSpPr/>
            <p:nvPr/>
          </p:nvSpPr>
          <p:spPr>
            <a:xfrm flipH="false" flipV="false" rot="0">
              <a:off x="12516" y="0"/>
              <a:ext cx="6133047" cy="1556261"/>
            </a:xfrm>
            <a:custGeom>
              <a:avLst/>
              <a:gdLst/>
              <a:ahLst/>
              <a:cxnLst/>
              <a:rect r="r" b="b" t="t" l="l"/>
              <a:pathLst>
                <a:path h="1556261" w="6133047">
                  <a:moveTo>
                    <a:pt x="0" y="0"/>
                  </a:moveTo>
                  <a:lnTo>
                    <a:pt x="6133047" y="0"/>
                  </a:lnTo>
                  <a:lnTo>
                    <a:pt x="6133047" y="1556261"/>
                  </a:lnTo>
                  <a:lnTo>
                    <a:pt x="0" y="15562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0" y="215189"/>
              <a:ext cx="6496415" cy="1030633"/>
            </a:xfrm>
            <a:prstGeom prst="rect">
              <a:avLst/>
            </a:prstGeom>
          </p:spPr>
          <p:txBody>
            <a:bodyPr anchor="t" rtlCol="false" tIns="0" lIns="0" bIns="0" rIns="0">
              <a:spAutoFit/>
            </a:bodyPr>
            <a:lstStyle/>
            <a:p>
              <a:pPr algn="l" marL="0" indent="0" lvl="0">
                <a:lnSpc>
                  <a:spcPts val="6377"/>
                </a:lnSpc>
                <a:spcBef>
                  <a:spcPct val="0"/>
                </a:spcBef>
              </a:pPr>
              <a:r>
                <a:rPr lang="en-US" b="true" sz="4555">
                  <a:solidFill>
                    <a:srgbClr val="05066D"/>
                  </a:solidFill>
                  <a:latin typeface="Cocomat Pro Heavy"/>
                  <a:ea typeface="Cocomat Pro Heavy"/>
                  <a:cs typeface="Cocomat Pro Heavy"/>
                  <a:sym typeface="Cocomat Pro Heavy"/>
                </a:rPr>
                <a:t>ACCESSIBILITY </a:t>
              </a:r>
            </a:p>
          </p:txBody>
        </p:sp>
      </p:grpSp>
      <p:grpSp>
        <p:nvGrpSpPr>
          <p:cNvPr name="Group 9" id="9"/>
          <p:cNvGrpSpPr/>
          <p:nvPr/>
        </p:nvGrpSpPr>
        <p:grpSpPr>
          <a:xfrm rot="0">
            <a:off x="5310594" y="4127681"/>
            <a:ext cx="4872311" cy="1167196"/>
            <a:chOff x="0" y="0"/>
            <a:chExt cx="6496415" cy="1556261"/>
          </a:xfrm>
        </p:grpSpPr>
        <p:sp>
          <p:nvSpPr>
            <p:cNvPr name="Freeform 10" id="10"/>
            <p:cNvSpPr/>
            <p:nvPr/>
          </p:nvSpPr>
          <p:spPr>
            <a:xfrm flipH="false" flipV="false" rot="0">
              <a:off x="12516" y="0"/>
              <a:ext cx="6133047" cy="1556261"/>
            </a:xfrm>
            <a:custGeom>
              <a:avLst/>
              <a:gdLst/>
              <a:ahLst/>
              <a:cxnLst/>
              <a:rect r="r" b="b" t="t" l="l"/>
              <a:pathLst>
                <a:path h="1556261" w="6133047">
                  <a:moveTo>
                    <a:pt x="0" y="0"/>
                  </a:moveTo>
                  <a:lnTo>
                    <a:pt x="6133047" y="0"/>
                  </a:lnTo>
                  <a:lnTo>
                    <a:pt x="6133047" y="1556261"/>
                  </a:lnTo>
                  <a:lnTo>
                    <a:pt x="0" y="15562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0" y="243764"/>
              <a:ext cx="6496415" cy="740437"/>
            </a:xfrm>
            <a:prstGeom prst="rect">
              <a:avLst/>
            </a:prstGeom>
          </p:spPr>
          <p:txBody>
            <a:bodyPr anchor="t" rtlCol="false" tIns="0" lIns="0" bIns="0" rIns="0">
              <a:spAutoFit/>
            </a:bodyPr>
            <a:lstStyle/>
            <a:p>
              <a:pPr algn="l" marL="0" indent="0" lvl="0">
                <a:lnSpc>
                  <a:spcPts val="4697"/>
                </a:lnSpc>
                <a:spcBef>
                  <a:spcPct val="0"/>
                </a:spcBef>
              </a:pPr>
              <a:r>
                <a:rPr lang="en-US" b="true" sz="3355">
                  <a:solidFill>
                    <a:srgbClr val="05066D"/>
                  </a:solidFill>
                  <a:latin typeface="Cocomat Pro Heavy"/>
                  <a:ea typeface="Cocomat Pro Heavy"/>
                  <a:cs typeface="Cocomat Pro Heavy"/>
                  <a:sym typeface="Cocomat Pro Heavy"/>
                </a:rPr>
                <a:t>PERSONALIZATION</a:t>
              </a:r>
            </a:p>
          </p:txBody>
        </p:sp>
      </p:grpSp>
      <p:grpSp>
        <p:nvGrpSpPr>
          <p:cNvPr name="Group 12" id="12"/>
          <p:cNvGrpSpPr/>
          <p:nvPr/>
        </p:nvGrpSpPr>
        <p:grpSpPr>
          <a:xfrm rot="0">
            <a:off x="5310594" y="6939884"/>
            <a:ext cx="4872311" cy="1167196"/>
            <a:chOff x="0" y="0"/>
            <a:chExt cx="6496415" cy="1556261"/>
          </a:xfrm>
        </p:grpSpPr>
        <p:sp>
          <p:nvSpPr>
            <p:cNvPr name="Freeform 13" id="13"/>
            <p:cNvSpPr/>
            <p:nvPr/>
          </p:nvSpPr>
          <p:spPr>
            <a:xfrm flipH="false" flipV="false" rot="0">
              <a:off x="12516" y="0"/>
              <a:ext cx="6133047" cy="1556261"/>
            </a:xfrm>
            <a:custGeom>
              <a:avLst/>
              <a:gdLst/>
              <a:ahLst/>
              <a:cxnLst/>
              <a:rect r="r" b="b" t="t" l="l"/>
              <a:pathLst>
                <a:path h="1556261" w="6133047">
                  <a:moveTo>
                    <a:pt x="0" y="0"/>
                  </a:moveTo>
                  <a:lnTo>
                    <a:pt x="6133047" y="0"/>
                  </a:lnTo>
                  <a:lnTo>
                    <a:pt x="6133047" y="1556261"/>
                  </a:lnTo>
                  <a:lnTo>
                    <a:pt x="0" y="15562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0" y="243764"/>
              <a:ext cx="6496415" cy="665084"/>
            </a:xfrm>
            <a:prstGeom prst="rect">
              <a:avLst/>
            </a:prstGeom>
          </p:spPr>
          <p:txBody>
            <a:bodyPr anchor="t" rtlCol="false" tIns="0" lIns="0" bIns="0" rIns="0">
              <a:spAutoFit/>
            </a:bodyPr>
            <a:lstStyle/>
            <a:p>
              <a:pPr algn="l" marL="0" indent="0" lvl="0">
                <a:lnSpc>
                  <a:spcPts val="4137"/>
                </a:lnSpc>
                <a:spcBef>
                  <a:spcPct val="0"/>
                </a:spcBef>
              </a:pPr>
              <a:r>
                <a:rPr lang="en-US" b="true" sz="2955">
                  <a:solidFill>
                    <a:srgbClr val="05066D"/>
                  </a:solidFill>
                  <a:latin typeface="Cocomat Pro Heavy"/>
                  <a:ea typeface="Cocomat Pro Heavy"/>
                  <a:cs typeface="Cocomat Pro Heavy"/>
                  <a:sym typeface="Cocomat Pro Heavy"/>
                </a:rPr>
                <a:t>HEALTH STRATERGIES</a:t>
              </a:r>
            </a:p>
          </p:txBody>
        </p:sp>
      </p:grpSp>
      <p:sp>
        <p:nvSpPr>
          <p:cNvPr name="TextBox 15" id="15"/>
          <p:cNvSpPr txBox="true"/>
          <p:nvPr/>
        </p:nvSpPr>
        <p:spPr>
          <a:xfrm rot="0">
            <a:off x="5017370" y="8297580"/>
            <a:ext cx="12707874" cy="1353390"/>
          </a:xfrm>
          <a:prstGeom prst="rect">
            <a:avLst/>
          </a:prstGeom>
        </p:spPr>
        <p:txBody>
          <a:bodyPr anchor="t" rtlCol="false" tIns="0" lIns="0" bIns="0" rIns="0">
            <a:spAutoFit/>
          </a:bodyPr>
          <a:lstStyle/>
          <a:p>
            <a:pPr algn="l" marL="559597" indent="-279798" lvl="1">
              <a:lnSpc>
                <a:spcPts val="3628"/>
              </a:lnSpc>
              <a:spcBef>
                <a:spcPct val="0"/>
              </a:spcBef>
              <a:buFont typeface="Arial"/>
              <a:buChar char="•"/>
            </a:pPr>
            <a:r>
              <a:rPr lang="en-US" b="true" sz="2591">
                <a:solidFill>
                  <a:srgbClr val="000000"/>
                </a:solidFill>
                <a:latin typeface="Montserrat Bold"/>
                <a:ea typeface="Montserrat Bold"/>
                <a:cs typeface="Montserrat Bold"/>
                <a:sym typeface="Montserrat Bold"/>
              </a:rPr>
              <a:t>Platform that offers best doctors at any time, personalized preventive care programs, including AI-driven risk assessments, educational resources, and reminders for screenings and vaccinations.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sp>
        <p:nvSpPr>
          <p:cNvPr name="Freeform 2" id="2"/>
          <p:cNvSpPr/>
          <p:nvPr/>
        </p:nvSpPr>
        <p:spPr>
          <a:xfrm flipH="false" flipV="false" rot="0">
            <a:off x="-735272" y="-889902"/>
            <a:ext cx="4991149" cy="7541571"/>
          </a:xfrm>
          <a:custGeom>
            <a:avLst/>
            <a:gdLst/>
            <a:ahLst/>
            <a:cxnLst/>
            <a:rect r="r" b="b" t="t" l="l"/>
            <a:pathLst>
              <a:path h="7541571" w="4991149">
                <a:moveTo>
                  <a:pt x="0" y="0"/>
                </a:moveTo>
                <a:lnTo>
                  <a:pt x="4991149" y="0"/>
                </a:lnTo>
                <a:lnTo>
                  <a:pt x="4991149" y="7541572"/>
                </a:lnTo>
                <a:lnTo>
                  <a:pt x="0" y="7541572"/>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03905" y="572858"/>
            <a:ext cx="8550780" cy="1351041"/>
          </a:xfrm>
          <a:prstGeom prst="rect">
            <a:avLst/>
          </a:prstGeom>
        </p:spPr>
        <p:txBody>
          <a:bodyPr anchor="t" rtlCol="false" tIns="0" lIns="0" bIns="0" rIns="0">
            <a:spAutoFit/>
          </a:bodyPr>
          <a:lstStyle/>
          <a:p>
            <a:pPr algn="l" marL="0" indent="0" lvl="0">
              <a:lnSpc>
                <a:spcPts val="10898"/>
              </a:lnSpc>
              <a:spcBef>
                <a:spcPct val="0"/>
              </a:spcBef>
            </a:pPr>
            <a:r>
              <a:rPr lang="en-US" b="true" sz="7784">
                <a:solidFill>
                  <a:srgbClr val="05066D"/>
                </a:solidFill>
                <a:latin typeface="Cocomat Pro Heavy"/>
                <a:ea typeface="Cocomat Pro Heavy"/>
                <a:cs typeface="Cocomat Pro Heavy"/>
                <a:sym typeface="Cocomat Pro Heavy"/>
              </a:rPr>
              <a:t>KEY FEATURES</a:t>
            </a:r>
          </a:p>
        </p:txBody>
      </p:sp>
      <p:sp>
        <p:nvSpPr>
          <p:cNvPr name="TextBox 4" id="4"/>
          <p:cNvSpPr txBox="true"/>
          <p:nvPr/>
        </p:nvSpPr>
        <p:spPr>
          <a:xfrm rot="0">
            <a:off x="1760303" y="2139839"/>
            <a:ext cx="15498997" cy="6356985"/>
          </a:xfrm>
          <a:prstGeom prst="rect">
            <a:avLst/>
          </a:prstGeom>
        </p:spPr>
        <p:txBody>
          <a:bodyPr anchor="t" rtlCol="false" tIns="0" lIns="0" bIns="0" rIns="0">
            <a:spAutoFit/>
          </a:bodyPr>
          <a:lstStyle/>
          <a:p>
            <a:pPr algn="l" marL="777240" indent="-388620" lvl="1">
              <a:lnSpc>
                <a:spcPts val="5040"/>
              </a:lnSpc>
              <a:buFont typeface="Arial"/>
              <a:buChar char="•"/>
            </a:pPr>
            <a:r>
              <a:rPr lang="en-US" b="true" sz="3600">
                <a:solidFill>
                  <a:srgbClr val="000000"/>
                </a:solidFill>
                <a:latin typeface="Montserrat Bold"/>
                <a:ea typeface="Montserrat Bold"/>
                <a:cs typeface="Montserrat Bold"/>
                <a:sym typeface="Montserrat Bold"/>
              </a:rPr>
              <a:t>AI algorithms to analyze patient’s medical history.</a:t>
            </a:r>
          </a:p>
          <a:p>
            <a:pPr algn="l" marL="777240" indent="-388620" lvl="1">
              <a:lnSpc>
                <a:spcPts val="5040"/>
              </a:lnSpc>
              <a:buFont typeface="Arial"/>
              <a:buChar char="•"/>
            </a:pPr>
            <a:r>
              <a:rPr lang="en-US" b="true" sz="3600">
                <a:solidFill>
                  <a:srgbClr val="000000"/>
                </a:solidFill>
                <a:latin typeface="Montserrat Bold"/>
                <a:ea typeface="Montserrat Bold"/>
                <a:cs typeface="Montserrat Bold"/>
                <a:sym typeface="Montserrat Bold"/>
              </a:rPr>
              <a:t>AI can prioritize urgent cases, assist healthcare providers in diagnosing complex conditions, and reduce the time for initial assessments.</a:t>
            </a:r>
          </a:p>
          <a:p>
            <a:pPr algn="l" marL="777240" indent="-388620" lvl="1">
              <a:lnSpc>
                <a:spcPts val="5040"/>
              </a:lnSpc>
              <a:buFont typeface="Arial"/>
              <a:buChar char="•"/>
            </a:pPr>
            <a:r>
              <a:rPr lang="en-US" b="true" sz="3600">
                <a:solidFill>
                  <a:srgbClr val="000000"/>
                </a:solidFill>
                <a:latin typeface="Montserrat Bold"/>
                <a:ea typeface="Montserrat Bold"/>
                <a:cs typeface="Montserrat Bold"/>
                <a:sym typeface="Montserrat Bold"/>
              </a:rPr>
              <a:t>Real-time telemedicine platform enabling video consultations and patient-doctor interactions.</a:t>
            </a:r>
          </a:p>
          <a:p>
            <a:pPr algn="l" marL="777240" indent="-388620" lvl="1">
              <a:lnSpc>
                <a:spcPts val="5040"/>
              </a:lnSpc>
              <a:buFont typeface="Arial"/>
              <a:buChar char="•"/>
            </a:pPr>
            <a:r>
              <a:rPr lang="en-US" b="true" sz="3600">
                <a:solidFill>
                  <a:srgbClr val="000000"/>
                </a:solidFill>
                <a:latin typeface="Montserrat Bold"/>
                <a:ea typeface="Montserrat Bold"/>
                <a:cs typeface="Montserrat Bold"/>
                <a:sym typeface="Montserrat Bold"/>
              </a:rPr>
              <a:t>Real-time data collection allows for continuous health monitoring, alerting patients and providers of potential issues before they escalate.</a:t>
            </a:r>
          </a:p>
          <a:p>
            <a:pPr algn="l">
              <a:lnSpc>
                <a:spcPts val="50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sp>
        <p:nvSpPr>
          <p:cNvPr name="Freeform 2" id="2"/>
          <p:cNvSpPr/>
          <p:nvPr/>
        </p:nvSpPr>
        <p:spPr>
          <a:xfrm flipH="false" flipV="false" rot="0">
            <a:off x="-1042174" y="-5871683"/>
            <a:ext cx="28212405" cy="8874084"/>
          </a:xfrm>
          <a:custGeom>
            <a:avLst/>
            <a:gdLst/>
            <a:ahLst/>
            <a:cxnLst/>
            <a:rect r="r" b="b" t="t" l="l"/>
            <a:pathLst>
              <a:path h="8874084" w="28212405">
                <a:moveTo>
                  <a:pt x="0" y="0"/>
                </a:moveTo>
                <a:lnTo>
                  <a:pt x="28212404" y="0"/>
                </a:lnTo>
                <a:lnTo>
                  <a:pt x="28212404" y="8874084"/>
                </a:lnTo>
                <a:lnTo>
                  <a:pt x="0" y="8874084"/>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86669" y="481296"/>
            <a:ext cx="14916747" cy="1666875"/>
          </a:xfrm>
          <a:prstGeom prst="rect">
            <a:avLst/>
          </a:prstGeom>
        </p:spPr>
        <p:txBody>
          <a:bodyPr anchor="t" rtlCol="false" tIns="0" lIns="0" bIns="0" rIns="0">
            <a:spAutoFit/>
          </a:bodyPr>
          <a:lstStyle/>
          <a:p>
            <a:pPr algn="ctr" marL="0" indent="0" lvl="0">
              <a:lnSpc>
                <a:spcPts val="13439"/>
              </a:lnSpc>
              <a:spcBef>
                <a:spcPct val="0"/>
              </a:spcBef>
            </a:pPr>
            <a:r>
              <a:rPr lang="en-US" b="true" sz="9600">
                <a:solidFill>
                  <a:srgbClr val="05066D"/>
                </a:solidFill>
                <a:latin typeface="Cocomat Pro Heavy"/>
                <a:ea typeface="Cocomat Pro Heavy"/>
                <a:cs typeface="Cocomat Pro Heavy"/>
                <a:sym typeface="Cocomat Pro Heavy"/>
              </a:rPr>
              <a:t>TECHNOLOGIES USED</a:t>
            </a:r>
          </a:p>
        </p:txBody>
      </p:sp>
      <p:grpSp>
        <p:nvGrpSpPr>
          <p:cNvPr name="Group 4" id="4"/>
          <p:cNvGrpSpPr/>
          <p:nvPr/>
        </p:nvGrpSpPr>
        <p:grpSpPr>
          <a:xfrm rot="0">
            <a:off x="1720743" y="2867635"/>
            <a:ext cx="14846514" cy="4257959"/>
            <a:chOff x="0" y="0"/>
            <a:chExt cx="19795352" cy="5677279"/>
          </a:xfrm>
        </p:grpSpPr>
        <p:sp>
          <p:nvSpPr>
            <p:cNvPr name="Freeform 5" id="5"/>
            <p:cNvSpPr/>
            <p:nvPr/>
          </p:nvSpPr>
          <p:spPr>
            <a:xfrm flipH="false" flipV="false" rot="0">
              <a:off x="947883" y="3419891"/>
              <a:ext cx="1145624" cy="2257388"/>
            </a:xfrm>
            <a:custGeom>
              <a:avLst/>
              <a:gdLst/>
              <a:ahLst/>
              <a:cxnLst/>
              <a:rect r="r" b="b" t="t" l="l"/>
              <a:pathLst>
                <a:path h="2257388" w="1145624">
                  <a:moveTo>
                    <a:pt x="0" y="0"/>
                  </a:moveTo>
                  <a:lnTo>
                    <a:pt x="1145624" y="0"/>
                  </a:lnTo>
                  <a:lnTo>
                    <a:pt x="1145624" y="2257388"/>
                  </a:lnTo>
                  <a:lnTo>
                    <a:pt x="0" y="22573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0" y="0"/>
              <a:ext cx="4187014" cy="1204076"/>
              <a:chOff x="0" y="0"/>
              <a:chExt cx="449421" cy="129242"/>
            </a:xfrm>
          </p:grpSpPr>
          <p:sp>
            <p:nvSpPr>
              <p:cNvPr name="Freeform 7" id="7"/>
              <p:cNvSpPr/>
              <p:nvPr/>
            </p:nvSpPr>
            <p:spPr>
              <a:xfrm flipH="false" flipV="false" rot="0">
                <a:off x="0" y="0"/>
                <a:ext cx="449421" cy="129242"/>
              </a:xfrm>
              <a:custGeom>
                <a:avLst/>
                <a:gdLst/>
                <a:ahLst/>
                <a:cxnLst/>
                <a:rect r="r" b="b" t="t" l="l"/>
                <a:pathLst>
                  <a:path h="129242" w="449421">
                    <a:moveTo>
                      <a:pt x="41911" y="0"/>
                    </a:moveTo>
                    <a:lnTo>
                      <a:pt x="407510" y="0"/>
                    </a:lnTo>
                    <a:cubicBezTo>
                      <a:pt x="418626" y="0"/>
                      <a:pt x="429286" y="4416"/>
                      <a:pt x="437146" y="12276"/>
                    </a:cubicBezTo>
                    <a:cubicBezTo>
                      <a:pt x="445006" y="20135"/>
                      <a:pt x="449421" y="30796"/>
                      <a:pt x="449421" y="41911"/>
                    </a:cubicBezTo>
                    <a:lnTo>
                      <a:pt x="449421" y="87330"/>
                    </a:lnTo>
                    <a:cubicBezTo>
                      <a:pt x="449421" y="110477"/>
                      <a:pt x="430657" y="129242"/>
                      <a:pt x="407510" y="129242"/>
                    </a:cubicBezTo>
                    <a:lnTo>
                      <a:pt x="41911" y="129242"/>
                    </a:lnTo>
                    <a:cubicBezTo>
                      <a:pt x="30796" y="129242"/>
                      <a:pt x="20135" y="124826"/>
                      <a:pt x="12276" y="116966"/>
                    </a:cubicBezTo>
                    <a:cubicBezTo>
                      <a:pt x="4416" y="109106"/>
                      <a:pt x="0" y="98446"/>
                      <a:pt x="0" y="87330"/>
                    </a:cubicBezTo>
                    <a:lnTo>
                      <a:pt x="0" y="41911"/>
                    </a:lnTo>
                    <a:cubicBezTo>
                      <a:pt x="0" y="30796"/>
                      <a:pt x="4416" y="20135"/>
                      <a:pt x="12276" y="12276"/>
                    </a:cubicBezTo>
                    <a:cubicBezTo>
                      <a:pt x="20135" y="4416"/>
                      <a:pt x="30796" y="0"/>
                      <a:pt x="41911" y="0"/>
                    </a:cubicBezTo>
                    <a:close/>
                  </a:path>
                </a:pathLst>
              </a:custGeom>
              <a:solidFill>
                <a:srgbClr val="B0C5FF"/>
              </a:solidFill>
              <a:ln cap="sq">
                <a:noFill/>
                <a:prstDash val="solid"/>
                <a:miter/>
              </a:ln>
            </p:spPr>
          </p:sp>
          <p:sp>
            <p:nvSpPr>
              <p:cNvPr name="TextBox 8" id="8"/>
              <p:cNvSpPr txBox="true"/>
              <p:nvPr/>
            </p:nvSpPr>
            <p:spPr>
              <a:xfrm>
                <a:off x="0" y="-47625"/>
                <a:ext cx="449421" cy="176867"/>
              </a:xfrm>
              <a:prstGeom prst="rect">
                <a:avLst/>
              </a:prstGeom>
            </p:spPr>
            <p:txBody>
              <a:bodyPr anchor="ctr" rtlCol="false" tIns="50800" lIns="50800" bIns="50800" rIns="50800"/>
              <a:lstStyle/>
              <a:p>
                <a:pPr algn="ctr">
                  <a:lnSpc>
                    <a:spcPts val="3716"/>
                  </a:lnSpc>
                </a:pPr>
                <a:r>
                  <a:rPr lang="en-US" b="true" sz="2693" spc="263">
                    <a:solidFill>
                      <a:srgbClr val="FBFAF8"/>
                    </a:solidFill>
                    <a:latin typeface="Montserrat Medium"/>
                    <a:ea typeface="Montserrat Medium"/>
                    <a:cs typeface="Montserrat Medium"/>
                    <a:sym typeface="Montserrat Medium"/>
                  </a:rPr>
                  <a:t>VS CODE</a:t>
                </a:r>
              </a:p>
            </p:txBody>
          </p:sp>
        </p:grpSp>
        <p:grpSp>
          <p:nvGrpSpPr>
            <p:cNvPr name="Group 9" id="9"/>
            <p:cNvGrpSpPr/>
            <p:nvPr/>
          </p:nvGrpSpPr>
          <p:grpSpPr>
            <a:xfrm rot="0">
              <a:off x="15608338" y="84437"/>
              <a:ext cx="4187014" cy="1119639"/>
              <a:chOff x="0" y="0"/>
              <a:chExt cx="449421" cy="120179"/>
            </a:xfrm>
          </p:grpSpPr>
          <p:sp>
            <p:nvSpPr>
              <p:cNvPr name="Freeform 10" id="10"/>
              <p:cNvSpPr/>
              <p:nvPr/>
            </p:nvSpPr>
            <p:spPr>
              <a:xfrm flipH="false" flipV="false" rot="0">
                <a:off x="0" y="0"/>
                <a:ext cx="449421" cy="120179"/>
              </a:xfrm>
              <a:custGeom>
                <a:avLst/>
                <a:gdLst/>
                <a:ahLst/>
                <a:cxnLst/>
                <a:rect r="r" b="b" t="t" l="l"/>
                <a:pathLst>
                  <a:path h="120179" w="449421">
                    <a:moveTo>
                      <a:pt x="41911" y="0"/>
                    </a:moveTo>
                    <a:lnTo>
                      <a:pt x="407510" y="0"/>
                    </a:lnTo>
                    <a:cubicBezTo>
                      <a:pt x="418626" y="0"/>
                      <a:pt x="429286" y="4416"/>
                      <a:pt x="437146" y="12276"/>
                    </a:cubicBezTo>
                    <a:cubicBezTo>
                      <a:pt x="445006" y="20135"/>
                      <a:pt x="449421" y="30796"/>
                      <a:pt x="449421" y="41911"/>
                    </a:cubicBezTo>
                    <a:lnTo>
                      <a:pt x="449421" y="78267"/>
                    </a:lnTo>
                    <a:cubicBezTo>
                      <a:pt x="449421" y="89383"/>
                      <a:pt x="445006" y="100043"/>
                      <a:pt x="437146" y="107903"/>
                    </a:cubicBezTo>
                    <a:cubicBezTo>
                      <a:pt x="429286" y="115763"/>
                      <a:pt x="418626" y="120179"/>
                      <a:pt x="407510" y="120179"/>
                    </a:cubicBezTo>
                    <a:lnTo>
                      <a:pt x="41911" y="120179"/>
                    </a:lnTo>
                    <a:cubicBezTo>
                      <a:pt x="30796" y="120179"/>
                      <a:pt x="20135" y="115763"/>
                      <a:pt x="12276" y="107903"/>
                    </a:cubicBezTo>
                    <a:cubicBezTo>
                      <a:pt x="4416" y="100043"/>
                      <a:pt x="0" y="89383"/>
                      <a:pt x="0" y="78267"/>
                    </a:cubicBezTo>
                    <a:lnTo>
                      <a:pt x="0" y="41911"/>
                    </a:lnTo>
                    <a:cubicBezTo>
                      <a:pt x="0" y="30796"/>
                      <a:pt x="4416" y="20135"/>
                      <a:pt x="12276" y="12276"/>
                    </a:cubicBezTo>
                    <a:cubicBezTo>
                      <a:pt x="20135" y="4416"/>
                      <a:pt x="30796" y="0"/>
                      <a:pt x="41911" y="0"/>
                    </a:cubicBezTo>
                    <a:close/>
                  </a:path>
                </a:pathLst>
              </a:custGeom>
              <a:solidFill>
                <a:srgbClr val="B0C5FF"/>
              </a:solidFill>
              <a:ln cap="sq">
                <a:noFill/>
                <a:prstDash val="solid"/>
                <a:miter/>
              </a:ln>
            </p:spPr>
          </p:sp>
          <p:sp>
            <p:nvSpPr>
              <p:cNvPr name="TextBox 11" id="11"/>
              <p:cNvSpPr txBox="true"/>
              <p:nvPr/>
            </p:nvSpPr>
            <p:spPr>
              <a:xfrm>
                <a:off x="0" y="-47625"/>
                <a:ext cx="449421" cy="167804"/>
              </a:xfrm>
              <a:prstGeom prst="rect">
                <a:avLst/>
              </a:prstGeom>
            </p:spPr>
            <p:txBody>
              <a:bodyPr anchor="ctr" rtlCol="false" tIns="50800" lIns="50800" bIns="50800" rIns="50800"/>
              <a:lstStyle/>
              <a:p>
                <a:pPr algn="ctr">
                  <a:lnSpc>
                    <a:spcPts val="3716"/>
                  </a:lnSpc>
                </a:pPr>
                <a:r>
                  <a:rPr lang="en-US" b="true" sz="2693" spc="263">
                    <a:solidFill>
                      <a:srgbClr val="FBFAF8"/>
                    </a:solidFill>
                    <a:latin typeface="Montserrat Medium"/>
                    <a:ea typeface="Montserrat Medium"/>
                    <a:cs typeface="Montserrat Medium"/>
                    <a:sym typeface="Montserrat Medium"/>
                  </a:rPr>
                  <a:t>NLTK</a:t>
                </a:r>
              </a:p>
            </p:txBody>
          </p:sp>
        </p:grpSp>
        <p:grpSp>
          <p:nvGrpSpPr>
            <p:cNvPr name="Group 12" id="12"/>
            <p:cNvGrpSpPr/>
            <p:nvPr/>
          </p:nvGrpSpPr>
          <p:grpSpPr>
            <a:xfrm rot="0">
              <a:off x="2093507" y="2417971"/>
              <a:ext cx="4187014" cy="1116220"/>
              <a:chOff x="0" y="0"/>
              <a:chExt cx="449421" cy="119812"/>
            </a:xfrm>
          </p:grpSpPr>
          <p:sp>
            <p:nvSpPr>
              <p:cNvPr name="Freeform 13" id="13"/>
              <p:cNvSpPr/>
              <p:nvPr/>
            </p:nvSpPr>
            <p:spPr>
              <a:xfrm flipH="false" flipV="false" rot="0">
                <a:off x="0" y="0"/>
                <a:ext cx="449421" cy="119812"/>
              </a:xfrm>
              <a:custGeom>
                <a:avLst/>
                <a:gdLst/>
                <a:ahLst/>
                <a:cxnLst/>
                <a:rect r="r" b="b" t="t" l="l"/>
                <a:pathLst>
                  <a:path h="119812" w="449421">
                    <a:moveTo>
                      <a:pt x="41911" y="0"/>
                    </a:moveTo>
                    <a:lnTo>
                      <a:pt x="407510" y="0"/>
                    </a:lnTo>
                    <a:cubicBezTo>
                      <a:pt x="418626" y="0"/>
                      <a:pt x="429286" y="4416"/>
                      <a:pt x="437146" y="12276"/>
                    </a:cubicBezTo>
                    <a:cubicBezTo>
                      <a:pt x="445006" y="20135"/>
                      <a:pt x="449421" y="30796"/>
                      <a:pt x="449421" y="41911"/>
                    </a:cubicBezTo>
                    <a:lnTo>
                      <a:pt x="449421" y="77900"/>
                    </a:lnTo>
                    <a:cubicBezTo>
                      <a:pt x="449421" y="101047"/>
                      <a:pt x="430657" y="119812"/>
                      <a:pt x="407510" y="119812"/>
                    </a:cubicBezTo>
                    <a:lnTo>
                      <a:pt x="41911" y="119812"/>
                    </a:lnTo>
                    <a:cubicBezTo>
                      <a:pt x="30796" y="119812"/>
                      <a:pt x="20135" y="115396"/>
                      <a:pt x="12276" y="107536"/>
                    </a:cubicBezTo>
                    <a:cubicBezTo>
                      <a:pt x="4416" y="99676"/>
                      <a:pt x="0" y="89016"/>
                      <a:pt x="0" y="77900"/>
                    </a:cubicBezTo>
                    <a:lnTo>
                      <a:pt x="0" y="41911"/>
                    </a:lnTo>
                    <a:cubicBezTo>
                      <a:pt x="0" y="30796"/>
                      <a:pt x="4416" y="20135"/>
                      <a:pt x="12276" y="12276"/>
                    </a:cubicBezTo>
                    <a:cubicBezTo>
                      <a:pt x="20135" y="4416"/>
                      <a:pt x="30796" y="0"/>
                      <a:pt x="41911" y="0"/>
                    </a:cubicBezTo>
                    <a:close/>
                  </a:path>
                </a:pathLst>
              </a:custGeom>
              <a:solidFill>
                <a:srgbClr val="B0C5FF"/>
              </a:solidFill>
              <a:ln cap="sq">
                <a:noFill/>
                <a:prstDash val="solid"/>
                <a:miter/>
              </a:ln>
            </p:spPr>
          </p:sp>
          <p:sp>
            <p:nvSpPr>
              <p:cNvPr name="TextBox 14" id="14"/>
              <p:cNvSpPr txBox="true"/>
              <p:nvPr/>
            </p:nvSpPr>
            <p:spPr>
              <a:xfrm>
                <a:off x="0" y="-47625"/>
                <a:ext cx="449421" cy="167437"/>
              </a:xfrm>
              <a:prstGeom prst="rect">
                <a:avLst/>
              </a:prstGeom>
            </p:spPr>
            <p:txBody>
              <a:bodyPr anchor="ctr" rtlCol="false" tIns="50800" lIns="50800" bIns="50800" rIns="50800"/>
              <a:lstStyle/>
              <a:p>
                <a:pPr algn="ctr">
                  <a:lnSpc>
                    <a:spcPts val="3716"/>
                  </a:lnSpc>
                </a:pPr>
                <a:r>
                  <a:rPr lang="en-US" b="true" sz="2693" spc="263">
                    <a:solidFill>
                      <a:srgbClr val="FBFAF8"/>
                    </a:solidFill>
                    <a:latin typeface="Montserrat Medium"/>
                    <a:ea typeface="Montserrat Medium"/>
                    <a:cs typeface="Montserrat Medium"/>
                    <a:sym typeface="Montserrat Medium"/>
                  </a:rPr>
                  <a:t>OPEN CV</a:t>
                </a:r>
              </a:p>
            </p:txBody>
          </p:sp>
        </p:grpSp>
        <p:grpSp>
          <p:nvGrpSpPr>
            <p:cNvPr name="Group 15" id="15"/>
            <p:cNvGrpSpPr/>
            <p:nvPr/>
          </p:nvGrpSpPr>
          <p:grpSpPr>
            <a:xfrm rot="0">
              <a:off x="7779691" y="2399870"/>
              <a:ext cx="4187014" cy="1152423"/>
              <a:chOff x="0" y="0"/>
              <a:chExt cx="449421" cy="123698"/>
            </a:xfrm>
          </p:grpSpPr>
          <p:sp>
            <p:nvSpPr>
              <p:cNvPr name="Freeform 16" id="16"/>
              <p:cNvSpPr/>
              <p:nvPr/>
            </p:nvSpPr>
            <p:spPr>
              <a:xfrm flipH="false" flipV="false" rot="0">
                <a:off x="0" y="0"/>
                <a:ext cx="449421" cy="123698"/>
              </a:xfrm>
              <a:custGeom>
                <a:avLst/>
                <a:gdLst/>
                <a:ahLst/>
                <a:cxnLst/>
                <a:rect r="r" b="b" t="t" l="l"/>
                <a:pathLst>
                  <a:path h="123698" w="449421">
                    <a:moveTo>
                      <a:pt x="41911" y="0"/>
                    </a:moveTo>
                    <a:lnTo>
                      <a:pt x="407510" y="0"/>
                    </a:lnTo>
                    <a:cubicBezTo>
                      <a:pt x="418626" y="0"/>
                      <a:pt x="429286" y="4416"/>
                      <a:pt x="437146" y="12276"/>
                    </a:cubicBezTo>
                    <a:cubicBezTo>
                      <a:pt x="445006" y="20135"/>
                      <a:pt x="449421" y="30796"/>
                      <a:pt x="449421" y="41911"/>
                    </a:cubicBezTo>
                    <a:lnTo>
                      <a:pt x="449421" y="81786"/>
                    </a:lnTo>
                    <a:cubicBezTo>
                      <a:pt x="449421" y="92902"/>
                      <a:pt x="445006" y="103562"/>
                      <a:pt x="437146" y="111422"/>
                    </a:cubicBezTo>
                    <a:cubicBezTo>
                      <a:pt x="429286" y="119282"/>
                      <a:pt x="418626" y="123698"/>
                      <a:pt x="407510" y="123698"/>
                    </a:cubicBezTo>
                    <a:lnTo>
                      <a:pt x="41911" y="123698"/>
                    </a:lnTo>
                    <a:cubicBezTo>
                      <a:pt x="30796" y="123698"/>
                      <a:pt x="20135" y="119282"/>
                      <a:pt x="12276" y="111422"/>
                    </a:cubicBezTo>
                    <a:cubicBezTo>
                      <a:pt x="4416" y="103562"/>
                      <a:pt x="0" y="92902"/>
                      <a:pt x="0" y="81786"/>
                    </a:cubicBezTo>
                    <a:lnTo>
                      <a:pt x="0" y="41911"/>
                    </a:lnTo>
                    <a:cubicBezTo>
                      <a:pt x="0" y="30796"/>
                      <a:pt x="4416" y="20135"/>
                      <a:pt x="12276" y="12276"/>
                    </a:cubicBezTo>
                    <a:cubicBezTo>
                      <a:pt x="20135" y="4416"/>
                      <a:pt x="30796" y="0"/>
                      <a:pt x="41911" y="0"/>
                    </a:cubicBezTo>
                    <a:close/>
                  </a:path>
                </a:pathLst>
              </a:custGeom>
              <a:solidFill>
                <a:srgbClr val="B0C5FF"/>
              </a:solidFill>
              <a:ln cap="sq">
                <a:noFill/>
                <a:prstDash val="solid"/>
                <a:miter/>
              </a:ln>
            </p:spPr>
          </p:sp>
          <p:sp>
            <p:nvSpPr>
              <p:cNvPr name="TextBox 17" id="17"/>
              <p:cNvSpPr txBox="true"/>
              <p:nvPr/>
            </p:nvSpPr>
            <p:spPr>
              <a:xfrm>
                <a:off x="0" y="-47625"/>
                <a:ext cx="449421" cy="171323"/>
              </a:xfrm>
              <a:prstGeom prst="rect">
                <a:avLst/>
              </a:prstGeom>
            </p:spPr>
            <p:txBody>
              <a:bodyPr anchor="ctr" rtlCol="false" tIns="50800" lIns="50800" bIns="50800" rIns="50800"/>
              <a:lstStyle/>
              <a:p>
                <a:pPr algn="ctr">
                  <a:lnSpc>
                    <a:spcPts val="3716"/>
                  </a:lnSpc>
                </a:pPr>
                <a:r>
                  <a:rPr lang="en-US" b="true" sz="2693" spc="263">
                    <a:solidFill>
                      <a:srgbClr val="FBFAF8"/>
                    </a:solidFill>
                    <a:latin typeface="Montserrat Medium"/>
                    <a:ea typeface="Montserrat Medium"/>
                    <a:cs typeface="Montserrat Medium"/>
                    <a:sym typeface="Montserrat Medium"/>
                  </a:rPr>
                  <a:t>FLASK</a:t>
                </a:r>
              </a:p>
            </p:txBody>
          </p:sp>
        </p:grpSp>
        <p:grpSp>
          <p:nvGrpSpPr>
            <p:cNvPr name="Group 18" id="18"/>
            <p:cNvGrpSpPr/>
            <p:nvPr/>
          </p:nvGrpSpPr>
          <p:grpSpPr>
            <a:xfrm rot="0">
              <a:off x="5096303" y="0"/>
              <a:ext cx="4187014" cy="1204076"/>
              <a:chOff x="0" y="0"/>
              <a:chExt cx="449421" cy="129242"/>
            </a:xfrm>
          </p:grpSpPr>
          <p:sp>
            <p:nvSpPr>
              <p:cNvPr name="Freeform 19" id="19"/>
              <p:cNvSpPr/>
              <p:nvPr/>
            </p:nvSpPr>
            <p:spPr>
              <a:xfrm flipH="false" flipV="false" rot="0">
                <a:off x="0" y="0"/>
                <a:ext cx="449421" cy="129242"/>
              </a:xfrm>
              <a:custGeom>
                <a:avLst/>
                <a:gdLst/>
                <a:ahLst/>
                <a:cxnLst/>
                <a:rect r="r" b="b" t="t" l="l"/>
                <a:pathLst>
                  <a:path h="129242" w="449421">
                    <a:moveTo>
                      <a:pt x="41911" y="0"/>
                    </a:moveTo>
                    <a:lnTo>
                      <a:pt x="407510" y="0"/>
                    </a:lnTo>
                    <a:cubicBezTo>
                      <a:pt x="418626" y="0"/>
                      <a:pt x="429286" y="4416"/>
                      <a:pt x="437146" y="12276"/>
                    </a:cubicBezTo>
                    <a:cubicBezTo>
                      <a:pt x="445006" y="20135"/>
                      <a:pt x="449421" y="30796"/>
                      <a:pt x="449421" y="41911"/>
                    </a:cubicBezTo>
                    <a:lnTo>
                      <a:pt x="449421" y="87330"/>
                    </a:lnTo>
                    <a:cubicBezTo>
                      <a:pt x="449421" y="110477"/>
                      <a:pt x="430657" y="129242"/>
                      <a:pt x="407510" y="129242"/>
                    </a:cubicBezTo>
                    <a:lnTo>
                      <a:pt x="41911" y="129242"/>
                    </a:lnTo>
                    <a:cubicBezTo>
                      <a:pt x="30796" y="129242"/>
                      <a:pt x="20135" y="124826"/>
                      <a:pt x="12276" y="116966"/>
                    </a:cubicBezTo>
                    <a:cubicBezTo>
                      <a:pt x="4416" y="109106"/>
                      <a:pt x="0" y="98446"/>
                      <a:pt x="0" y="87330"/>
                    </a:cubicBezTo>
                    <a:lnTo>
                      <a:pt x="0" y="41911"/>
                    </a:lnTo>
                    <a:cubicBezTo>
                      <a:pt x="0" y="30796"/>
                      <a:pt x="4416" y="20135"/>
                      <a:pt x="12276" y="12276"/>
                    </a:cubicBezTo>
                    <a:cubicBezTo>
                      <a:pt x="20135" y="4416"/>
                      <a:pt x="30796" y="0"/>
                      <a:pt x="41911" y="0"/>
                    </a:cubicBezTo>
                    <a:close/>
                  </a:path>
                </a:pathLst>
              </a:custGeom>
              <a:solidFill>
                <a:srgbClr val="B0C5FF"/>
              </a:solidFill>
              <a:ln cap="sq">
                <a:noFill/>
                <a:prstDash val="solid"/>
                <a:miter/>
              </a:ln>
            </p:spPr>
          </p:sp>
          <p:sp>
            <p:nvSpPr>
              <p:cNvPr name="TextBox 20" id="20"/>
              <p:cNvSpPr txBox="true"/>
              <p:nvPr/>
            </p:nvSpPr>
            <p:spPr>
              <a:xfrm>
                <a:off x="0" y="-47625"/>
                <a:ext cx="449421" cy="176867"/>
              </a:xfrm>
              <a:prstGeom prst="rect">
                <a:avLst/>
              </a:prstGeom>
            </p:spPr>
            <p:txBody>
              <a:bodyPr anchor="ctr" rtlCol="false" tIns="50800" lIns="50800" bIns="50800" rIns="50800"/>
              <a:lstStyle/>
              <a:p>
                <a:pPr algn="ctr">
                  <a:lnSpc>
                    <a:spcPts val="3716"/>
                  </a:lnSpc>
                </a:pPr>
                <a:r>
                  <a:rPr lang="en-US" b="true" sz="2693" spc="263">
                    <a:solidFill>
                      <a:srgbClr val="FBFAF8"/>
                    </a:solidFill>
                    <a:latin typeface="Montserrat Medium"/>
                    <a:ea typeface="Montserrat Medium"/>
                    <a:cs typeface="Montserrat Medium"/>
                    <a:sym typeface="Montserrat Medium"/>
                  </a:rPr>
                  <a:t>PYTHON</a:t>
                </a:r>
              </a:p>
            </p:txBody>
          </p:sp>
        </p:grpSp>
        <p:grpSp>
          <p:nvGrpSpPr>
            <p:cNvPr name="Group 21" id="21"/>
            <p:cNvGrpSpPr/>
            <p:nvPr/>
          </p:nvGrpSpPr>
          <p:grpSpPr>
            <a:xfrm rot="0">
              <a:off x="10197716" y="0"/>
              <a:ext cx="4187014" cy="1204076"/>
              <a:chOff x="0" y="0"/>
              <a:chExt cx="449421" cy="129242"/>
            </a:xfrm>
          </p:grpSpPr>
          <p:sp>
            <p:nvSpPr>
              <p:cNvPr name="Freeform 22" id="22"/>
              <p:cNvSpPr/>
              <p:nvPr/>
            </p:nvSpPr>
            <p:spPr>
              <a:xfrm flipH="false" flipV="false" rot="0">
                <a:off x="0" y="0"/>
                <a:ext cx="449421" cy="129242"/>
              </a:xfrm>
              <a:custGeom>
                <a:avLst/>
                <a:gdLst/>
                <a:ahLst/>
                <a:cxnLst/>
                <a:rect r="r" b="b" t="t" l="l"/>
                <a:pathLst>
                  <a:path h="129242" w="449421">
                    <a:moveTo>
                      <a:pt x="41911" y="0"/>
                    </a:moveTo>
                    <a:lnTo>
                      <a:pt x="407510" y="0"/>
                    </a:lnTo>
                    <a:cubicBezTo>
                      <a:pt x="418626" y="0"/>
                      <a:pt x="429286" y="4416"/>
                      <a:pt x="437146" y="12276"/>
                    </a:cubicBezTo>
                    <a:cubicBezTo>
                      <a:pt x="445006" y="20135"/>
                      <a:pt x="449421" y="30796"/>
                      <a:pt x="449421" y="41911"/>
                    </a:cubicBezTo>
                    <a:lnTo>
                      <a:pt x="449421" y="87330"/>
                    </a:lnTo>
                    <a:cubicBezTo>
                      <a:pt x="449421" y="110477"/>
                      <a:pt x="430657" y="129242"/>
                      <a:pt x="407510" y="129242"/>
                    </a:cubicBezTo>
                    <a:lnTo>
                      <a:pt x="41911" y="129242"/>
                    </a:lnTo>
                    <a:cubicBezTo>
                      <a:pt x="30796" y="129242"/>
                      <a:pt x="20135" y="124826"/>
                      <a:pt x="12276" y="116966"/>
                    </a:cubicBezTo>
                    <a:cubicBezTo>
                      <a:pt x="4416" y="109106"/>
                      <a:pt x="0" y="98446"/>
                      <a:pt x="0" y="87330"/>
                    </a:cubicBezTo>
                    <a:lnTo>
                      <a:pt x="0" y="41911"/>
                    </a:lnTo>
                    <a:cubicBezTo>
                      <a:pt x="0" y="30796"/>
                      <a:pt x="4416" y="20135"/>
                      <a:pt x="12276" y="12276"/>
                    </a:cubicBezTo>
                    <a:cubicBezTo>
                      <a:pt x="20135" y="4416"/>
                      <a:pt x="30796" y="0"/>
                      <a:pt x="41911" y="0"/>
                    </a:cubicBezTo>
                    <a:close/>
                  </a:path>
                </a:pathLst>
              </a:custGeom>
              <a:solidFill>
                <a:srgbClr val="B0C5FF"/>
              </a:solidFill>
              <a:ln cap="sq">
                <a:noFill/>
                <a:prstDash val="solid"/>
                <a:miter/>
              </a:ln>
            </p:spPr>
          </p:sp>
          <p:sp>
            <p:nvSpPr>
              <p:cNvPr name="TextBox 23" id="23"/>
              <p:cNvSpPr txBox="true"/>
              <p:nvPr/>
            </p:nvSpPr>
            <p:spPr>
              <a:xfrm>
                <a:off x="0" y="-47625"/>
                <a:ext cx="449421" cy="176867"/>
              </a:xfrm>
              <a:prstGeom prst="rect">
                <a:avLst/>
              </a:prstGeom>
            </p:spPr>
            <p:txBody>
              <a:bodyPr anchor="ctr" rtlCol="false" tIns="50800" lIns="50800" bIns="50800" rIns="50800"/>
              <a:lstStyle/>
              <a:p>
                <a:pPr algn="ctr">
                  <a:lnSpc>
                    <a:spcPts val="3716"/>
                  </a:lnSpc>
                </a:pPr>
                <a:r>
                  <a:rPr lang="en-US" b="true" sz="2693" spc="263">
                    <a:solidFill>
                      <a:srgbClr val="FBFAF8"/>
                    </a:solidFill>
                    <a:latin typeface="Montserrat Medium"/>
                    <a:ea typeface="Montserrat Medium"/>
                    <a:cs typeface="Montserrat Medium"/>
                    <a:sym typeface="Montserrat Medium"/>
                  </a:rPr>
                  <a:t>TENSERFLOW</a:t>
                </a:r>
              </a:p>
            </p:txBody>
          </p:sp>
        </p:grpSp>
        <p:grpSp>
          <p:nvGrpSpPr>
            <p:cNvPr name="Group 24" id="24"/>
            <p:cNvGrpSpPr/>
            <p:nvPr/>
          </p:nvGrpSpPr>
          <p:grpSpPr>
            <a:xfrm rot="0">
              <a:off x="13490068" y="2399870"/>
              <a:ext cx="4236540" cy="1152423"/>
              <a:chOff x="0" y="0"/>
              <a:chExt cx="454737" cy="123698"/>
            </a:xfrm>
          </p:grpSpPr>
          <p:sp>
            <p:nvSpPr>
              <p:cNvPr name="Freeform 25" id="25"/>
              <p:cNvSpPr/>
              <p:nvPr/>
            </p:nvSpPr>
            <p:spPr>
              <a:xfrm flipH="false" flipV="false" rot="0">
                <a:off x="0" y="0"/>
                <a:ext cx="454737" cy="123698"/>
              </a:xfrm>
              <a:custGeom>
                <a:avLst/>
                <a:gdLst/>
                <a:ahLst/>
                <a:cxnLst/>
                <a:rect r="r" b="b" t="t" l="l"/>
                <a:pathLst>
                  <a:path h="123698" w="454737">
                    <a:moveTo>
                      <a:pt x="41421" y="0"/>
                    </a:moveTo>
                    <a:lnTo>
                      <a:pt x="413316" y="0"/>
                    </a:lnTo>
                    <a:cubicBezTo>
                      <a:pt x="424301" y="0"/>
                      <a:pt x="434837" y="4364"/>
                      <a:pt x="442605" y="12132"/>
                    </a:cubicBezTo>
                    <a:cubicBezTo>
                      <a:pt x="450373" y="19900"/>
                      <a:pt x="454737" y="30436"/>
                      <a:pt x="454737" y="41421"/>
                    </a:cubicBezTo>
                    <a:lnTo>
                      <a:pt x="454737" y="82276"/>
                    </a:lnTo>
                    <a:cubicBezTo>
                      <a:pt x="454737" y="93262"/>
                      <a:pt x="450373" y="103797"/>
                      <a:pt x="442605" y="111566"/>
                    </a:cubicBezTo>
                    <a:cubicBezTo>
                      <a:pt x="434837" y="119334"/>
                      <a:pt x="424301" y="123698"/>
                      <a:pt x="413316" y="123698"/>
                    </a:cubicBezTo>
                    <a:lnTo>
                      <a:pt x="41421" y="123698"/>
                    </a:lnTo>
                    <a:cubicBezTo>
                      <a:pt x="18545" y="123698"/>
                      <a:pt x="0" y="105153"/>
                      <a:pt x="0" y="82276"/>
                    </a:cubicBezTo>
                    <a:lnTo>
                      <a:pt x="0" y="41421"/>
                    </a:lnTo>
                    <a:cubicBezTo>
                      <a:pt x="0" y="30436"/>
                      <a:pt x="4364" y="19900"/>
                      <a:pt x="12132" y="12132"/>
                    </a:cubicBezTo>
                    <a:cubicBezTo>
                      <a:pt x="19900" y="4364"/>
                      <a:pt x="30436" y="0"/>
                      <a:pt x="41421" y="0"/>
                    </a:cubicBezTo>
                    <a:close/>
                  </a:path>
                </a:pathLst>
              </a:custGeom>
              <a:solidFill>
                <a:srgbClr val="B0C5FF"/>
              </a:solidFill>
              <a:ln cap="sq">
                <a:noFill/>
                <a:prstDash val="solid"/>
                <a:miter/>
              </a:ln>
            </p:spPr>
          </p:sp>
          <p:sp>
            <p:nvSpPr>
              <p:cNvPr name="TextBox 26" id="26"/>
              <p:cNvSpPr txBox="true"/>
              <p:nvPr/>
            </p:nvSpPr>
            <p:spPr>
              <a:xfrm>
                <a:off x="0" y="-47625"/>
                <a:ext cx="454737" cy="171323"/>
              </a:xfrm>
              <a:prstGeom prst="rect">
                <a:avLst/>
              </a:prstGeom>
            </p:spPr>
            <p:txBody>
              <a:bodyPr anchor="ctr" rtlCol="false" tIns="50800" lIns="50800" bIns="50800" rIns="50800"/>
              <a:lstStyle/>
              <a:p>
                <a:pPr algn="ctr">
                  <a:lnSpc>
                    <a:spcPts val="3716"/>
                  </a:lnSpc>
                </a:pPr>
                <a:r>
                  <a:rPr lang="en-US" b="true" sz="2693" spc="263">
                    <a:solidFill>
                      <a:srgbClr val="FBFAF8"/>
                    </a:solidFill>
                    <a:latin typeface="Montserrat Medium"/>
                    <a:ea typeface="Montserrat Medium"/>
                    <a:cs typeface="Montserrat Medium"/>
                    <a:sym typeface="Montserrat Medium"/>
                  </a:rPr>
                  <a:t>GPT API’s</a:t>
                </a:r>
              </a:p>
            </p:txBody>
          </p:sp>
        </p:grpSp>
      </p:grpSp>
      <p:sp>
        <p:nvSpPr>
          <p:cNvPr name="TextBox 27" id="27"/>
          <p:cNvSpPr txBox="true"/>
          <p:nvPr/>
        </p:nvSpPr>
        <p:spPr>
          <a:xfrm rot="0">
            <a:off x="1294223" y="6708192"/>
            <a:ext cx="16101640" cy="1121149"/>
          </a:xfrm>
          <a:prstGeom prst="rect">
            <a:avLst/>
          </a:prstGeom>
        </p:spPr>
        <p:txBody>
          <a:bodyPr anchor="t" rtlCol="false" tIns="0" lIns="0" bIns="0" rIns="0">
            <a:spAutoFit/>
          </a:bodyPr>
          <a:lstStyle/>
          <a:p>
            <a:pPr algn="ctr" marL="0" indent="0" lvl="0">
              <a:lnSpc>
                <a:spcPts val="9082"/>
              </a:lnSpc>
              <a:spcBef>
                <a:spcPct val="0"/>
              </a:spcBef>
            </a:pPr>
            <a:r>
              <a:rPr lang="en-US" b="true" sz="6487">
                <a:solidFill>
                  <a:srgbClr val="05066D"/>
                </a:solidFill>
                <a:latin typeface="Cocomat Pro Heavy"/>
                <a:ea typeface="Cocomat Pro Heavy"/>
                <a:cs typeface="Cocomat Pro Heavy"/>
                <a:sym typeface="Cocomat Pro Heavy"/>
              </a:rPr>
              <a:t>GITHUB LINK FOR SKELETON CODE</a:t>
            </a:r>
          </a:p>
        </p:txBody>
      </p:sp>
      <p:sp>
        <p:nvSpPr>
          <p:cNvPr name="TextBox 28" id="28"/>
          <p:cNvSpPr txBox="true"/>
          <p:nvPr/>
        </p:nvSpPr>
        <p:spPr>
          <a:xfrm rot="0">
            <a:off x="2856340" y="8020012"/>
            <a:ext cx="12977406" cy="811530"/>
          </a:xfrm>
          <a:prstGeom prst="rect">
            <a:avLst/>
          </a:prstGeom>
        </p:spPr>
        <p:txBody>
          <a:bodyPr anchor="t" rtlCol="false" tIns="0" lIns="0" bIns="0" rIns="0">
            <a:spAutoFit/>
          </a:bodyPr>
          <a:lstStyle/>
          <a:p>
            <a:pPr algn="l">
              <a:lnSpc>
                <a:spcPts val="6719"/>
              </a:lnSpc>
            </a:pPr>
            <a:r>
              <a:rPr lang="en-US" sz="4800" b="true">
                <a:solidFill>
                  <a:srgbClr val="000000"/>
                </a:solidFill>
                <a:latin typeface="Montserrat Bold"/>
                <a:ea typeface="Montserrat Bold"/>
                <a:cs typeface="Montserrat Bold"/>
                <a:sym typeface="Montserrat Bold"/>
              </a:rPr>
              <a:t>https://bit.ly/CodeCatalystSkeletonCode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sp>
        <p:nvSpPr>
          <p:cNvPr name="Freeform 2" id="2"/>
          <p:cNvSpPr/>
          <p:nvPr/>
        </p:nvSpPr>
        <p:spPr>
          <a:xfrm flipH="false" flipV="false" rot="0">
            <a:off x="-1747925" y="5723768"/>
            <a:ext cx="22473900" cy="7069063"/>
          </a:xfrm>
          <a:custGeom>
            <a:avLst/>
            <a:gdLst/>
            <a:ahLst/>
            <a:cxnLst/>
            <a:rect r="r" b="b" t="t" l="l"/>
            <a:pathLst>
              <a:path h="7069063" w="22473900">
                <a:moveTo>
                  <a:pt x="0" y="0"/>
                </a:moveTo>
                <a:lnTo>
                  <a:pt x="22473900" y="0"/>
                </a:lnTo>
                <a:lnTo>
                  <a:pt x="22473900" y="7069064"/>
                </a:lnTo>
                <a:lnTo>
                  <a:pt x="0" y="7069064"/>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23793" y="1742046"/>
            <a:ext cx="13440414" cy="7963446"/>
          </a:xfrm>
          <a:custGeom>
            <a:avLst/>
            <a:gdLst/>
            <a:ahLst/>
            <a:cxnLst/>
            <a:rect r="r" b="b" t="t" l="l"/>
            <a:pathLst>
              <a:path h="7963446" w="13440414">
                <a:moveTo>
                  <a:pt x="0" y="0"/>
                </a:moveTo>
                <a:lnTo>
                  <a:pt x="13440414" y="0"/>
                </a:lnTo>
                <a:lnTo>
                  <a:pt x="13440414" y="7963445"/>
                </a:lnTo>
                <a:lnTo>
                  <a:pt x="0" y="7963445"/>
                </a:lnTo>
                <a:lnTo>
                  <a:pt x="0" y="0"/>
                </a:lnTo>
                <a:close/>
              </a:path>
            </a:pathLst>
          </a:custGeom>
          <a:blipFill>
            <a:blip r:embed="rId4"/>
            <a:stretch>
              <a:fillRect l="0" t="0" r="0" b="0"/>
            </a:stretch>
          </a:blipFill>
          <a:ln w="9525" cap="sq">
            <a:solidFill>
              <a:srgbClr val="000000"/>
            </a:solidFill>
            <a:prstDash val="solid"/>
            <a:miter/>
          </a:ln>
        </p:spPr>
      </p:sp>
      <p:sp>
        <p:nvSpPr>
          <p:cNvPr name="TextBox 4" id="4"/>
          <p:cNvSpPr txBox="true"/>
          <p:nvPr/>
        </p:nvSpPr>
        <p:spPr>
          <a:xfrm rot="0">
            <a:off x="3041729" y="224002"/>
            <a:ext cx="12204541" cy="1437945"/>
          </a:xfrm>
          <a:prstGeom prst="rect">
            <a:avLst/>
          </a:prstGeom>
        </p:spPr>
        <p:txBody>
          <a:bodyPr anchor="t" rtlCol="false" tIns="0" lIns="0" bIns="0" rIns="0">
            <a:spAutoFit/>
          </a:bodyPr>
          <a:lstStyle/>
          <a:p>
            <a:pPr algn="ctr" marL="0" indent="0" lvl="0">
              <a:lnSpc>
                <a:spcPts val="11512"/>
              </a:lnSpc>
              <a:spcBef>
                <a:spcPct val="0"/>
              </a:spcBef>
            </a:pPr>
            <a:r>
              <a:rPr lang="en-US" b="true" sz="8223">
                <a:solidFill>
                  <a:srgbClr val="05066D"/>
                </a:solidFill>
                <a:latin typeface="Cocomat Pro Heavy"/>
                <a:ea typeface="Cocomat Pro Heavy"/>
                <a:cs typeface="Cocomat Pro Heavy"/>
                <a:sym typeface="Cocomat Pro Heavy"/>
              </a:rPr>
              <a:t>WORK FLOW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sp>
        <p:nvSpPr>
          <p:cNvPr name="TextBox 2" id="2"/>
          <p:cNvSpPr txBox="true"/>
          <p:nvPr/>
        </p:nvSpPr>
        <p:spPr>
          <a:xfrm rot="0">
            <a:off x="3536246" y="895350"/>
            <a:ext cx="11215508" cy="1164103"/>
          </a:xfrm>
          <a:prstGeom prst="rect">
            <a:avLst/>
          </a:prstGeom>
        </p:spPr>
        <p:txBody>
          <a:bodyPr anchor="t" rtlCol="false" tIns="0" lIns="0" bIns="0" rIns="0">
            <a:spAutoFit/>
          </a:bodyPr>
          <a:lstStyle/>
          <a:p>
            <a:pPr algn="ctr" marL="0" indent="0" lvl="0">
              <a:lnSpc>
                <a:spcPts val="9357"/>
              </a:lnSpc>
              <a:spcBef>
                <a:spcPct val="0"/>
              </a:spcBef>
            </a:pPr>
            <a:r>
              <a:rPr lang="en-US" b="true" sz="6683">
                <a:solidFill>
                  <a:srgbClr val="05066D"/>
                </a:solidFill>
                <a:latin typeface="Cocomat Pro Heavy"/>
                <a:ea typeface="Cocomat Pro Heavy"/>
                <a:cs typeface="Cocomat Pro Heavy"/>
                <a:sym typeface="Cocomat Pro Heavy"/>
              </a:rPr>
              <a:t>BUSINESS MODEL</a:t>
            </a:r>
          </a:p>
        </p:txBody>
      </p:sp>
      <p:grpSp>
        <p:nvGrpSpPr>
          <p:cNvPr name="Group 3" id="3"/>
          <p:cNvGrpSpPr/>
          <p:nvPr/>
        </p:nvGrpSpPr>
        <p:grpSpPr>
          <a:xfrm rot="0">
            <a:off x="9766326" y="2486126"/>
            <a:ext cx="8102351" cy="2892456"/>
            <a:chOff x="0" y="0"/>
            <a:chExt cx="10803135" cy="3856608"/>
          </a:xfrm>
        </p:grpSpPr>
        <p:grpSp>
          <p:nvGrpSpPr>
            <p:cNvPr name="Group 4" id="4"/>
            <p:cNvGrpSpPr/>
            <p:nvPr/>
          </p:nvGrpSpPr>
          <p:grpSpPr>
            <a:xfrm rot="0">
              <a:off x="0" y="0"/>
              <a:ext cx="10803135" cy="3856608"/>
              <a:chOff x="0" y="0"/>
              <a:chExt cx="1118886" cy="399431"/>
            </a:xfrm>
          </p:grpSpPr>
          <p:sp>
            <p:nvSpPr>
              <p:cNvPr name="Freeform 5" id="5"/>
              <p:cNvSpPr/>
              <p:nvPr/>
            </p:nvSpPr>
            <p:spPr>
              <a:xfrm flipH="false" flipV="false" rot="0">
                <a:off x="0" y="0"/>
                <a:ext cx="1118886" cy="399431"/>
              </a:xfrm>
              <a:custGeom>
                <a:avLst/>
                <a:gdLst/>
                <a:ahLst/>
                <a:cxnLst/>
                <a:rect r="r" b="b" t="t" l="l"/>
                <a:pathLst>
                  <a:path h="399431" w="1118886">
                    <a:moveTo>
                      <a:pt x="16244" y="0"/>
                    </a:moveTo>
                    <a:lnTo>
                      <a:pt x="1102643" y="0"/>
                    </a:lnTo>
                    <a:cubicBezTo>
                      <a:pt x="1111614" y="0"/>
                      <a:pt x="1118886" y="7273"/>
                      <a:pt x="1118886" y="16244"/>
                    </a:cubicBezTo>
                    <a:lnTo>
                      <a:pt x="1118886" y="383187"/>
                    </a:lnTo>
                    <a:cubicBezTo>
                      <a:pt x="1118886" y="387495"/>
                      <a:pt x="1117175" y="391627"/>
                      <a:pt x="1114129" y="394673"/>
                    </a:cubicBezTo>
                    <a:cubicBezTo>
                      <a:pt x="1111082" y="397720"/>
                      <a:pt x="1106951" y="399431"/>
                      <a:pt x="1102643" y="399431"/>
                    </a:cubicBezTo>
                    <a:lnTo>
                      <a:pt x="16244" y="399431"/>
                    </a:lnTo>
                    <a:cubicBezTo>
                      <a:pt x="11936" y="399431"/>
                      <a:pt x="7804" y="397720"/>
                      <a:pt x="4758" y="394673"/>
                    </a:cubicBezTo>
                    <a:cubicBezTo>
                      <a:pt x="1711" y="391627"/>
                      <a:pt x="0" y="387495"/>
                      <a:pt x="0" y="383187"/>
                    </a:cubicBezTo>
                    <a:lnTo>
                      <a:pt x="0" y="16244"/>
                    </a:lnTo>
                    <a:cubicBezTo>
                      <a:pt x="0" y="11936"/>
                      <a:pt x="1711" y="7804"/>
                      <a:pt x="4758" y="4758"/>
                    </a:cubicBezTo>
                    <a:cubicBezTo>
                      <a:pt x="7804" y="1711"/>
                      <a:pt x="11936" y="0"/>
                      <a:pt x="16244" y="0"/>
                    </a:cubicBezTo>
                    <a:close/>
                  </a:path>
                </a:pathLst>
              </a:custGeom>
              <a:solidFill>
                <a:srgbClr val="E4EEFF">
                  <a:alpha val="56863"/>
                </a:srgbClr>
              </a:solidFill>
              <a:ln cap="sq">
                <a:noFill/>
                <a:prstDash val="solid"/>
                <a:miter/>
              </a:ln>
            </p:spPr>
          </p:sp>
          <p:sp>
            <p:nvSpPr>
              <p:cNvPr name="TextBox 6" id="6"/>
              <p:cNvSpPr txBox="true"/>
              <p:nvPr/>
            </p:nvSpPr>
            <p:spPr>
              <a:xfrm>
                <a:off x="0" y="-57150"/>
                <a:ext cx="1118886" cy="456581"/>
              </a:xfrm>
              <a:prstGeom prst="rect">
                <a:avLst/>
              </a:prstGeom>
            </p:spPr>
            <p:txBody>
              <a:bodyPr anchor="ctr" rtlCol="false" tIns="50800" lIns="50800" bIns="50800" rIns="50800"/>
              <a:lstStyle/>
              <a:p>
                <a:pPr algn="ctr">
                  <a:lnSpc>
                    <a:spcPts val="4682"/>
                  </a:lnSpc>
                </a:pPr>
              </a:p>
            </p:txBody>
          </p:sp>
        </p:grpSp>
        <p:sp>
          <p:nvSpPr>
            <p:cNvPr name="TextBox 7" id="7"/>
            <p:cNvSpPr txBox="true"/>
            <p:nvPr/>
          </p:nvSpPr>
          <p:spPr>
            <a:xfrm rot="0">
              <a:off x="370006" y="902502"/>
              <a:ext cx="10063122" cy="2607887"/>
            </a:xfrm>
            <a:prstGeom prst="rect">
              <a:avLst/>
            </a:prstGeom>
          </p:spPr>
          <p:txBody>
            <a:bodyPr anchor="t" rtlCol="false" tIns="0" lIns="0" bIns="0" rIns="0">
              <a:spAutoFit/>
            </a:bodyPr>
            <a:lstStyle/>
            <a:p>
              <a:pPr algn="ctr">
                <a:lnSpc>
                  <a:spcPts val="3121"/>
                </a:lnSpc>
              </a:pPr>
              <a:r>
                <a:rPr lang="en-US" sz="2229">
                  <a:solidFill>
                    <a:srgbClr val="000000"/>
                  </a:solidFill>
                  <a:latin typeface="Montserrat"/>
                  <a:ea typeface="Montserrat"/>
                  <a:cs typeface="Montserrat"/>
                  <a:sym typeface="Montserrat"/>
                </a:rPr>
                <a:t>Jeevanti will charge a percentage of the checkup fee from the doctors, offering a  great number of patients(users)  to the doctors from all over the country.</a:t>
              </a:r>
            </a:p>
            <a:p>
              <a:pPr algn="ctr">
                <a:lnSpc>
                  <a:spcPts val="3121"/>
                </a:lnSpc>
                <a:spcBef>
                  <a:spcPct val="0"/>
                </a:spcBef>
              </a:pPr>
            </a:p>
          </p:txBody>
        </p:sp>
        <p:sp>
          <p:nvSpPr>
            <p:cNvPr name="TextBox 8" id="8"/>
            <p:cNvSpPr txBox="true"/>
            <p:nvPr/>
          </p:nvSpPr>
          <p:spPr>
            <a:xfrm rot="0">
              <a:off x="2478086" y="306246"/>
              <a:ext cx="5512625" cy="567802"/>
            </a:xfrm>
            <a:prstGeom prst="rect">
              <a:avLst/>
            </a:prstGeom>
          </p:spPr>
          <p:txBody>
            <a:bodyPr anchor="t" rtlCol="false" tIns="0" lIns="0" bIns="0" rIns="0">
              <a:spAutoFit/>
            </a:bodyPr>
            <a:lstStyle/>
            <a:p>
              <a:pPr algn="ctr">
                <a:lnSpc>
                  <a:spcPts val="3565"/>
                </a:lnSpc>
                <a:spcBef>
                  <a:spcPct val="0"/>
                </a:spcBef>
              </a:pPr>
              <a:r>
                <a:rPr lang="en-US" b="true" sz="2546">
                  <a:solidFill>
                    <a:srgbClr val="1F2B5B"/>
                  </a:solidFill>
                  <a:latin typeface="Montserrat Classic Bold"/>
                  <a:ea typeface="Montserrat Classic Bold"/>
                  <a:cs typeface="Montserrat Classic Bold"/>
                  <a:sym typeface="Montserrat Classic Bold"/>
                </a:rPr>
                <a:t>NOMINAL CHECKUP FEE</a:t>
              </a:r>
            </a:p>
          </p:txBody>
        </p:sp>
      </p:grpSp>
      <p:grpSp>
        <p:nvGrpSpPr>
          <p:cNvPr name="Group 9" id="9"/>
          <p:cNvGrpSpPr/>
          <p:nvPr/>
        </p:nvGrpSpPr>
        <p:grpSpPr>
          <a:xfrm rot="0">
            <a:off x="1572135" y="2486126"/>
            <a:ext cx="7050060" cy="2892456"/>
            <a:chOff x="0" y="0"/>
            <a:chExt cx="9400080" cy="3856608"/>
          </a:xfrm>
        </p:grpSpPr>
        <p:grpSp>
          <p:nvGrpSpPr>
            <p:cNvPr name="Group 10" id="10"/>
            <p:cNvGrpSpPr/>
            <p:nvPr/>
          </p:nvGrpSpPr>
          <p:grpSpPr>
            <a:xfrm rot="0">
              <a:off x="0" y="0"/>
              <a:ext cx="9400080" cy="3856608"/>
              <a:chOff x="0" y="0"/>
              <a:chExt cx="1118886" cy="459050"/>
            </a:xfrm>
          </p:grpSpPr>
          <p:sp>
            <p:nvSpPr>
              <p:cNvPr name="Freeform 11" id="11"/>
              <p:cNvSpPr/>
              <p:nvPr/>
            </p:nvSpPr>
            <p:spPr>
              <a:xfrm flipH="false" flipV="false" rot="0">
                <a:off x="0" y="0"/>
                <a:ext cx="1118886" cy="459050"/>
              </a:xfrm>
              <a:custGeom>
                <a:avLst/>
                <a:gdLst/>
                <a:ahLst/>
                <a:cxnLst/>
                <a:rect r="r" b="b" t="t" l="l"/>
                <a:pathLst>
                  <a:path h="459050" w="1118886">
                    <a:moveTo>
                      <a:pt x="16244" y="0"/>
                    </a:moveTo>
                    <a:lnTo>
                      <a:pt x="1102643" y="0"/>
                    </a:lnTo>
                    <a:cubicBezTo>
                      <a:pt x="1111614" y="0"/>
                      <a:pt x="1118886" y="7273"/>
                      <a:pt x="1118886" y="16244"/>
                    </a:cubicBezTo>
                    <a:lnTo>
                      <a:pt x="1118886" y="442806"/>
                    </a:lnTo>
                    <a:cubicBezTo>
                      <a:pt x="1118886" y="447114"/>
                      <a:pt x="1117175" y="451246"/>
                      <a:pt x="1114129" y="454292"/>
                    </a:cubicBezTo>
                    <a:cubicBezTo>
                      <a:pt x="1111082" y="457339"/>
                      <a:pt x="1106951" y="459050"/>
                      <a:pt x="1102643" y="459050"/>
                    </a:cubicBezTo>
                    <a:lnTo>
                      <a:pt x="16244" y="459050"/>
                    </a:lnTo>
                    <a:cubicBezTo>
                      <a:pt x="11936" y="459050"/>
                      <a:pt x="7804" y="457339"/>
                      <a:pt x="4758" y="454292"/>
                    </a:cubicBezTo>
                    <a:cubicBezTo>
                      <a:pt x="1711" y="451246"/>
                      <a:pt x="0" y="447114"/>
                      <a:pt x="0" y="442806"/>
                    </a:cubicBezTo>
                    <a:lnTo>
                      <a:pt x="0" y="16244"/>
                    </a:lnTo>
                    <a:cubicBezTo>
                      <a:pt x="0" y="11936"/>
                      <a:pt x="1711" y="7804"/>
                      <a:pt x="4758" y="4758"/>
                    </a:cubicBezTo>
                    <a:cubicBezTo>
                      <a:pt x="7804" y="1711"/>
                      <a:pt x="11936" y="0"/>
                      <a:pt x="16244" y="0"/>
                    </a:cubicBezTo>
                    <a:close/>
                  </a:path>
                </a:pathLst>
              </a:custGeom>
              <a:solidFill>
                <a:srgbClr val="E4EEFF">
                  <a:alpha val="56863"/>
                </a:srgbClr>
              </a:solidFill>
              <a:ln cap="sq">
                <a:noFill/>
                <a:prstDash val="solid"/>
                <a:miter/>
              </a:ln>
            </p:spPr>
          </p:sp>
          <p:sp>
            <p:nvSpPr>
              <p:cNvPr name="TextBox 12" id="12"/>
              <p:cNvSpPr txBox="true"/>
              <p:nvPr/>
            </p:nvSpPr>
            <p:spPr>
              <a:xfrm>
                <a:off x="0" y="-57150"/>
                <a:ext cx="1118886" cy="516200"/>
              </a:xfrm>
              <a:prstGeom prst="rect">
                <a:avLst/>
              </a:prstGeom>
            </p:spPr>
            <p:txBody>
              <a:bodyPr anchor="ctr" rtlCol="false" tIns="50800" lIns="50800" bIns="50800" rIns="50800"/>
              <a:lstStyle/>
              <a:p>
                <a:pPr algn="ctr">
                  <a:lnSpc>
                    <a:spcPts val="4682"/>
                  </a:lnSpc>
                </a:pPr>
              </a:p>
            </p:txBody>
          </p:sp>
        </p:grpSp>
        <p:sp>
          <p:nvSpPr>
            <p:cNvPr name="TextBox 13" id="13"/>
            <p:cNvSpPr txBox="true"/>
            <p:nvPr/>
          </p:nvSpPr>
          <p:spPr>
            <a:xfrm rot="0">
              <a:off x="467410" y="1275244"/>
              <a:ext cx="8756176" cy="2275374"/>
            </a:xfrm>
            <a:prstGeom prst="rect">
              <a:avLst/>
            </a:prstGeom>
          </p:spPr>
          <p:txBody>
            <a:bodyPr anchor="t" rtlCol="false" tIns="0" lIns="0" bIns="0" rIns="0">
              <a:spAutoFit/>
            </a:bodyPr>
            <a:lstStyle/>
            <a:p>
              <a:pPr algn="ctr">
                <a:lnSpc>
                  <a:spcPts val="2715"/>
                </a:lnSpc>
              </a:pPr>
              <a:r>
                <a:rPr lang="en-US" sz="1939">
                  <a:solidFill>
                    <a:srgbClr val="000000"/>
                  </a:solidFill>
                  <a:latin typeface="Montserrat"/>
                  <a:ea typeface="Montserrat"/>
                  <a:cs typeface="Montserrat"/>
                  <a:sym typeface="Montserrat"/>
                </a:rPr>
                <a:t>Users  will  pay a subscription fee to access the benefits of  the AI chatbot which will assess the patient’s disease and the medicines will be then prescribed by the doctor itself.</a:t>
              </a:r>
            </a:p>
            <a:p>
              <a:pPr algn="ctr">
                <a:lnSpc>
                  <a:spcPts val="2715"/>
                </a:lnSpc>
                <a:spcBef>
                  <a:spcPct val="0"/>
                </a:spcBef>
              </a:pPr>
            </a:p>
          </p:txBody>
        </p:sp>
        <p:sp>
          <p:nvSpPr>
            <p:cNvPr name="TextBox 14" id="14"/>
            <p:cNvSpPr txBox="true"/>
            <p:nvPr/>
          </p:nvSpPr>
          <p:spPr>
            <a:xfrm rot="0">
              <a:off x="2301703" y="185663"/>
              <a:ext cx="4796675" cy="928823"/>
            </a:xfrm>
            <a:prstGeom prst="rect">
              <a:avLst/>
            </a:prstGeom>
          </p:spPr>
          <p:txBody>
            <a:bodyPr anchor="t" rtlCol="false" tIns="0" lIns="0" bIns="0" rIns="0">
              <a:spAutoFit/>
            </a:bodyPr>
            <a:lstStyle/>
            <a:p>
              <a:pPr algn="ctr">
                <a:lnSpc>
                  <a:spcPts val="2858"/>
                </a:lnSpc>
                <a:spcBef>
                  <a:spcPct val="0"/>
                </a:spcBef>
              </a:pPr>
              <a:r>
                <a:rPr lang="en-US" b="true" sz="2041">
                  <a:solidFill>
                    <a:srgbClr val="1F2B5B"/>
                  </a:solidFill>
                  <a:latin typeface="Montserrat Classic Bold"/>
                  <a:ea typeface="Montserrat Classic Bold"/>
                  <a:cs typeface="Montserrat Classic Bold"/>
                  <a:sym typeface="Montserrat Classic Bold"/>
                </a:rPr>
                <a:t> AI CHATBOT SUBSCRIPTION MODEL</a:t>
              </a:r>
            </a:p>
          </p:txBody>
        </p:sp>
      </p:grpSp>
      <p:sp>
        <p:nvSpPr>
          <p:cNvPr name="Freeform 15" id="15"/>
          <p:cNvSpPr/>
          <p:nvPr/>
        </p:nvSpPr>
        <p:spPr>
          <a:xfrm flipH="false" flipV="false" rot="0">
            <a:off x="-735272" y="-889902"/>
            <a:ext cx="2630125" cy="3974090"/>
          </a:xfrm>
          <a:custGeom>
            <a:avLst/>
            <a:gdLst/>
            <a:ahLst/>
            <a:cxnLst/>
            <a:rect r="r" b="b" t="t" l="l"/>
            <a:pathLst>
              <a:path h="3974090" w="2630125">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704061">
            <a:off x="13824431" y="5385399"/>
            <a:ext cx="4991149" cy="7541571"/>
          </a:xfrm>
          <a:custGeom>
            <a:avLst/>
            <a:gdLst/>
            <a:ahLst/>
            <a:cxnLst/>
            <a:rect r="r" b="b" t="t" l="l"/>
            <a:pathLst>
              <a:path h="7541571" w="4991149">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5097165" y="5805256"/>
            <a:ext cx="8093669" cy="4144830"/>
            <a:chOff x="0" y="0"/>
            <a:chExt cx="10791559" cy="5526440"/>
          </a:xfrm>
        </p:grpSpPr>
        <p:grpSp>
          <p:nvGrpSpPr>
            <p:cNvPr name="Group 18" id="18"/>
            <p:cNvGrpSpPr/>
            <p:nvPr/>
          </p:nvGrpSpPr>
          <p:grpSpPr>
            <a:xfrm rot="0">
              <a:off x="0" y="0"/>
              <a:ext cx="10791559" cy="5526440"/>
              <a:chOff x="0" y="0"/>
              <a:chExt cx="1118886" cy="572990"/>
            </a:xfrm>
          </p:grpSpPr>
          <p:sp>
            <p:nvSpPr>
              <p:cNvPr name="Freeform 19" id="19"/>
              <p:cNvSpPr/>
              <p:nvPr/>
            </p:nvSpPr>
            <p:spPr>
              <a:xfrm flipH="false" flipV="false" rot="0">
                <a:off x="0" y="0"/>
                <a:ext cx="1118886" cy="572990"/>
              </a:xfrm>
              <a:custGeom>
                <a:avLst/>
                <a:gdLst/>
                <a:ahLst/>
                <a:cxnLst/>
                <a:rect r="r" b="b" t="t" l="l"/>
                <a:pathLst>
                  <a:path h="572990" w="1118886">
                    <a:moveTo>
                      <a:pt x="16244" y="0"/>
                    </a:moveTo>
                    <a:lnTo>
                      <a:pt x="1102643" y="0"/>
                    </a:lnTo>
                    <a:cubicBezTo>
                      <a:pt x="1111614" y="0"/>
                      <a:pt x="1118886" y="7273"/>
                      <a:pt x="1118886" y="16244"/>
                    </a:cubicBezTo>
                    <a:lnTo>
                      <a:pt x="1118886" y="556746"/>
                    </a:lnTo>
                    <a:cubicBezTo>
                      <a:pt x="1118886" y="561055"/>
                      <a:pt x="1117175" y="565186"/>
                      <a:pt x="1114129" y="568233"/>
                    </a:cubicBezTo>
                    <a:cubicBezTo>
                      <a:pt x="1111082" y="571279"/>
                      <a:pt x="1106951" y="572990"/>
                      <a:pt x="1102643" y="572990"/>
                    </a:cubicBezTo>
                    <a:lnTo>
                      <a:pt x="16244" y="572990"/>
                    </a:lnTo>
                    <a:cubicBezTo>
                      <a:pt x="11936" y="572990"/>
                      <a:pt x="7804" y="571279"/>
                      <a:pt x="4758" y="568233"/>
                    </a:cubicBezTo>
                    <a:cubicBezTo>
                      <a:pt x="1711" y="565186"/>
                      <a:pt x="0" y="561055"/>
                      <a:pt x="0" y="556746"/>
                    </a:cubicBezTo>
                    <a:lnTo>
                      <a:pt x="0" y="16244"/>
                    </a:lnTo>
                    <a:cubicBezTo>
                      <a:pt x="0" y="11936"/>
                      <a:pt x="1711" y="7804"/>
                      <a:pt x="4758" y="4758"/>
                    </a:cubicBezTo>
                    <a:cubicBezTo>
                      <a:pt x="7804" y="1711"/>
                      <a:pt x="11936" y="0"/>
                      <a:pt x="16244" y="0"/>
                    </a:cubicBezTo>
                    <a:close/>
                  </a:path>
                </a:pathLst>
              </a:custGeom>
              <a:solidFill>
                <a:srgbClr val="E4EEFF">
                  <a:alpha val="56863"/>
                </a:srgbClr>
              </a:solidFill>
              <a:ln cap="sq">
                <a:noFill/>
                <a:prstDash val="solid"/>
                <a:miter/>
              </a:ln>
            </p:spPr>
          </p:sp>
          <p:sp>
            <p:nvSpPr>
              <p:cNvPr name="TextBox 20" id="20"/>
              <p:cNvSpPr txBox="true"/>
              <p:nvPr/>
            </p:nvSpPr>
            <p:spPr>
              <a:xfrm>
                <a:off x="0" y="-57150"/>
                <a:ext cx="1118886" cy="630140"/>
              </a:xfrm>
              <a:prstGeom prst="rect">
                <a:avLst/>
              </a:prstGeom>
            </p:spPr>
            <p:txBody>
              <a:bodyPr anchor="ctr" rtlCol="false" tIns="50800" lIns="50800" bIns="50800" rIns="50800"/>
              <a:lstStyle/>
              <a:p>
                <a:pPr algn="ctr">
                  <a:lnSpc>
                    <a:spcPts val="4682"/>
                  </a:lnSpc>
                </a:pPr>
              </a:p>
            </p:txBody>
          </p:sp>
        </p:grpSp>
        <p:sp>
          <p:nvSpPr>
            <p:cNvPr name="TextBox 21" id="21"/>
            <p:cNvSpPr txBox="true"/>
            <p:nvPr/>
          </p:nvSpPr>
          <p:spPr>
            <a:xfrm rot="0">
              <a:off x="369610" y="1522272"/>
              <a:ext cx="10052339" cy="3658320"/>
            </a:xfrm>
            <a:prstGeom prst="rect">
              <a:avLst/>
            </a:prstGeom>
          </p:spPr>
          <p:txBody>
            <a:bodyPr anchor="t" rtlCol="false" tIns="0" lIns="0" bIns="0" rIns="0">
              <a:spAutoFit/>
            </a:bodyPr>
            <a:lstStyle/>
            <a:p>
              <a:pPr algn="ctr">
                <a:lnSpc>
                  <a:spcPts val="3117"/>
                </a:lnSpc>
                <a:spcBef>
                  <a:spcPct val="0"/>
                </a:spcBef>
              </a:pPr>
              <a:r>
                <a:rPr lang="en-US" sz="2227">
                  <a:solidFill>
                    <a:srgbClr val="000000"/>
                  </a:solidFill>
                  <a:latin typeface="Montserrat"/>
                  <a:ea typeface="Montserrat"/>
                  <a:cs typeface="Montserrat"/>
                  <a:sym typeface="Montserrat"/>
                </a:rPr>
                <a:t>Jeevanti will provide delivery services to  partner medical shops through its logistics network. This model involves managing the entire delivery process, from order fulfillment to doorstep delivery. It will charge delivery fees to medical shops for using its delivery services, offering a seamless end-to-end solution for medicines delivery.</a:t>
              </a:r>
            </a:p>
          </p:txBody>
        </p:sp>
        <p:sp>
          <p:nvSpPr>
            <p:cNvPr name="TextBox 22" id="22"/>
            <p:cNvSpPr txBox="true"/>
            <p:nvPr/>
          </p:nvSpPr>
          <p:spPr>
            <a:xfrm rot="0">
              <a:off x="2475430" y="315382"/>
              <a:ext cx="5506719" cy="1059265"/>
            </a:xfrm>
            <a:prstGeom prst="rect">
              <a:avLst/>
            </a:prstGeom>
          </p:spPr>
          <p:txBody>
            <a:bodyPr anchor="t" rtlCol="false" tIns="0" lIns="0" bIns="0" rIns="0">
              <a:spAutoFit/>
            </a:bodyPr>
            <a:lstStyle/>
            <a:p>
              <a:pPr algn="ctr">
                <a:lnSpc>
                  <a:spcPts val="3281"/>
                </a:lnSpc>
                <a:spcBef>
                  <a:spcPct val="0"/>
                </a:spcBef>
              </a:pPr>
              <a:r>
                <a:rPr lang="en-US" b="true" sz="2344">
                  <a:solidFill>
                    <a:srgbClr val="1F2B5B"/>
                  </a:solidFill>
                  <a:latin typeface="Montserrat Classic Bold"/>
                  <a:ea typeface="Montserrat Classic Bold"/>
                  <a:cs typeface="Montserrat Classic Bold"/>
                  <a:sym typeface="Montserrat Classic Bold"/>
                </a:rPr>
                <a:t>DELIVERY AS A SERVICE MODEL</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sp>
        <p:nvSpPr>
          <p:cNvPr name="Freeform 2" id="2"/>
          <p:cNvSpPr/>
          <p:nvPr/>
        </p:nvSpPr>
        <p:spPr>
          <a:xfrm flipH="false" flipV="false" rot="0">
            <a:off x="-2724179" y="4946989"/>
            <a:ext cx="28212405" cy="8874084"/>
          </a:xfrm>
          <a:custGeom>
            <a:avLst/>
            <a:gdLst/>
            <a:ahLst/>
            <a:cxnLst/>
            <a:rect r="r" b="b" t="t" l="l"/>
            <a:pathLst>
              <a:path h="8874084" w="28212405">
                <a:moveTo>
                  <a:pt x="0" y="0"/>
                </a:moveTo>
                <a:lnTo>
                  <a:pt x="28212405" y="0"/>
                </a:lnTo>
                <a:lnTo>
                  <a:pt x="28212405" y="8874083"/>
                </a:lnTo>
                <a:lnTo>
                  <a:pt x="0" y="8874083"/>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39857" y="790575"/>
            <a:ext cx="14084333" cy="2097405"/>
          </a:xfrm>
          <a:prstGeom prst="rect">
            <a:avLst/>
          </a:prstGeom>
        </p:spPr>
        <p:txBody>
          <a:bodyPr anchor="t" rtlCol="false" tIns="0" lIns="0" bIns="0" rIns="0">
            <a:spAutoFit/>
          </a:bodyPr>
          <a:lstStyle/>
          <a:p>
            <a:pPr algn="l" marL="0" indent="0" lvl="0">
              <a:lnSpc>
                <a:spcPts val="16800"/>
              </a:lnSpc>
              <a:spcBef>
                <a:spcPct val="0"/>
              </a:spcBef>
            </a:pPr>
            <a:r>
              <a:rPr lang="en-US" b="true" sz="12000">
                <a:solidFill>
                  <a:srgbClr val="45467E"/>
                </a:solidFill>
                <a:latin typeface="Cocomat Pro Heavy"/>
                <a:ea typeface="Cocomat Pro Heavy"/>
                <a:cs typeface="Cocomat Pro Heavy"/>
                <a:sym typeface="Cocomat Pro Heavy"/>
              </a:rPr>
              <a:t>THANK YOU</a:t>
            </a:r>
          </a:p>
        </p:txBody>
      </p:sp>
      <p:sp>
        <p:nvSpPr>
          <p:cNvPr name="TextBox 4" id="4"/>
          <p:cNvSpPr txBox="true"/>
          <p:nvPr/>
        </p:nvSpPr>
        <p:spPr>
          <a:xfrm rot="0">
            <a:off x="4339857" y="3215640"/>
            <a:ext cx="14084333" cy="3693795"/>
          </a:xfrm>
          <a:prstGeom prst="rect">
            <a:avLst/>
          </a:prstGeom>
        </p:spPr>
        <p:txBody>
          <a:bodyPr anchor="t" rtlCol="false" tIns="0" lIns="0" bIns="0" rIns="0">
            <a:spAutoFit/>
          </a:bodyPr>
          <a:lstStyle/>
          <a:p>
            <a:pPr algn="l">
              <a:lnSpc>
                <a:spcPts val="5880"/>
              </a:lnSpc>
            </a:pPr>
            <a:r>
              <a:rPr lang="en-US" sz="4200">
                <a:solidFill>
                  <a:srgbClr val="45467E"/>
                </a:solidFill>
                <a:latin typeface="Cocomat Pro"/>
                <a:ea typeface="Cocomat Pro"/>
                <a:cs typeface="Cocomat Pro"/>
                <a:sym typeface="Cocomat Pro"/>
              </a:rPr>
              <a:t>TEAM: </a:t>
            </a:r>
          </a:p>
          <a:p>
            <a:pPr algn="l" marL="906780" indent="-453390" lvl="1">
              <a:lnSpc>
                <a:spcPts val="5880"/>
              </a:lnSpc>
              <a:buFont typeface="Arial"/>
              <a:buChar char="•"/>
            </a:pPr>
            <a:r>
              <a:rPr lang="en-US" sz="4200">
                <a:solidFill>
                  <a:srgbClr val="45467E"/>
                </a:solidFill>
                <a:latin typeface="Cocomat Pro"/>
                <a:ea typeface="Cocomat Pro"/>
                <a:cs typeface="Cocomat Pro"/>
                <a:sym typeface="Cocomat Pro"/>
              </a:rPr>
              <a:t>Harshita Pandey (CSE-DS 1st Year)</a:t>
            </a:r>
          </a:p>
          <a:p>
            <a:pPr algn="l" marL="906780" indent="-453390" lvl="1">
              <a:lnSpc>
                <a:spcPts val="5880"/>
              </a:lnSpc>
              <a:buFont typeface="Arial"/>
              <a:buChar char="•"/>
            </a:pPr>
            <a:r>
              <a:rPr lang="en-US" sz="4200">
                <a:solidFill>
                  <a:srgbClr val="45467E"/>
                </a:solidFill>
                <a:latin typeface="Cocomat Pro"/>
                <a:ea typeface="Cocomat Pro"/>
                <a:cs typeface="Cocomat Pro"/>
                <a:sym typeface="Cocomat Pro"/>
              </a:rPr>
              <a:t>Prakhar Gupta (CSE-DS 1st Year)</a:t>
            </a:r>
          </a:p>
          <a:p>
            <a:pPr algn="l" marL="906780" indent="-453390" lvl="1">
              <a:lnSpc>
                <a:spcPts val="5880"/>
              </a:lnSpc>
              <a:buFont typeface="Arial"/>
              <a:buChar char="•"/>
            </a:pPr>
            <a:r>
              <a:rPr lang="en-US" sz="4200">
                <a:solidFill>
                  <a:srgbClr val="45467E"/>
                </a:solidFill>
                <a:latin typeface="Cocomat Pro"/>
                <a:ea typeface="Cocomat Pro"/>
                <a:cs typeface="Cocomat Pro"/>
                <a:sym typeface="Cocomat Pro"/>
              </a:rPr>
              <a:t>Praver Agarwal (CSE-DS 1st Year)</a:t>
            </a:r>
          </a:p>
          <a:p>
            <a:pPr algn="l" marL="906780" indent="-453390" lvl="1">
              <a:lnSpc>
                <a:spcPts val="5880"/>
              </a:lnSpc>
              <a:buFont typeface="Arial"/>
              <a:buChar char="•"/>
            </a:pPr>
            <a:r>
              <a:rPr lang="en-US" sz="4200">
                <a:solidFill>
                  <a:srgbClr val="45467E"/>
                </a:solidFill>
                <a:latin typeface="Cocomat Pro"/>
                <a:ea typeface="Cocomat Pro"/>
                <a:cs typeface="Cocomat Pro"/>
                <a:sym typeface="Cocomat Pro"/>
              </a:rPr>
              <a:t>Aditya Dubey (CSE-DS 1st Year)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DAGTSUovtXA</dc:identifier>
  <dcterms:modified xsi:type="dcterms:W3CDTF">2011-08-01T06:04:30Z</dcterms:modified>
  <cp:revision>1</cp:revision>
  <dc:title>light blue creative modern medical clinic presentation</dc:title>
</cp:coreProperties>
</file>