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302" r:id="rId4"/>
    <p:sldId id="299" r:id="rId5"/>
    <p:sldId id="300" r:id="rId6"/>
    <p:sldId id="301"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94648"/>
  </p:normalViewPr>
  <p:slideViewPr>
    <p:cSldViewPr snapToGrid="0" snapToObjects="1">
      <p:cViewPr varScale="1">
        <p:scale>
          <a:sx n="82" d="100"/>
          <a:sy n="82" d="100"/>
        </p:scale>
        <p:origin x="691" y="6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CFE547-8393-4192-B270-D536CAC61DAD}"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F7BFAD60-9C4C-4708-8C38-EFBFAE0C39AD}">
      <dgm:prSet custT="1"/>
      <dgm:spPr/>
      <dgm:t>
        <a:bodyPr/>
        <a:lstStyle/>
        <a:p>
          <a:pPr algn="ctr"/>
          <a:r>
            <a:rPr lang="en-US" sz="1800" b="1" dirty="0"/>
            <a:t>Feasibility Analysis:</a:t>
          </a:r>
        </a:p>
        <a:p>
          <a:pPr algn="ctr"/>
          <a:r>
            <a:rPr lang="en-US" sz="1400" b="0" dirty="0"/>
            <a:t>Jeevanti leverages scalable AI, telemedicine, and cloud services to provide affordable healthcare access. Increasing smartphone use and internet reach in remote areas make this solution practical. India's massive population represents a significant market for e-Healthcare services, offering potential for scale and impact.</a:t>
          </a:r>
        </a:p>
      </dgm:t>
    </dgm:pt>
    <dgm:pt modelId="{481247A0-3FDA-4131-A0ED-3CDFDFD25599}" type="parTrans" cxnId="{20D5ED1C-B8E8-4972-B9F6-6D16502F2F64}">
      <dgm:prSet/>
      <dgm:spPr/>
      <dgm:t>
        <a:bodyPr/>
        <a:lstStyle/>
        <a:p>
          <a:endParaRPr lang="en-US"/>
        </a:p>
      </dgm:t>
    </dgm:pt>
    <dgm:pt modelId="{7450A865-E43A-4B81-B97E-2C23AC417ECE}" type="sibTrans" cxnId="{20D5ED1C-B8E8-4972-B9F6-6D16502F2F64}">
      <dgm:prSet/>
      <dgm:spPr/>
      <dgm:t>
        <a:bodyPr/>
        <a:lstStyle/>
        <a:p>
          <a:endParaRPr lang="en-US"/>
        </a:p>
      </dgm:t>
    </dgm:pt>
    <dgm:pt modelId="{74C830AB-3E70-447F-8057-4DA1B34234CB}">
      <dgm:prSet custT="1"/>
      <dgm:spPr/>
      <dgm:t>
        <a:bodyPr/>
        <a:lstStyle/>
        <a:p>
          <a:pPr algn="ctr"/>
          <a:r>
            <a:rPr lang="en-US" sz="1800" b="1" dirty="0"/>
            <a:t>Potential Challenges and Risks:</a:t>
          </a:r>
        </a:p>
        <a:p>
          <a:pPr algn="ctr"/>
          <a:r>
            <a:rPr lang="en-US" sz="1400" b="0" dirty="0"/>
            <a:t>Implementing Jeevanti may face challenges such as limited internet connectivity in remote areas, user adoption barriers, and data privacy concerns. Ensuring AI model accuracy and regulatory compliance are also critical risks that need to be addressed for safe and effective healthcare delivery.</a:t>
          </a:r>
        </a:p>
      </dgm:t>
    </dgm:pt>
    <dgm:pt modelId="{8317FDBB-B2D4-4339-B650-6B93481A2ED0}" type="parTrans" cxnId="{B7794EF6-4666-4D34-AC49-CC8BF3FDA687}">
      <dgm:prSet/>
      <dgm:spPr/>
      <dgm:t>
        <a:bodyPr/>
        <a:lstStyle/>
        <a:p>
          <a:endParaRPr lang="en-US"/>
        </a:p>
      </dgm:t>
    </dgm:pt>
    <dgm:pt modelId="{F9B9062D-987C-46BB-8B8F-6CDFB7BD3093}" type="sibTrans" cxnId="{B7794EF6-4666-4D34-AC49-CC8BF3FDA687}">
      <dgm:prSet/>
      <dgm:spPr/>
      <dgm:t>
        <a:bodyPr/>
        <a:lstStyle/>
        <a:p>
          <a:endParaRPr lang="en-US"/>
        </a:p>
      </dgm:t>
    </dgm:pt>
    <dgm:pt modelId="{04E2709A-DB88-4D45-93CF-71F450294D79}">
      <dgm:prSet custT="1"/>
      <dgm:spPr/>
      <dgm:t>
        <a:bodyPr/>
        <a:lstStyle/>
        <a:p>
          <a:r>
            <a:rPr lang="en-US" sz="1800" b="1" dirty="0"/>
            <a:t>Strategies for Overcoming Challenges:</a:t>
          </a:r>
        </a:p>
        <a:p>
          <a:r>
            <a:rPr lang="en-US" sz="1400" b="0" dirty="0"/>
            <a:t>We will create offline features for limited internet access, engage communities for user adoption, and ensure data privacy through encryption and compliance. Regular AI updates will maintain accuracy, while collaboration with regulators will ensure adherence to healthcare standards.</a:t>
          </a:r>
        </a:p>
      </dgm:t>
    </dgm:pt>
    <dgm:pt modelId="{814159B9-ED71-4279-B0BE-034E14A37262}" type="parTrans" cxnId="{3D4C2E9A-E8EB-45F9-B2F0-5A0D641497E4}">
      <dgm:prSet/>
      <dgm:spPr/>
      <dgm:t>
        <a:bodyPr/>
        <a:lstStyle/>
        <a:p>
          <a:endParaRPr lang="en-US"/>
        </a:p>
      </dgm:t>
    </dgm:pt>
    <dgm:pt modelId="{788A98AB-AF04-4524-859E-1EE3C62E1E3A}" type="sibTrans" cxnId="{3D4C2E9A-E8EB-45F9-B2F0-5A0D641497E4}">
      <dgm:prSet/>
      <dgm:spPr/>
      <dgm:t>
        <a:bodyPr/>
        <a:lstStyle/>
        <a:p>
          <a:endParaRPr lang="en-US"/>
        </a:p>
      </dgm:t>
    </dgm:pt>
    <dgm:pt modelId="{1FA5AF3B-64FA-254E-AFCA-FBD35DEB9309}" type="pres">
      <dgm:prSet presAssocID="{88CFE547-8393-4192-B270-D536CAC61DAD}" presName="hierChild1" presStyleCnt="0">
        <dgm:presLayoutVars>
          <dgm:chPref val="1"/>
          <dgm:dir/>
          <dgm:animOne val="branch"/>
          <dgm:animLvl val="lvl"/>
          <dgm:resizeHandles/>
        </dgm:presLayoutVars>
      </dgm:prSet>
      <dgm:spPr/>
      <dgm:t>
        <a:bodyPr/>
        <a:lstStyle/>
        <a:p>
          <a:endParaRPr lang="en-US"/>
        </a:p>
      </dgm:t>
    </dgm:pt>
    <dgm:pt modelId="{BA59A49F-C1C2-4241-B12A-C9528F4DE39A}" type="pres">
      <dgm:prSet presAssocID="{F7BFAD60-9C4C-4708-8C38-EFBFAE0C39AD}" presName="hierRoot1" presStyleCnt="0"/>
      <dgm:spPr/>
    </dgm:pt>
    <dgm:pt modelId="{958DB7E5-518C-264D-A9B8-52A2ACBC6F6F}" type="pres">
      <dgm:prSet presAssocID="{F7BFAD60-9C4C-4708-8C38-EFBFAE0C39AD}" presName="composite" presStyleCnt="0"/>
      <dgm:spPr/>
    </dgm:pt>
    <dgm:pt modelId="{9E1C8316-8FBF-F045-8091-ECC394B08D07}" type="pres">
      <dgm:prSet presAssocID="{F7BFAD60-9C4C-4708-8C38-EFBFAE0C39AD}" presName="background" presStyleLbl="node0" presStyleIdx="0" presStyleCnt="3"/>
      <dgm:spPr/>
    </dgm:pt>
    <dgm:pt modelId="{E27B1C61-A776-AB4C-B678-DAC81B46F297}" type="pres">
      <dgm:prSet presAssocID="{F7BFAD60-9C4C-4708-8C38-EFBFAE0C39AD}" presName="text" presStyleLbl="fgAcc0" presStyleIdx="0" presStyleCnt="3" custScaleX="108177" custScaleY="132828" custLinFactNeighborX="4678" custLinFactNeighborY="3619">
        <dgm:presLayoutVars>
          <dgm:chPref val="3"/>
        </dgm:presLayoutVars>
      </dgm:prSet>
      <dgm:spPr/>
      <dgm:t>
        <a:bodyPr/>
        <a:lstStyle/>
        <a:p>
          <a:endParaRPr lang="en-US"/>
        </a:p>
      </dgm:t>
    </dgm:pt>
    <dgm:pt modelId="{56470FA4-591E-CA48-94F5-407085429150}" type="pres">
      <dgm:prSet presAssocID="{F7BFAD60-9C4C-4708-8C38-EFBFAE0C39AD}" presName="hierChild2" presStyleCnt="0"/>
      <dgm:spPr/>
    </dgm:pt>
    <dgm:pt modelId="{AC4D7216-8009-4F4D-BC9E-A6AA51C6218E}" type="pres">
      <dgm:prSet presAssocID="{74C830AB-3E70-447F-8057-4DA1B34234CB}" presName="hierRoot1" presStyleCnt="0"/>
      <dgm:spPr/>
    </dgm:pt>
    <dgm:pt modelId="{B871D5D3-809F-1C46-ABBD-6FBDC4CB64CE}" type="pres">
      <dgm:prSet presAssocID="{74C830AB-3E70-447F-8057-4DA1B34234CB}" presName="composite" presStyleCnt="0"/>
      <dgm:spPr/>
    </dgm:pt>
    <dgm:pt modelId="{DED69386-3B9E-AC43-B6C5-9CE95891422D}" type="pres">
      <dgm:prSet presAssocID="{74C830AB-3E70-447F-8057-4DA1B34234CB}" presName="background" presStyleLbl="node0" presStyleIdx="1" presStyleCnt="3"/>
      <dgm:spPr/>
    </dgm:pt>
    <dgm:pt modelId="{F6A40C47-5FBD-9549-ABE1-BDBF73572AB4}" type="pres">
      <dgm:prSet presAssocID="{74C830AB-3E70-447F-8057-4DA1B34234CB}" presName="text" presStyleLbl="fgAcc0" presStyleIdx="1" presStyleCnt="3" custScaleX="107215" custScaleY="134677">
        <dgm:presLayoutVars>
          <dgm:chPref val="3"/>
        </dgm:presLayoutVars>
      </dgm:prSet>
      <dgm:spPr/>
      <dgm:t>
        <a:bodyPr/>
        <a:lstStyle/>
        <a:p>
          <a:endParaRPr lang="en-US"/>
        </a:p>
      </dgm:t>
    </dgm:pt>
    <dgm:pt modelId="{CF997562-84C2-E445-AEA7-395C10F0BCEA}" type="pres">
      <dgm:prSet presAssocID="{74C830AB-3E70-447F-8057-4DA1B34234CB}" presName="hierChild2" presStyleCnt="0"/>
      <dgm:spPr/>
    </dgm:pt>
    <dgm:pt modelId="{933FFE0A-B729-164E-A335-143B4AC11789}" type="pres">
      <dgm:prSet presAssocID="{04E2709A-DB88-4D45-93CF-71F450294D79}" presName="hierRoot1" presStyleCnt="0"/>
      <dgm:spPr/>
    </dgm:pt>
    <dgm:pt modelId="{17DF4300-1376-094B-B642-6BCEE84B2042}" type="pres">
      <dgm:prSet presAssocID="{04E2709A-DB88-4D45-93CF-71F450294D79}" presName="composite" presStyleCnt="0"/>
      <dgm:spPr/>
    </dgm:pt>
    <dgm:pt modelId="{27EC5AC0-9EFF-8C41-B0DE-50E451465E20}" type="pres">
      <dgm:prSet presAssocID="{04E2709A-DB88-4D45-93CF-71F450294D79}" presName="background" presStyleLbl="node0" presStyleIdx="2" presStyleCnt="3"/>
      <dgm:spPr/>
    </dgm:pt>
    <dgm:pt modelId="{7D57CAF8-61CD-AA45-A305-7FFE9FAADCE3}" type="pres">
      <dgm:prSet presAssocID="{04E2709A-DB88-4D45-93CF-71F450294D79}" presName="text" presStyleLbl="fgAcc0" presStyleIdx="2" presStyleCnt="3" custScaleX="100269" custScaleY="137635" custLinFactNeighborX="-441" custLinFactNeighborY="-3036">
        <dgm:presLayoutVars>
          <dgm:chPref val="3"/>
        </dgm:presLayoutVars>
      </dgm:prSet>
      <dgm:spPr/>
      <dgm:t>
        <a:bodyPr/>
        <a:lstStyle/>
        <a:p>
          <a:endParaRPr lang="en-US"/>
        </a:p>
      </dgm:t>
    </dgm:pt>
    <dgm:pt modelId="{3605A1FA-D302-D44F-85AB-44D8B4F208AE}" type="pres">
      <dgm:prSet presAssocID="{04E2709A-DB88-4D45-93CF-71F450294D79}" presName="hierChild2" presStyleCnt="0"/>
      <dgm:spPr/>
    </dgm:pt>
  </dgm:ptLst>
  <dgm:cxnLst>
    <dgm:cxn modelId="{3D4C2E9A-E8EB-45F9-B2F0-5A0D641497E4}" srcId="{88CFE547-8393-4192-B270-D536CAC61DAD}" destId="{04E2709A-DB88-4D45-93CF-71F450294D79}" srcOrd="2" destOrd="0" parTransId="{814159B9-ED71-4279-B0BE-034E14A37262}" sibTransId="{788A98AB-AF04-4524-859E-1EE3C62E1E3A}"/>
    <dgm:cxn modelId="{19E98EA2-1331-1C48-8A8A-C31AEDEF3BB3}" type="presOf" srcId="{F7BFAD60-9C4C-4708-8C38-EFBFAE0C39AD}" destId="{E27B1C61-A776-AB4C-B678-DAC81B46F297}" srcOrd="0" destOrd="0" presId="urn:microsoft.com/office/officeart/2005/8/layout/hierarchy1"/>
    <dgm:cxn modelId="{B7794EF6-4666-4D34-AC49-CC8BF3FDA687}" srcId="{88CFE547-8393-4192-B270-D536CAC61DAD}" destId="{74C830AB-3E70-447F-8057-4DA1B34234CB}" srcOrd="1" destOrd="0" parTransId="{8317FDBB-B2D4-4339-B650-6B93481A2ED0}" sibTransId="{F9B9062D-987C-46BB-8B8F-6CDFB7BD3093}"/>
    <dgm:cxn modelId="{20D5ED1C-B8E8-4972-B9F6-6D16502F2F64}" srcId="{88CFE547-8393-4192-B270-D536CAC61DAD}" destId="{F7BFAD60-9C4C-4708-8C38-EFBFAE0C39AD}" srcOrd="0" destOrd="0" parTransId="{481247A0-3FDA-4131-A0ED-3CDFDFD25599}" sibTransId="{7450A865-E43A-4B81-B97E-2C23AC417ECE}"/>
    <dgm:cxn modelId="{0B8BE6C0-4450-4D43-A422-20D06437F2BD}" type="presOf" srcId="{04E2709A-DB88-4D45-93CF-71F450294D79}" destId="{7D57CAF8-61CD-AA45-A305-7FFE9FAADCE3}" srcOrd="0" destOrd="0" presId="urn:microsoft.com/office/officeart/2005/8/layout/hierarchy1"/>
    <dgm:cxn modelId="{1195A6D0-4CE9-2143-AEC5-29E09D1EB58D}" type="presOf" srcId="{88CFE547-8393-4192-B270-D536CAC61DAD}" destId="{1FA5AF3B-64FA-254E-AFCA-FBD35DEB9309}" srcOrd="0" destOrd="0" presId="urn:microsoft.com/office/officeart/2005/8/layout/hierarchy1"/>
    <dgm:cxn modelId="{85E90689-DEE9-BE4B-A096-B2E3B289D704}" type="presOf" srcId="{74C830AB-3E70-447F-8057-4DA1B34234CB}" destId="{F6A40C47-5FBD-9549-ABE1-BDBF73572AB4}" srcOrd="0" destOrd="0" presId="urn:microsoft.com/office/officeart/2005/8/layout/hierarchy1"/>
    <dgm:cxn modelId="{578B45AA-FDE9-5A4E-9F6A-E74340E0B3ED}" type="presParOf" srcId="{1FA5AF3B-64FA-254E-AFCA-FBD35DEB9309}" destId="{BA59A49F-C1C2-4241-B12A-C9528F4DE39A}" srcOrd="0" destOrd="0" presId="urn:microsoft.com/office/officeart/2005/8/layout/hierarchy1"/>
    <dgm:cxn modelId="{F863871A-83E8-2447-B027-0492C69A0BEA}" type="presParOf" srcId="{BA59A49F-C1C2-4241-B12A-C9528F4DE39A}" destId="{958DB7E5-518C-264D-A9B8-52A2ACBC6F6F}" srcOrd="0" destOrd="0" presId="urn:microsoft.com/office/officeart/2005/8/layout/hierarchy1"/>
    <dgm:cxn modelId="{010328E6-A971-6440-A62E-88E0ED9A8B7B}" type="presParOf" srcId="{958DB7E5-518C-264D-A9B8-52A2ACBC6F6F}" destId="{9E1C8316-8FBF-F045-8091-ECC394B08D07}" srcOrd="0" destOrd="0" presId="urn:microsoft.com/office/officeart/2005/8/layout/hierarchy1"/>
    <dgm:cxn modelId="{B47440A3-DB2F-9C43-B0B6-8AEA617EF126}" type="presParOf" srcId="{958DB7E5-518C-264D-A9B8-52A2ACBC6F6F}" destId="{E27B1C61-A776-AB4C-B678-DAC81B46F297}" srcOrd="1" destOrd="0" presId="urn:microsoft.com/office/officeart/2005/8/layout/hierarchy1"/>
    <dgm:cxn modelId="{FFAFC5D4-F27D-7F4B-B11D-38A482C1BFAD}" type="presParOf" srcId="{BA59A49F-C1C2-4241-B12A-C9528F4DE39A}" destId="{56470FA4-591E-CA48-94F5-407085429150}" srcOrd="1" destOrd="0" presId="urn:microsoft.com/office/officeart/2005/8/layout/hierarchy1"/>
    <dgm:cxn modelId="{32B9973A-B4F5-2344-A9E4-E0127884E515}" type="presParOf" srcId="{1FA5AF3B-64FA-254E-AFCA-FBD35DEB9309}" destId="{AC4D7216-8009-4F4D-BC9E-A6AA51C6218E}" srcOrd="1" destOrd="0" presId="urn:microsoft.com/office/officeart/2005/8/layout/hierarchy1"/>
    <dgm:cxn modelId="{D4EEDD35-981A-9042-8F10-3C45ED9DD76A}" type="presParOf" srcId="{AC4D7216-8009-4F4D-BC9E-A6AA51C6218E}" destId="{B871D5D3-809F-1C46-ABBD-6FBDC4CB64CE}" srcOrd="0" destOrd="0" presId="urn:microsoft.com/office/officeart/2005/8/layout/hierarchy1"/>
    <dgm:cxn modelId="{965FF9DE-DAFB-0E43-9022-2919F8DAFC50}" type="presParOf" srcId="{B871D5D3-809F-1C46-ABBD-6FBDC4CB64CE}" destId="{DED69386-3B9E-AC43-B6C5-9CE95891422D}" srcOrd="0" destOrd="0" presId="urn:microsoft.com/office/officeart/2005/8/layout/hierarchy1"/>
    <dgm:cxn modelId="{9D427267-942D-E845-8D51-13F011C04CD5}" type="presParOf" srcId="{B871D5D3-809F-1C46-ABBD-6FBDC4CB64CE}" destId="{F6A40C47-5FBD-9549-ABE1-BDBF73572AB4}" srcOrd="1" destOrd="0" presId="urn:microsoft.com/office/officeart/2005/8/layout/hierarchy1"/>
    <dgm:cxn modelId="{94E910F8-964C-9241-AAE8-78AEB7D1B1EE}" type="presParOf" srcId="{AC4D7216-8009-4F4D-BC9E-A6AA51C6218E}" destId="{CF997562-84C2-E445-AEA7-395C10F0BCEA}" srcOrd="1" destOrd="0" presId="urn:microsoft.com/office/officeart/2005/8/layout/hierarchy1"/>
    <dgm:cxn modelId="{4DEBFBFA-ED6D-3E42-9BB3-BC9FA5A684AD}" type="presParOf" srcId="{1FA5AF3B-64FA-254E-AFCA-FBD35DEB9309}" destId="{933FFE0A-B729-164E-A335-143B4AC11789}" srcOrd="2" destOrd="0" presId="urn:microsoft.com/office/officeart/2005/8/layout/hierarchy1"/>
    <dgm:cxn modelId="{4EA94F68-993F-8642-BDD1-05662B36C0A8}" type="presParOf" srcId="{933FFE0A-B729-164E-A335-143B4AC11789}" destId="{17DF4300-1376-094B-B642-6BCEE84B2042}" srcOrd="0" destOrd="0" presId="urn:microsoft.com/office/officeart/2005/8/layout/hierarchy1"/>
    <dgm:cxn modelId="{2D5545AD-0C03-A44B-AD89-CC87CC29F848}" type="presParOf" srcId="{17DF4300-1376-094B-B642-6BCEE84B2042}" destId="{27EC5AC0-9EFF-8C41-B0DE-50E451465E20}" srcOrd="0" destOrd="0" presId="urn:microsoft.com/office/officeart/2005/8/layout/hierarchy1"/>
    <dgm:cxn modelId="{6409B927-678B-224F-A3F6-5499E75CAC86}" type="presParOf" srcId="{17DF4300-1376-094B-B642-6BCEE84B2042}" destId="{7D57CAF8-61CD-AA45-A305-7FFE9FAADCE3}" srcOrd="1" destOrd="0" presId="urn:microsoft.com/office/officeart/2005/8/layout/hierarchy1"/>
    <dgm:cxn modelId="{F54A34CD-3E96-CD4E-B19C-1E85310C176D}" type="presParOf" srcId="{933FFE0A-B729-164E-A335-143B4AC11789}" destId="{3605A1FA-D302-D44F-85AB-44D8B4F208A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74DD37-4349-4934-859E-DA08613942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F888F02-8D3F-4E96-82FB-D0C280E41669}">
      <dgm:prSet custT="1"/>
      <dgm:spPr/>
      <dgm:t>
        <a:bodyPr/>
        <a:lstStyle/>
        <a:p>
          <a:r>
            <a:rPr lang="en-US" sz="2000" b="1" dirty="0"/>
            <a:t>Potential Impact on the Target Audience:</a:t>
          </a:r>
        </a:p>
        <a:p>
          <a:r>
            <a:rPr lang="en-US" sz="1400" b="0" dirty="0"/>
            <a:t>Our solution aims to enhance healthcare access and quality for underserved populations, leading to timely diagnoses and improved health outcomes. By integrating predictive models, we can identify at-risk individuals early, enabling proactive interventions. Ultimately, this approach fosters healthier communities and reduces healthcare disparities.</a:t>
          </a:r>
        </a:p>
      </dgm:t>
    </dgm:pt>
    <dgm:pt modelId="{3773A301-CA8D-4AE8-A3EE-4922B6F51351}" type="parTrans" cxnId="{6E6778D5-29CC-4910-B44D-0260C01C6D81}">
      <dgm:prSet/>
      <dgm:spPr/>
      <dgm:t>
        <a:bodyPr/>
        <a:lstStyle/>
        <a:p>
          <a:endParaRPr lang="en-US"/>
        </a:p>
      </dgm:t>
    </dgm:pt>
    <dgm:pt modelId="{DD99EE78-7A92-4CBD-A2D1-10FF31413E48}" type="sibTrans" cxnId="{6E6778D5-29CC-4910-B44D-0260C01C6D81}">
      <dgm:prSet/>
      <dgm:spPr/>
      <dgm:t>
        <a:bodyPr/>
        <a:lstStyle/>
        <a:p>
          <a:endParaRPr lang="en-US"/>
        </a:p>
      </dgm:t>
    </dgm:pt>
    <dgm:pt modelId="{633B1018-C10C-46BC-9228-3F7A75E9E976}">
      <dgm:prSet custT="1"/>
      <dgm:spPr/>
      <dgm:t>
        <a:bodyPr/>
        <a:lstStyle/>
        <a:p>
          <a:r>
            <a:rPr lang="en-US" sz="2000" b="1" dirty="0"/>
            <a:t>Benefits of the solution:</a:t>
          </a:r>
        </a:p>
        <a:p>
          <a:r>
            <a:rPr lang="en-US" sz="1400" b="0" dirty="0"/>
            <a:t>The solution enhances community health by providing timely access to quality care, reducing morbidity and mortality rates. It lowers healthcare costs through early diagnosis, easing financial burdens and boosting productivity. Additionally, it supports sustainable practices via telehealth, minimizing travel and reducing carbon footprints. Finally, it drives innovation in healthcare delivery through predictive analytics, fostering patient engagement and improved outcomes.</a:t>
          </a:r>
        </a:p>
      </dgm:t>
    </dgm:pt>
    <dgm:pt modelId="{1BAD7B52-F461-45FF-BFCF-BC6F95BE3386}" type="parTrans" cxnId="{391BE8DC-58F9-45BF-A246-53A24D8CEB9D}">
      <dgm:prSet/>
      <dgm:spPr/>
      <dgm:t>
        <a:bodyPr/>
        <a:lstStyle/>
        <a:p>
          <a:endParaRPr lang="en-US"/>
        </a:p>
      </dgm:t>
    </dgm:pt>
    <dgm:pt modelId="{C08FFB18-C5C3-4B63-8544-7F0D517E45E2}" type="sibTrans" cxnId="{391BE8DC-58F9-45BF-A246-53A24D8CEB9D}">
      <dgm:prSet/>
      <dgm:spPr/>
      <dgm:t>
        <a:bodyPr/>
        <a:lstStyle/>
        <a:p>
          <a:endParaRPr lang="en-US"/>
        </a:p>
      </dgm:t>
    </dgm:pt>
    <dgm:pt modelId="{901990DD-AC1F-B049-B725-CA047A27218B}" type="pres">
      <dgm:prSet presAssocID="{9774DD37-4349-4934-859E-DA0861394251}" presName="hierChild1" presStyleCnt="0">
        <dgm:presLayoutVars>
          <dgm:chPref val="1"/>
          <dgm:dir/>
          <dgm:animOne val="branch"/>
          <dgm:animLvl val="lvl"/>
          <dgm:resizeHandles/>
        </dgm:presLayoutVars>
      </dgm:prSet>
      <dgm:spPr/>
      <dgm:t>
        <a:bodyPr/>
        <a:lstStyle/>
        <a:p>
          <a:endParaRPr lang="en-US"/>
        </a:p>
      </dgm:t>
    </dgm:pt>
    <dgm:pt modelId="{19799C32-7BE3-0649-8A35-9C56EC1965C6}" type="pres">
      <dgm:prSet presAssocID="{AF888F02-8D3F-4E96-82FB-D0C280E41669}" presName="hierRoot1" presStyleCnt="0"/>
      <dgm:spPr/>
    </dgm:pt>
    <dgm:pt modelId="{81517A6A-6806-F148-AE0F-CE14065D740D}" type="pres">
      <dgm:prSet presAssocID="{AF888F02-8D3F-4E96-82FB-D0C280E41669}" presName="composite" presStyleCnt="0"/>
      <dgm:spPr/>
    </dgm:pt>
    <dgm:pt modelId="{16E566BE-3598-B245-A1D5-82BD16FA1E89}" type="pres">
      <dgm:prSet presAssocID="{AF888F02-8D3F-4E96-82FB-D0C280E41669}" presName="background" presStyleLbl="node0" presStyleIdx="0" presStyleCnt="2"/>
      <dgm:spPr/>
    </dgm:pt>
    <dgm:pt modelId="{AD2CDDC4-F274-8E46-A717-78775D62821E}" type="pres">
      <dgm:prSet presAssocID="{AF888F02-8D3F-4E96-82FB-D0C280E41669}" presName="text" presStyleLbl="fgAcc0" presStyleIdx="0" presStyleCnt="2" custScaleX="130809" custScaleY="133374" custLinFactNeighborX="-15938" custLinFactNeighborY="-213">
        <dgm:presLayoutVars>
          <dgm:chPref val="3"/>
        </dgm:presLayoutVars>
      </dgm:prSet>
      <dgm:spPr/>
      <dgm:t>
        <a:bodyPr/>
        <a:lstStyle/>
        <a:p>
          <a:endParaRPr lang="en-US"/>
        </a:p>
      </dgm:t>
    </dgm:pt>
    <dgm:pt modelId="{F19C1D7E-9CD6-0A46-B468-9EFBAD0DC281}" type="pres">
      <dgm:prSet presAssocID="{AF888F02-8D3F-4E96-82FB-D0C280E41669}" presName="hierChild2" presStyleCnt="0"/>
      <dgm:spPr/>
    </dgm:pt>
    <dgm:pt modelId="{36305DC7-EB1A-8F4F-B77E-B04D03DB039E}" type="pres">
      <dgm:prSet presAssocID="{633B1018-C10C-46BC-9228-3F7A75E9E976}" presName="hierRoot1" presStyleCnt="0"/>
      <dgm:spPr/>
    </dgm:pt>
    <dgm:pt modelId="{23B26C50-91C3-C743-89D4-6360229B16C0}" type="pres">
      <dgm:prSet presAssocID="{633B1018-C10C-46BC-9228-3F7A75E9E976}" presName="composite" presStyleCnt="0"/>
      <dgm:spPr/>
    </dgm:pt>
    <dgm:pt modelId="{6F5C68C4-1904-4141-83C7-BE86C4453F9E}" type="pres">
      <dgm:prSet presAssocID="{633B1018-C10C-46BC-9228-3F7A75E9E976}" presName="background" presStyleLbl="node0" presStyleIdx="1" presStyleCnt="2"/>
      <dgm:spPr/>
    </dgm:pt>
    <dgm:pt modelId="{B704FBF1-3BBE-2242-872C-EA9EEA3B0FFB}" type="pres">
      <dgm:prSet presAssocID="{633B1018-C10C-46BC-9228-3F7A75E9E976}" presName="text" presStyleLbl="fgAcc0" presStyleIdx="1" presStyleCnt="2" custScaleX="130479" custScaleY="141742">
        <dgm:presLayoutVars>
          <dgm:chPref val="3"/>
        </dgm:presLayoutVars>
      </dgm:prSet>
      <dgm:spPr/>
      <dgm:t>
        <a:bodyPr/>
        <a:lstStyle/>
        <a:p>
          <a:endParaRPr lang="en-US"/>
        </a:p>
      </dgm:t>
    </dgm:pt>
    <dgm:pt modelId="{648E7B28-6698-A34D-A3E7-FC9898293A78}" type="pres">
      <dgm:prSet presAssocID="{633B1018-C10C-46BC-9228-3F7A75E9E976}" presName="hierChild2" presStyleCnt="0"/>
      <dgm:spPr/>
    </dgm:pt>
  </dgm:ptLst>
  <dgm:cxnLst>
    <dgm:cxn modelId="{23CD0E0D-D976-1846-9CD0-93D5C60916F3}" type="presOf" srcId="{9774DD37-4349-4934-859E-DA0861394251}" destId="{901990DD-AC1F-B049-B725-CA047A27218B}" srcOrd="0" destOrd="0" presId="urn:microsoft.com/office/officeart/2005/8/layout/hierarchy1"/>
    <dgm:cxn modelId="{391BE8DC-58F9-45BF-A246-53A24D8CEB9D}" srcId="{9774DD37-4349-4934-859E-DA0861394251}" destId="{633B1018-C10C-46BC-9228-3F7A75E9E976}" srcOrd="1" destOrd="0" parTransId="{1BAD7B52-F461-45FF-BFCF-BC6F95BE3386}" sibTransId="{C08FFB18-C5C3-4B63-8544-7F0D517E45E2}"/>
    <dgm:cxn modelId="{FF569B05-AA38-E046-8BAC-369F38C10387}" type="presOf" srcId="{633B1018-C10C-46BC-9228-3F7A75E9E976}" destId="{B704FBF1-3BBE-2242-872C-EA9EEA3B0FFB}" srcOrd="0" destOrd="0" presId="urn:microsoft.com/office/officeart/2005/8/layout/hierarchy1"/>
    <dgm:cxn modelId="{6E6778D5-29CC-4910-B44D-0260C01C6D81}" srcId="{9774DD37-4349-4934-859E-DA0861394251}" destId="{AF888F02-8D3F-4E96-82FB-D0C280E41669}" srcOrd="0" destOrd="0" parTransId="{3773A301-CA8D-4AE8-A3EE-4922B6F51351}" sibTransId="{DD99EE78-7A92-4CBD-A2D1-10FF31413E48}"/>
    <dgm:cxn modelId="{BD37332B-8F47-794A-8422-38768B9EA3D5}" type="presOf" srcId="{AF888F02-8D3F-4E96-82FB-D0C280E41669}" destId="{AD2CDDC4-F274-8E46-A717-78775D62821E}" srcOrd="0" destOrd="0" presId="urn:microsoft.com/office/officeart/2005/8/layout/hierarchy1"/>
    <dgm:cxn modelId="{280AB1D0-D404-3E4F-97D2-9D2E893B0819}" type="presParOf" srcId="{901990DD-AC1F-B049-B725-CA047A27218B}" destId="{19799C32-7BE3-0649-8A35-9C56EC1965C6}" srcOrd="0" destOrd="0" presId="urn:microsoft.com/office/officeart/2005/8/layout/hierarchy1"/>
    <dgm:cxn modelId="{33F12E99-9A47-BF47-ACFF-FE14B0B213A6}" type="presParOf" srcId="{19799C32-7BE3-0649-8A35-9C56EC1965C6}" destId="{81517A6A-6806-F148-AE0F-CE14065D740D}" srcOrd="0" destOrd="0" presId="urn:microsoft.com/office/officeart/2005/8/layout/hierarchy1"/>
    <dgm:cxn modelId="{4ADDA44A-5F90-0549-AC18-47D47C7125C2}" type="presParOf" srcId="{81517A6A-6806-F148-AE0F-CE14065D740D}" destId="{16E566BE-3598-B245-A1D5-82BD16FA1E89}" srcOrd="0" destOrd="0" presId="urn:microsoft.com/office/officeart/2005/8/layout/hierarchy1"/>
    <dgm:cxn modelId="{8F8A8100-BAF1-E64F-9720-D486FC7E56C0}" type="presParOf" srcId="{81517A6A-6806-F148-AE0F-CE14065D740D}" destId="{AD2CDDC4-F274-8E46-A717-78775D62821E}" srcOrd="1" destOrd="0" presId="urn:microsoft.com/office/officeart/2005/8/layout/hierarchy1"/>
    <dgm:cxn modelId="{BE9D9FF3-9507-AD48-9350-EA13E2F524A9}" type="presParOf" srcId="{19799C32-7BE3-0649-8A35-9C56EC1965C6}" destId="{F19C1D7E-9CD6-0A46-B468-9EFBAD0DC281}" srcOrd="1" destOrd="0" presId="urn:microsoft.com/office/officeart/2005/8/layout/hierarchy1"/>
    <dgm:cxn modelId="{C83BF354-E94B-EB47-A968-CFE8AA375CF4}" type="presParOf" srcId="{901990DD-AC1F-B049-B725-CA047A27218B}" destId="{36305DC7-EB1A-8F4F-B77E-B04D03DB039E}" srcOrd="1" destOrd="0" presId="urn:microsoft.com/office/officeart/2005/8/layout/hierarchy1"/>
    <dgm:cxn modelId="{84D2207E-BE0A-5048-A1AA-99F7EDFB5ACA}" type="presParOf" srcId="{36305DC7-EB1A-8F4F-B77E-B04D03DB039E}" destId="{23B26C50-91C3-C743-89D4-6360229B16C0}" srcOrd="0" destOrd="0" presId="urn:microsoft.com/office/officeart/2005/8/layout/hierarchy1"/>
    <dgm:cxn modelId="{FD4B8A20-351A-624D-9009-630AA3729CEC}" type="presParOf" srcId="{23B26C50-91C3-C743-89D4-6360229B16C0}" destId="{6F5C68C4-1904-4141-83C7-BE86C4453F9E}" srcOrd="0" destOrd="0" presId="urn:microsoft.com/office/officeart/2005/8/layout/hierarchy1"/>
    <dgm:cxn modelId="{64C7E780-CC8E-394B-A86B-B0A01B264829}" type="presParOf" srcId="{23B26C50-91C3-C743-89D4-6360229B16C0}" destId="{B704FBF1-3BBE-2242-872C-EA9EEA3B0FFB}" srcOrd="1" destOrd="0" presId="urn:microsoft.com/office/officeart/2005/8/layout/hierarchy1"/>
    <dgm:cxn modelId="{BB1AF100-918A-1E44-A423-85EDBA3D75F0}" type="presParOf" srcId="{36305DC7-EB1A-8F4F-B77E-B04D03DB039E}" destId="{648E7B28-6698-A34D-A3E7-FC9898293A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C8316-8FBF-F045-8091-ECC394B08D07}">
      <dsp:nvSpPr>
        <dsp:cNvPr id="0" name=""/>
        <dsp:cNvSpPr/>
      </dsp:nvSpPr>
      <dsp:spPr>
        <a:xfrm>
          <a:off x="139034" y="302036"/>
          <a:ext cx="3019471" cy="23542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7B1C61-A776-AB4C-B678-DAC81B46F297}">
      <dsp:nvSpPr>
        <dsp:cNvPr id="0" name=""/>
        <dsp:cNvSpPr/>
      </dsp:nvSpPr>
      <dsp:spPr>
        <a:xfrm>
          <a:off x="449171" y="596666"/>
          <a:ext cx="3019471" cy="23542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Feasibility Analysis:</a:t>
          </a:r>
        </a:p>
        <a:p>
          <a:pPr lvl="0" algn="ctr" defTabSz="800100">
            <a:lnSpc>
              <a:spcPct val="90000"/>
            </a:lnSpc>
            <a:spcBef>
              <a:spcPct val="0"/>
            </a:spcBef>
            <a:spcAft>
              <a:spcPct val="35000"/>
            </a:spcAft>
          </a:pPr>
          <a:r>
            <a:rPr lang="en-US" sz="1400" b="0" kern="1200" dirty="0"/>
            <a:t>Jeevanti leverages scalable AI, telemedicine, and cloud services to provide affordable healthcare access. Increasing smartphone use and internet reach in remote areas make this solution practical. India's massive population represents a significant market for e-Healthcare services, offering potential for scale and impact.</a:t>
          </a:r>
        </a:p>
      </dsp:txBody>
      <dsp:txXfrm>
        <a:off x="518126" y="665621"/>
        <a:ext cx="2881561" cy="2216377"/>
      </dsp:txXfrm>
    </dsp:sp>
    <dsp:sp modelId="{DED69386-3B9E-AC43-B6C5-9CE95891422D}">
      <dsp:nvSpPr>
        <dsp:cNvPr id="0" name=""/>
        <dsp:cNvSpPr/>
      </dsp:nvSpPr>
      <dsp:spPr>
        <a:xfrm>
          <a:off x="3648206" y="237891"/>
          <a:ext cx="2992620" cy="23870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40C47-5FBD-9549-ABE1-BDBF73572AB4}">
      <dsp:nvSpPr>
        <dsp:cNvPr id="0" name=""/>
        <dsp:cNvSpPr/>
      </dsp:nvSpPr>
      <dsp:spPr>
        <a:xfrm>
          <a:off x="3958343" y="532522"/>
          <a:ext cx="2992620" cy="23870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Potential Challenges and Risks:</a:t>
          </a:r>
        </a:p>
        <a:p>
          <a:pPr lvl="0" algn="ctr" defTabSz="800100">
            <a:lnSpc>
              <a:spcPct val="90000"/>
            </a:lnSpc>
            <a:spcBef>
              <a:spcPct val="0"/>
            </a:spcBef>
            <a:spcAft>
              <a:spcPct val="35000"/>
            </a:spcAft>
          </a:pPr>
          <a:r>
            <a:rPr lang="en-US" sz="1400" b="0" kern="1200" dirty="0"/>
            <a:t>Implementing Jeevanti may face challenges such as limited internet connectivity in remote areas, user adoption barriers, and data privacy concerns. Ensuring AI model accuracy and regulatory compliance are also critical risks that need to be addressed for safe and effective healthcare delivery.</a:t>
          </a:r>
        </a:p>
      </dsp:txBody>
      <dsp:txXfrm>
        <a:off x="4028258" y="602437"/>
        <a:ext cx="2852790" cy="2247229"/>
      </dsp:txXfrm>
    </dsp:sp>
    <dsp:sp modelId="{27EC5AC0-9EFF-8C41-B0DE-50E451465E20}">
      <dsp:nvSpPr>
        <dsp:cNvPr id="0" name=""/>
        <dsp:cNvSpPr/>
      </dsp:nvSpPr>
      <dsp:spPr>
        <a:xfrm>
          <a:off x="7248791" y="184080"/>
          <a:ext cx="2798741" cy="2439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57CAF8-61CD-AA45-A305-7FFE9FAADCE3}">
      <dsp:nvSpPr>
        <dsp:cNvPr id="0" name=""/>
        <dsp:cNvSpPr/>
      </dsp:nvSpPr>
      <dsp:spPr>
        <a:xfrm>
          <a:off x="7558928" y="478711"/>
          <a:ext cx="2798741" cy="24394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Strategies for Overcoming Challenges:</a:t>
          </a:r>
        </a:p>
        <a:p>
          <a:pPr lvl="0" algn="ctr" defTabSz="800100">
            <a:lnSpc>
              <a:spcPct val="90000"/>
            </a:lnSpc>
            <a:spcBef>
              <a:spcPct val="0"/>
            </a:spcBef>
            <a:spcAft>
              <a:spcPct val="35000"/>
            </a:spcAft>
          </a:pPr>
          <a:r>
            <a:rPr lang="en-US" sz="1400" b="0" kern="1200" dirty="0"/>
            <a:t>We will create offline features for limited internet access, engage communities for user adoption, and ensure data privacy through encryption and compliance. Regular AI updates will maintain accuracy, while collaboration with regulators will ensure adherence to healthcare standards.</a:t>
          </a:r>
        </a:p>
      </dsp:txBody>
      <dsp:txXfrm>
        <a:off x="7630378" y="550161"/>
        <a:ext cx="2655841" cy="2296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566BE-3598-B245-A1D5-82BD16FA1E89}">
      <dsp:nvSpPr>
        <dsp:cNvPr id="0" name=""/>
        <dsp:cNvSpPr/>
      </dsp:nvSpPr>
      <dsp:spPr>
        <a:xfrm>
          <a:off x="-15189" y="-2327"/>
          <a:ext cx="4170224" cy="27000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2CDDC4-F274-8E46-A717-78775D62821E}">
      <dsp:nvSpPr>
        <dsp:cNvPr id="0" name=""/>
        <dsp:cNvSpPr/>
      </dsp:nvSpPr>
      <dsp:spPr>
        <a:xfrm>
          <a:off x="339035" y="334186"/>
          <a:ext cx="4170224" cy="27000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Potential Impact on the Target Audience:</a:t>
          </a:r>
        </a:p>
        <a:p>
          <a:pPr lvl="0" algn="ctr" defTabSz="889000">
            <a:lnSpc>
              <a:spcPct val="90000"/>
            </a:lnSpc>
            <a:spcBef>
              <a:spcPct val="0"/>
            </a:spcBef>
            <a:spcAft>
              <a:spcPct val="35000"/>
            </a:spcAft>
          </a:pPr>
          <a:r>
            <a:rPr lang="en-US" sz="1400" b="0" kern="1200" dirty="0"/>
            <a:t>Our solution aims to enhance healthcare access and quality for underserved populations, leading to timely diagnoses and improved health outcomes. By integrating predictive models, we can identify at-risk individuals early, enabling proactive interventions. Ultimately, this approach fosters healthier communities and reduces healthcare disparities.</a:t>
          </a:r>
        </a:p>
      </dsp:txBody>
      <dsp:txXfrm>
        <a:off x="418116" y="413267"/>
        <a:ext cx="4012062" cy="2541856"/>
      </dsp:txXfrm>
    </dsp:sp>
    <dsp:sp modelId="{6F5C68C4-1904-4141-83C7-BE86C4453F9E}">
      <dsp:nvSpPr>
        <dsp:cNvPr id="0" name=""/>
        <dsp:cNvSpPr/>
      </dsp:nvSpPr>
      <dsp:spPr>
        <a:xfrm>
          <a:off x="5371592" y="1984"/>
          <a:ext cx="4159704" cy="28694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04FBF1-3BBE-2242-872C-EA9EEA3B0FFB}">
      <dsp:nvSpPr>
        <dsp:cNvPr id="0" name=""/>
        <dsp:cNvSpPr/>
      </dsp:nvSpPr>
      <dsp:spPr>
        <a:xfrm>
          <a:off x="5725817" y="338498"/>
          <a:ext cx="4159704" cy="28694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Benefits of the solution:</a:t>
          </a:r>
        </a:p>
        <a:p>
          <a:pPr lvl="0" algn="ctr" defTabSz="889000">
            <a:lnSpc>
              <a:spcPct val="90000"/>
            </a:lnSpc>
            <a:spcBef>
              <a:spcPct val="0"/>
            </a:spcBef>
            <a:spcAft>
              <a:spcPct val="35000"/>
            </a:spcAft>
          </a:pPr>
          <a:r>
            <a:rPr lang="en-US" sz="1400" b="0" kern="1200" dirty="0"/>
            <a:t>The solution enhances community health by providing timely access to quality care, reducing morbidity and mortality rates. It lowers healthcare costs through early diagnosis, easing financial burdens and boosting productivity. Additionally, it supports sustainable practices via telehealth, minimizing travel and reducing carbon footprints. Finally, it drives innovation in healthcare delivery through predictive analytics, fostering patient engagement and improved outcomes.</a:t>
          </a:r>
        </a:p>
      </dsp:txBody>
      <dsp:txXfrm>
        <a:off x="5809859" y="422540"/>
        <a:ext cx="3991620" cy="27013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10/18/2024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11543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A8C5B-E7E5-0E5F-63F4-71847E4FCCD3}"/>
            </a:ext>
          </a:extLst>
        </p:cNvPr>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DB055A8B-B2B1-5424-9664-18DE8ED95C3D}"/>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a:extLst>
              <a:ext uri="{FF2B5EF4-FFF2-40B4-BE49-F238E27FC236}">
                <a16:creationId xmlns:a16="http://schemas.microsoft.com/office/drawing/2014/main" id="{3BEE0215-316D-2812-3C3B-B1567EA0943C}"/>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6387" name="Slide Number Placeholder 3">
            <a:extLst>
              <a:ext uri="{FF2B5EF4-FFF2-40B4-BE49-F238E27FC236}">
                <a16:creationId xmlns:a16="http://schemas.microsoft.com/office/drawing/2014/main" id="{94E8F8C1-E381-0868-426C-D241574EF525}"/>
              </a:ext>
            </a:extLst>
          </p:cNvPr>
          <p:cNvSpPr>
            <a:spLocks noGrp="1"/>
          </p:cNvSpPr>
          <p:nvPr>
            <p:ph type="sldNum" sz="quarter" idx="5"/>
          </p:nvPr>
        </p:nvSpPr>
        <p:spPr bwMode="auto">
          <a:noFill/>
          <a:ln>
            <a:miter lim="800000"/>
            <a:headEnd/>
            <a:tailEnd/>
          </a:ln>
        </p:spPr>
        <p:txBody>
          <a:bodyPr/>
          <a:lstStyle/>
          <a:p>
            <a:fld id="{65F62A7E-A2F8-438F-9CF8-47DE63F471B4}" type="slidenum">
              <a:rPr lang="en-US"/>
              <a:pPr/>
              <a:t>4</a:t>
            </a:fld>
            <a:endParaRPr lang="en-US"/>
          </a:p>
        </p:txBody>
      </p:sp>
    </p:spTree>
    <p:extLst>
      <p:ext uri="{BB962C8B-B14F-4D97-AF65-F5344CB8AC3E}">
        <p14:creationId xmlns:p14="http://schemas.microsoft.com/office/powerpoint/2010/main" val="20288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6620B-15E7-BACC-4965-A99DD81A74A6}"/>
            </a:ext>
          </a:extLst>
        </p:cNvPr>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B03C0B63-3125-2D8D-EA89-2B5AF4EC307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a:extLst>
              <a:ext uri="{FF2B5EF4-FFF2-40B4-BE49-F238E27FC236}">
                <a16:creationId xmlns:a16="http://schemas.microsoft.com/office/drawing/2014/main" id="{2E892BB4-6395-85C1-0592-B63CEB51855F}"/>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a:extLst>
              <a:ext uri="{FF2B5EF4-FFF2-40B4-BE49-F238E27FC236}">
                <a16:creationId xmlns:a16="http://schemas.microsoft.com/office/drawing/2014/main" id="{DB06A04D-9411-7CFB-098C-3F1B6B41D630}"/>
              </a:ext>
            </a:extLst>
          </p:cNvPr>
          <p:cNvSpPr>
            <a:spLocks noGrp="1"/>
          </p:cNvSpPr>
          <p:nvPr>
            <p:ph type="sldNum" sz="quarter" idx="5"/>
          </p:nvPr>
        </p:nvSpPr>
        <p:spPr bwMode="auto">
          <a:noFill/>
          <a:ln>
            <a:miter lim="800000"/>
            <a:headEnd/>
            <a:tailEnd/>
          </a:ln>
        </p:spPr>
        <p:txBody>
          <a:bodyPr/>
          <a:lstStyle/>
          <a:p>
            <a:fld id="{65F62A7E-A2F8-438F-9CF8-47DE63F471B4}" type="slidenum">
              <a:rPr lang="en-US"/>
              <a:pPr/>
              <a:t>5</a:t>
            </a:fld>
            <a:endParaRPr lang="en-US"/>
          </a:p>
        </p:txBody>
      </p:sp>
    </p:spTree>
    <p:extLst>
      <p:ext uri="{BB962C8B-B14F-4D97-AF65-F5344CB8AC3E}">
        <p14:creationId xmlns:p14="http://schemas.microsoft.com/office/powerpoint/2010/main" val="2748468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6C264-9B1B-F8C2-B7E8-AA4FA3C2C45F}"/>
            </a:ext>
          </a:extLst>
        </p:cNvPr>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E7FBD412-B15B-AFA0-B34A-4D389D4806C9}"/>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a:extLst>
              <a:ext uri="{FF2B5EF4-FFF2-40B4-BE49-F238E27FC236}">
                <a16:creationId xmlns:a16="http://schemas.microsoft.com/office/drawing/2014/main" id="{418F78C0-D26D-F58D-621E-2B6E5DC1373D}"/>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a:extLst>
              <a:ext uri="{FF2B5EF4-FFF2-40B4-BE49-F238E27FC236}">
                <a16:creationId xmlns:a16="http://schemas.microsoft.com/office/drawing/2014/main" id="{45A2419B-2F60-3654-3D86-041921C13B7A}"/>
              </a:ext>
            </a:extLst>
          </p:cNvPr>
          <p:cNvSpPr>
            <a:spLocks noGrp="1"/>
          </p:cNvSpPr>
          <p:nvPr>
            <p:ph type="sldNum" sz="quarter" idx="5"/>
          </p:nvPr>
        </p:nvSpPr>
        <p:spPr bwMode="auto">
          <a:noFill/>
          <a:ln>
            <a:miter lim="800000"/>
            <a:headEnd/>
            <a:tailEnd/>
          </a:ln>
        </p:spPr>
        <p:txBody>
          <a:bodyPr/>
          <a:lstStyle/>
          <a:p>
            <a:fld id="{65F62A7E-A2F8-438F-9CF8-47DE63F471B4}" type="slidenum">
              <a:rPr lang="en-US"/>
              <a:pPr/>
              <a:t>6</a:t>
            </a:fld>
            <a:endParaRPr lang="en-US"/>
          </a:p>
        </p:txBody>
      </p:sp>
    </p:spTree>
    <p:extLst>
      <p:ext uri="{BB962C8B-B14F-4D97-AF65-F5344CB8AC3E}">
        <p14:creationId xmlns:p14="http://schemas.microsoft.com/office/powerpoint/2010/main" val="418955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10/18/2024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10/18/2024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10/18/2024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10/18/2024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10/18/2024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10/18/2024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10/18/2024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10/18/2024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10/18/2024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10/18/2024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10/18/2024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10/18/2024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VPpaPRlNUe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Inter" panose="02000503000000020004" pitchFamily="2" charset="0"/>
              <a:ea typeface="Inter" panose="02000503000000020004" pitchFamily="2" charset="0"/>
              <a:cs typeface="Times New Roman" panose="02020603050405020304" pitchFamily="18" charset="0"/>
            </a:endParaRPr>
          </a:p>
          <a:p>
            <a:endParaRPr lang="en-IN" sz="2400" b="1" dirty="0">
              <a:solidFill>
                <a:schemeClr val="tx1"/>
              </a:solidFill>
              <a:latin typeface="Inter" panose="02000503000000020004" pitchFamily="2" charset="0"/>
              <a:ea typeface="Inter" panose="02000503000000020004" pitchFamily="2" charset="0"/>
              <a:cs typeface="Times New Roman" panose="02020603050405020304" pitchFamily="18" charset="0"/>
            </a:endParaRPr>
          </a:p>
        </p:txBody>
      </p:sp>
      <p:sp>
        <p:nvSpPr>
          <p:cNvPr id="8" name="Title 7"/>
          <p:cNvSpPr>
            <a:spLocks noGrp="1"/>
          </p:cNvSpPr>
          <p:nvPr>
            <p:ph type="ctrTitle"/>
          </p:nvPr>
        </p:nvSpPr>
        <p:spPr>
          <a:xfrm>
            <a:off x="1245686" y="416901"/>
            <a:ext cx="9326118" cy="1303470"/>
          </a:xfrm>
        </p:spPr>
        <p:txBody>
          <a:bodyPr/>
          <a:lstStyle/>
          <a:p>
            <a:r>
              <a:rPr lang="en-US" sz="4800" b="1" dirty="0">
                <a:solidFill>
                  <a:schemeClr val="tx2"/>
                </a:solidFill>
                <a:latin typeface="Inter" panose="02000503000000020004" pitchFamily="2" charset="0"/>
                <a:ea typeface="Inter" panose="02000503000000020004" pitchFamily="2" charset="0"/>
              </a:rPr>
              <a:t>International Innovation Hackathon</a:t>
            </a:r>
            <a:endParaRPr lang="en-IN" sz="4800" b="1" dirty="0">
              <a:solidFill>
                <a:schemeClr val="tx2"/>
              </a:solidFill>
              <a:latin typeface="Inter" panose="02000503000000020004" pitchFamily="2" charset="0"/>
              <a:ea typeface="Inter" panose="02000503000000020004" pitchFamily="2" charset="0"/>
            </a:endParaRPr>
          </a:p>
        </p:txBody>
      </p:sp>
      <p:sp>
        <p:nvSpPr>
          <p:cNvPr id="10" name="TextBox 9"/>
          <p:cNvSpPr txBox="1"/>
          <p:nvPr/>
        </p:nvSpPr>
        <p:spPr>
          <a:xfrm>
            <a:off x="331286" y="2076450"/>
            <a:ext cx="5924550" cy="2481898"/>
          </a:xfrm>
          <a:prstGeom prst="rect">
            <a:avLst/>
          </a:prstGeom>
          <a:noFill/>
        </p:spPr>
        <p:txBody>
          <a:bodyPr wrap="square" rtlCol="0">
            <a:spAutoFit/>
          </a:bodyPr>
          <a:lstStyle/>
          <a:p>
            <a:endParaRPr lang="en-US" dirty="0">
              <a:latin typeface="Inter" panose="02000503000000020004" pitchFamily="2" charset="0"/>
              <a:ea typeface="Inter" panose="02000503000000020004" pitchFamily="2" charset="0"/>
            </a:endParaRPr>
          </a:p>
          <a:p>
            <a:pPr marL="285750" indent="-285750" algn="just">
              <a:lnSpc>
                <a:spcPct val="200000"/>
              </a:lnSpc>
              <a:buFont typeface="Arial" panose="020B0604020202020204" pitchFamily="34" charset="0"/>
              <a:buChar char="•"/>
            </a:pPr>
            <a:r>
              <a:rPr lang="en-US" sz="2400" b="1" dirty="0">
                <a:latin typeface="Inter" panose="02000503000000020004" pitchFamily="2" charset="0"/>
                <a:ea typeface="Inter" panose="02000503000000020004" pitchFamily="2" charset="0"/>
                <a:cs typeface="Arial" panose="020B0604020202020204" pitchFamily="34" charset="0"/>
              </a:rPr>
              <a:t>Theme- Healthcare</a:t>
            </a:r>
          </a:p>
          <a:p>
            <a:pPr marL="285750" indent="-285750" algn="just">
              <a:lnSpc>
                <a:spcPct val="200000"/>
              </a:lnSpc>
              <a:buFont typeface="Arial" panose="020B0604020202020204" pitchFamily="34" charset="0"/>
              <a:buChar char="•"/>
            </a:pPr>
            <a:r>
              <a:rPr lang="en-US" sz="2400" b="1" dirty="0">
                <a:latin typeface="Inter" panose="02000503000000020004" pitchFamily="2" charset="0"/>
                <a:ea typeface="Inter" panose="02000503000000020004" pitchFamily="2" charset="0"/>
                <a:cs typeface="Arial" panose="020B0604020202020204" pitchFamily="34" charset="0"/>
              </a:rPr>
              <a:t>Idea Title- Jeevanti: Healthcare</a:t>
            </a:r>
          </a:p>
          <a:p>
            <a:pPr marL="285750" indent="-285750" algn="just">
              <a:lnSpc>
                <a:spcPct val="200000"/>
              </a:lnSpc>
              <a:buFont typeface="Arial" panose="020B0604020202020204" pitchFamily="34" charset="0"/>
              <a:buChar char="•"/>
            </a:pPr>
            <a:r>
              <a:rPr lang="en-US" sz="2400" b="1" dirty="0">
                <a:latin typeface="Inter" panose="02000503000000020004" pitchFamily="2" charset="0"/>
                <a:ea typeface="Inter" panose="02000503000000020004" pitchFamily="2" charset="0"/>
                <a:cs typeface="Arial" panose="020B0604020202020204" pitchFamily="34" charset="0"/>
              </a:rPr>
              <a:t>Team Name- Code Catalyst</a:t>
            </a:r>
            <a:endParaRPr lang="en-IN" sz="2400" b="1" dirty="0">
              <a:latin typeface="Inter" panose="02000503000000020004" pitchFamily="2" charset="0"/>
              <a:ea typeface="Inter" panose="02000503000000020004" pitchFamily="2" charset="0"/>
              <a:cs typeface="Arial" panose="020B0604020202020204" pitchFamily="34" charset="0"/>
            </a:endParaRPr>
          </a:p>
        </p:txBody>
      </p:sp>
      <p:pic>
        <p:nvPicPr>
          <p:cNvPr id="6" name="Picture 5" descr="A group of blue and black text&#10;&#10;Description automatically generated">
            <a:extLst>
              <a:ext uri="{FF2B5EF4-FFF2-40B4-BE49-F238E27FC236}">
                <a16:creationId xmlns:a16="http://schemas.microsoft.com/office/drawing/2014/main" id="{B501364E-A34B-BF5F-FDEA-55850B66DC7D}"/>
              </a:ext>
            </a:extLst>
          </p:cNvPr>
          <p:cNvPicPr>
            <a:picLocks noChangeAspect="1"/>
          </p:cNvPicPr>
          <p:nvPr/>
        </p:nvPicPr>
        <p:blipFill>
          <a:blip r:embed="rId2"/>
          <a:stretch>
            <a:fillRect/>
          </a:stretch>
        </p:blipFill>
        <p:spPr>
          <a:xfrm>
            <a:off x="5656779" y="2088976"/>
            <a:ext cx="5997165" cy="3534753"/>
          </a:xfrm>
          <a:prstGeom prst="rect">
            <a:avLst/>
          </a:prstGeom>
        </p:spPr>
      </p:pic>
      <p:pic>
        <p:nvPicPr>
          <p:cNvPr id="11" name="Picture 10" descr="A black text on a black background&#10;&#10;Description automatically generated">
            <a:extLst>
              <a:ext uri="{FF2B5EF4-FFF2-40B4-BE49-F238E27FC236}">
                <a16:creationId xmlns:a16="http://schemas.microsoft.com/office/drawing/2014/main" id="{1C5ED7F7-3DA7-0321-2991-066D84671D55}"/>
              </a:ext>
            </a:extLst>
          </p:cNvPr>
          <p:cNvPicPr>
            <a:picLocks noChangeAspect="1"/>
          </p:cNvPicPr>
          <p:nvPr/>
        </p:nvPicPr>
        <p:blipFill>
          <a:blip r:embed="rId3"/>
          <a:stretch>
            <a:fillRect/>
          </a:stretch>
        </p:blipFill>
        <p:spPr>
          <a:xfrm>
            <a:off x="156139" y="115708"/>
            <a:ext cx="2397562" cy="4743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85" name="Rectangle 15384">
            <a:extLst>
              <a:ext uri="{FF2B5EF4-FFF2-40B4-BE49-F238E27FC236}">
                <a16:creationId xmlns:a16="http://schemas.microsoft.com/office/drawing/2014/main" id="{B6CDA21F-E7AF-4C75-8395-33F58D5B0E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87" name="Group 15386">
            <a:extLst>
              <a:ext uri="{FF2B5EF4-FFF2-40B4-BE49-F238E27FC236}">
                <a16:creationId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388" name="Rectangle 15387">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89" name="Rectangle 15388">
              <a:extLst>
                <a:ext uri="{FF2B5EF4-FFF2-40B4-BE49-F238E27FC236}">
                  <a16:creationId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90" name="Rectangle 15389">
              <a:extLst>
                <a:ext uri="{FF2B5EF4-FFF2-40B4-BE49-F238E27FC236}">
                  <a16:creationId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92" name="Rectangle 15391">
            <a:extLst>
              <a:ext uri="{FF2B5EF4-FFF2-40B4-BE49-F238E27FC236}">
                <a16:creationId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1" name="Title 1"/>
          <p:cNvSpPr>
            <a:spLocks noGrp="1"/>
          </p:cNvSpPr>
          <p:nvPr>
            <p:ph type="title"/>
          </p:nvPr>
        </p:nvSpPr>
        <p:spPr>
          <a:xfrm>
            <a:off x="1043631" y="809898"/>
            <a:ext cx="9942716" cy="1554480"/>
          </a:xfrm>
        </p:spPr>
        <p:txBody>
          <a:bodyPr vert="horz" lIns="91440" tIns="45720" rIns="91440" bIns="45720" rtlCol="0" anchor="ctr">
            <a:normAutofit/>
          </a:bodyPr>
          <a:lstStyle/>
          <a:p>
            <a:pPr algn="l" defTabSz="914400" eaLnBrk="1" hangingPunct="1">
              <a:lnSpc>
                <a:spcPct val="90000"/>
              </a:lnSpc>
            </a:pPr>
            <a:r>
              <a:rPr lang="en-IN" sz="4800" b="1" dirty="0"/>
              <a:t>Jeevanti: Healthcare </a:t>
            </a:r>
            <a:endParaRPr lang="en-US" sz="4800" b="1" kern="1200" dirty="0">
              <a:solidFill>
                <a:schemeClr val="tx1"/>
              </a:solidFill>
              <a:latin typeface="+mj-lt"/>
              <a:ea typeface="+mj-ea"/>
              <a:cs typeface="+mj-cs"/>
            </a:endParaRPr>
          </a:p>
        </p:txBody>
      </p:sp>
      <p:sp>
        <p:nvSpPr>
          <p:cNvPr id="15362" name="TextBox 8"/>
          <p:cNvSpPr txBox="1">
            <a:spLocks noChangeArrowheads="1"/>
          </p:cNvSpPr>
          <p:nvPr/>
        </p:nvSpPr>
        <p:spPr bwMode="auto">
          <a:xfrm>
            <a:off x="1045028" y="3017522"/>
            <a:ext cx="9941319" cy="3124658"/>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endParaRPr lang="en-US" sz="2400" dirty="0">
              <a:latin typeface="+mn-lt"/>
              <a:ea typeface="+mn-ea"/>
            </a:endParaRPr>
          </a:p>
        </p:txBody>
      </p:sp>
      <p:cxnSp>
        <p:nvCxnSpPr>
          <p:cNvPr id="15394" name="Straight Connector 15393">
            <a:extLst>
              <a:ext uri="{FF2B5EF4-FFF2-40B4-BE49-F238E27FC236}">
                <a16:creationId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a:xfrm>
            <a:off x="4038600" y="6492240"/>
            <a:ext cx="4114800" cy="365125"/>
          </a:xfrm>
        </p:spPr>
        <p:txBody>
          <a:bodyPr vert="horz" lIns="91440" tIns="45720" rIns="91440" bIns="45720" rtlCol="0" anchor="ctr">
            <a:normAutofit/>
          </a:bodyPr>
          <a:lstStyle/>
          <a:p>
            <a:pPr defTabSz="914400">
              <a:spcAft>
                <a:spcPts val="600"/>
              </a:spcAft>
              <a:defRPr/>
            </a:pPr>
            <a:r>
              <a:rPr lang="en-US" kern="1200" dirty="0">
                <a:solidFill>
                  <a:schemeClr val="tx1">
                    <a:tint val="75000"/>
                  </a:schemeClr>
                </a:solidFill>
                <a:latin typeface="+mn-lt"/>
                <a:ea typeface="+mn-ea"/>
                <a:cs typeface="+mn-cs"/>
              </a:rPr>
              <a:t>@IIC Idea submission- Template</a:t>
            </a:r>
          </a:p>
        </p:txBody>
      </p:sp>
      <p:sp>
        <p:nvSpPr>
          <p:cNvPr id="6" name="Slide Number Placeholder 5"/>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677C3CE7-23F7-4828-823C-E0205DF2CF97}" type="slidenum">
              <a:rPr lang="en-US" b="1" smtClean="0">
                <a:solidFill>
                  <a:schemeClr val="tx1">
                    <a:tint val="75000"/>
                  </a:schemeClr>
                </a:solidFill>
                <a:latin typeface="+mn-lt"/>
                <a:ea typeface="+mn-ea"/>
              </a:rPr>
              <a:pPr defTabSz="914400">
                <a:spcAft>
                  <a:spcPts val="600"/>
                </a:spcAft>
              </a:pPr>
              <a:t>2</a:t>
            </a:fld>
            <a:endParaRPr lang="en-US" b="1" dirty="0">
              <a:solidFill>
                <a:schemeClr val="tx1">
                  <a:tint val="75000"/>
                </a:schemeClr>
              </a:solidFill>
              <a:latin typeface="+mn-lt"/>
              <a:ea typeface="+mn-ea"/>
            </a:endParaRPr>
          </a:p>
        </p:txBody>
      </p:sp>
      <p:pic>
        <p:nvPicPr>
          <p:cNvPr id="2" name="Picture 1" descr="A group of blue and black text&#10;&#10;Description automatically generated">
            <a:extLst>
              <a:ext uri="{FF2B5EF4-FFF2-40B4-BE49-F238E27FC236}">
                <a16:creationId xmlns:a16="http://schemas.microsoft.com/office/drawing/2014/main" id="{DD7D38AD-BF0F-121D-5F74-C6A3C85B43D5}"/>
              </a:ext>
            </a:extLst>
          </p:cNvPr>
          <p:cNvPicPr>
            <a:picLocks noChangeAspect="1"/>
          </p:cNvPicPr>
          <p:nvPr/>
        </p:nvPicPr>
        <p:blipFill>
          <a:blip r:embed="rId3"/>
          <a:stretch>
            <a:fillRect/>
          </a:stretch>
        </p:blipFill>
        <p:spPr>
          <a:xfrm>
            <a:off x="9982200" y="174785"/>
            <a:ext cx="1578864" cy="930589"/>
          </a:xfrm>
          <a:prstGeom prst="rect">
            <a:avLst/>
          </a:prstGeom>
        </p:spPr>
      </p:pic>
      <p:sp>
        <p:nvSpPr>
          <p:cNvPr id="3" name="TextBox 2"/>
          <p:cNvSpPr txBox="1"/>
          <p:nvPr/>
        </p:nvSpPr>
        <p:spPr>
          <a:xfrm>
            <a:off x="939436" y="2704014"/>
            <a:ext cx="10308772" cy="923330"/>
          </a:xfrm>
          <a:prstGeom prst="rect">
            <a:avLst/>
          </a:prstGeom>
          <a:noFill/>
        </p:spPr>
        <p:txBody>
          <a:bodyPr wrap="square" rtlCol="0">
            <a:spAutoFit/>
          </a:bodyPr>
          <a:lstStyle/>
          <a:p>
            <a:pPr algn="just"/>
            <a:r>
              <a:rPr lang="en-US" b="1" dirty="0"/>
              <a:t>Jeevanti</a:t>
            </a:r>
            <a:r>
              <a:rPr lang="en-US" dirty="0"/>
              <a:t> is an AI-powered healthcare platform that provides personalized, accessible medical assistance, including disease prediction, video consultations, and medication suggestions, especially for underserved communities.</a:t>
            </a:r>
            <a:endParaRPr lang="en-IN" dirty="0"/>
          </a:p>
        </p:txBody>
      </p:sp>
      <p:sp>
        <p:nvSpPr>
          <p:cNvPr id="4" name="TextBox 3"/>
          <p:cNvSpPr txBox="1"/>
          <p:nvPr/>
        </p:nvSpPr>
        <p:spPr>
          <a:xfrm>
            <a:off x="535670" y="3742882"/>
            <a:ext cx="3677920" cy="2754600"/>
          </a:xfrm>
          <a:prstGeom prst="rect">
            <a:avLst/>
          </a:prstGeom>
          <a:noFill/>
        </p:spPr>
        <p:txBody>
          <a:bodyPr wrap="square" rtlCol="0">
            <a:spAutoFit/>
          </a:bodyPr>
          <a:lstStyle/>
          <a:p>
            <a:pPr algn="just"/>
            <a:r>
              <a:rPr lang="en-US" sz="2000" b="1" u="sng" dirty="0"/>
              <a:t>Limited Access to Healthcare in Undeveloped Areas:</a:t>
            </a:r>
          </a:p>
          <a:p>
            <a:pPr marL="342900" indent="-342900">
              <a:buFont typeface="Arial" panose="020B0604020202020204" pitchFamily="34" charset="0"/>
              <a:buChar char="•"/>
            </a:pPr>
            <a:r>
              <a:rPr lang="en-US" dirty="0"/>
              <a:t>According to ASER 2021, 67.6% of Indian house holds have smartphones which can help our product/service to reach undeveloped areas. Countries best doctors will be accessible on our app</a:t>
            </a:r>
            <a:r>
              <a:rPr lang="en-US" sz="1900" dirty="0"/>
              <a:t>.</a:t>
            </a:r>
            <a:endParaRPr lang="en-IN" sz="1900" dirty="0"/>
          </a:p>
        </p:txBody>
      </p:sp>
      <p:sp>
        <p:nvSpPr>
          <p:cNvPr id="5" name="TextBox 4"/>
          <p:cNvSpPr txBox="1"/>
          <p:nvPr/>
        </p:nvSpPr>
        <p:spPr>
          <a:xfrm>
            <a:off x="4318039" y="3742882"/>
            <a:ext cx="3327400" cy="2616101"/>
          </a:xfrm>
          <a:prstGeom prst="rect">
            <a:avLst/>
          </a:prstGeom>
          <a:noFill/>
        </p:spPr>
        <p:txBody>
          <a:bodyPr wrap="square" rtlCol="0">
            <a:spAutoFit/>
          </a:bodyPr>
          <a:lstStyle/>
          <a:p>
            <a:r>
              <a:rPr lang="en-IN" sz="2000" b="1" u="sng" dirty="0"/>
              <a:t>Lack of Personalized Care</a:t>
            </a:r>
            <a:r>
              <a:rPr lang="en-IN" sz="2000" b="1" dirty="0"/>
              <a:t>:</a:t>
            </a:r>
          </a:p>
          <a:p>
            <a:pPr marL="342900" indent="-342900">
              <a:buFont typeface="Arial" panose="020B0604020202020204" pitchFamily="34" charset="0"/>
              <a:buChar char="•"/>
            </a:pPr>
            <a:r>
              <a:rPr lang="en-US" dirty="0"/>
              <a:t>Our AI-driven platform will utilize individual patient data such as medical history, lifestyle factors and real-time health metrics to predict upcoming diseases and provide personalized care plans. </a:t>
            </a:r>
            <a:endParaRPr lang="en-IN" dirty="0"/>
          </a:p>
        </p:txBody>
      </p:sp>
      <p:sp>
        <p:nvSpPr>
          <p:cNvPr id="10" name="TextBox 9"/>
          <p:cNvSpPr txBox="1"/>
          <p:nvPr/>
        </p:nvSpPr>
        <p:spPr>
          <a:xfrm>
            <a:off x="7645439" y="3742882"/>
            <a:ext cx="3850266" cy="2646878"/>
          </a:xfrm>
          <a:prstGeom prst="rect">
            <a:avLst/>
          </a:prstGeom>
          <a:noFill/>
        </p:spPr>
        <p:txBody>
          <a:bodyPr wrap="square" rtlCol="0">
            <a:spAutoFit/>
          </a:bodyPr>
          <a:lstStyle/>
          <a:p>
            <a:r>
              <a:rPr lang="en-IN" sz="2000" b="1" u="sng" dirty="0"/>
              <a:t>Increased waiting times and Inefficient processes:</a:t>
            </a:r>
            <a:endParaRPr lang="en-US" sz="2000" b="1" u="sng" dirty="0"/>
          </a:p>
          <a:p>
            <a:pPr marL="342900" indent="-342900">
              <a:buFont typeface="Arial" panose="020B0604020202020204" pitchFamily="34" charset="0"/>
              <a:buChar char="•"/>
            </a:pPr>
            <a:r>
              <a:rPr lang="en-US" sz="1800" dirty="0">
                <a:solidFill>
                  <a:srgbClr val="000000"/>
                </a:solidFill>
                <a:latin typeface="+mn-lt"/>
                <a:ea typeface="Montserrat Bold"/>
                <a:cs typeface="Montserrat Bold"/>
                <a:sym typeface="Montserrat Bold"/>
              </a:rPr>
              <a:t>AI can prioritize urgent cases, assist healthcare providers in diagnosing complex conditions, and reduce the time for initial assessments. It will </a:t>
            </a:r>
            <a:r>
              <a:rPr lang="en-US" dirty="0"/>
              <a:t>streamline the</a:t>
            </a:r>
            <a:r>
              <a:rPr lang="en-IN" dirty="0"/>
              <a:t> evaluation </a:t>
            </a:r>
            <a:r>
              <a:rPr lang="en-US" dirty="0"/>
              <a:t>process, providing faster diagnosis and treatment recommendations.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85" name="Rectangle 15384">
            <a:extLst>
              <a:ext uri="{FF2B5EF4-FFF2-40B4-BE49-F238E27FC236}">
                <a16:creationId xmlns:a16="http://schemas.microsoft.com/office/drawing/2014/main" id="{B6CDA21F-E7AF-4C75-8395-33F58D5B0E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87" name="Group 15386">
            <a:extLst>
              <a:ext uri="{FF2B5EF4-FFF2-40B4-BE49-F238E27FC236}">
                <a16:creationId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388" name="Rectangle 15387">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89" name="Rectangle 15388">
              <a:extLst>
                <a:ext uri="{FF2B5EF4-FFF2-40B4-BE49-F238E27FC236}">
                  <a16:creationId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90" name="Rectangle 15389">
              <a:extLst>
                <a:ext uri="{FF2B5EF4-FFF2-40B4-BE49-F238E27FC236}">
                  <a16:creationId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92" name="Rectangle 15391">
            <a:extLst>
              <a:ext uri="{FF2B5EF4-FFF2-40B4-BE49-F238E27FC236}">
                <a16:creationId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1" name="Title 1"/>
          <p:cNvSpPr>
            <a:spLocks noGrp="1"/>
          </p:cNvSpPr>
          <p:nvPr>
            <p:ph type="title"/>
          </p:nvPr>
        </p:nvSpPr>
        <p:spPr>
          <a:xfrm>
            <a:off x="1043631" y="809898"/>
            <a:ext cx="9942716" cy="1554480"/>
          </a:xfrm>
        </p:spPr>
        <p:txBody>
          <a:bodyPr vert="horz" lIns="91440" tIns="45720" rIns="91440" bIns="45720" rtlCol="0" anchor="ctr">
            <a:normAutofit/>
          </a:bodyPr>
          <a:lstStyle/>
          <a:p>
            <a:pPr algn="l" defTabSz="914400" eaLnBrk="1" hangingPunct="1">
              <a:lnSpc>
                <a:spcPct val="90000"/>
              </a:lnSpc>
            </a:pPr>
            <a:r>
              <a:rPr lang="en-US" sz="4800" b="1" dirty="0"/>
              <a:t>TECHNICAL APPROACH</a:t>
            </a:r>
            <a:endParaRPr lang="en-US" sz="4800" b="1" kern="1200" dirty="0">
              <a:solidFill>
                <a:schemeClr val="tx1"/>
              </a:solidFill>
              <a:latin typeface="+mj-lt"/>
              <a:ea typeface="+mj-ea"/>
              <a:cs typeface="+mj-cs"/>
            </a:endParaRPr>
          </a:p>
        </p:txBody>
      </p:sp>
      <p:sp>
        <p:nvSpPr>
          <p:cNvPr id="15362" name="TextBox 8"/>
          <p:cNvSpPr txBox="1">
            <a:spLocks noChangeArrowheads="1"/>
          </p:cNvSpPr>
          <p:nvPr/>
        </p:nvSpPr>
        <p:spPr bwMode="auto">
          <a:xfrm>
            <a:off x="1045028" y="3017522"/>
            <a:ext cx="9941319" cy="3124658"/>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endParaRPr lang="en-US" sz="2400" dirty="0">
              <a:latin typeface="+mn-lt"/>
              <a:ea typeface="+mn-ea"/>
            </a:endParaRPr>
          </a:p>
        </p:txBody>
      </p:sp>
      <p:cxnSp>
        <p:nvCxnSpPr>
          <p:cNvPr id="15394" name="Straight Connector 15393">
            <a:extLst>
              <a:ext uri="{FF2B5EF4-FFF2-40B4-BE49-F238E27FC236}">
                <a16:creationId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a:xfrm>
            <a:off x="4038600" y="6492240"/>
            <a:ext cx="4114800" cy="365125"/>
          </a:xfrm>
        </p:spPr>
        <p:txBody>
          <a:bodyPr vert="horz" lIns="91440" tIns="45720" rIns="91440" bIns="45720" rtlCol="0" anchor="ctr">
            <a:normAutofit/>
          </a:bodyPr>
          <a:lstStyle/>
          <a:p>
            <a:pPr defTabSz="914400">
              <a:spcAft>
                <a:spcPts val="600"/>
              </a:spcAft>
              <a:defRPr/>
            </a:pPr>
            <a:r>
              <a:rPr lang="en-US" kern="1200">
                <a:solidFill>
                  <a:schemeClr val="tx1">
                    <a:tint val="75000"/>
                  </a:schemeClr>
                </a:solidFill>
                <a:latin typeface="+mn-lt"/>
                <a:ea typeface="+mn-ea"/>
                <a:cs typeface="+mn-cs"/>
              </a:rPr>
              <a:t>@IIC Idea submission- Template</a:t>
            </a:r>
          </a:p>
        </p:txBody>
      </p:sp>
      <p:sp>
        <p:nvSpPr>
          <p:cNvPr id="6" name="Slide Number Placeholder 5"/>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677C3CE7-23F7-4828-823C-E0205DF2CF97}" type="slidenum">
              <a:rPr lang="en-US" b="1" smtClean="0">
                <a:solidFill>
                  <a:schemeClr val="tx1">
                    <a:tint val="75000"/>
                  </a:schemeClr>
                </a:solidFill>
                <a:latin typeface="+mn-lt"/>
                <a:ea typeface="+mn-ea"/>
              </a:rPr>
              <a:pPr defTabSz="914400">
                <a:spcAft>
                  <a:spcPts val="600"/>
                </a:spcAft>
              </a:pPr>
              <a:t>3</a:t>
            </a:fld>
            <a:endParaRPr lang="en-US" b="1" dirty="0">
              <a:solidFill>
                <a:schemeClr val="tx1">
                  <a:tint val="75000"/>
                </a:schemeClr>
              </a:solidFill>
              <a:latin typeface="+mn-lt"/>
              <a:ea typeface="+mn-ea"/>
            </a:endParaRPr>
          </a:p>
        </p:txBody>
      </p:sp>
      <p:pic>
        <p:nvPicPr>
          <p:cNvPr id="2" name="Picture 1" descr="A group of blue and black text&#10;&#10;Description automatically generated">
            <a:extLst>
              <a:ext uri="{FF2B5EF4-FFF2-40B4-BE49-F238E27FC236}">
                <a16:creationId xmlns:a16="http://schemas.microsoft.com/office/drawing/2014/main" id="{DD7D38AD-BF0F-121D-5F74-C6A3C85B43D5}"/>
              </a:ext>
            </a:extLst>
          </p:cNvPr>
          <p:cNvPicPr>
            <a:picLocks noChangeAspect="1"/>
          </p:cNvPicPr>
          <p:nvPr/>
        </p:nvPicPr>
        <p:blipFill>
          <a:blip r:embed="rId3"/>
          <a:stretch>
            <a:fillRect/>
          </a:stretch>
        </p:blipFill>
        <p:spPr>
          <a:xfrm>
            <a:off x="9982200" y="174785"/>
            <a:ext cx="1578864" cy="930589"/>
          </a:xfrm>
          <a:prstGeom prst="rect">
            <a:avLst/>
          </a:prstGeom>
        </p:spPr>
      </p:pic>
      <p:sp>
        <p:nvSpPr>
          <p:cNvPr id="18" name="Content Placeholder 3"/>
          <p:cNvSpPr>
            <a:spLocks noGrp="1"/>
          </p:cNvSpPr>
          <p:nvPr>
            <p:ph sz="half" idx="1"/>
          </p:nvPr>
        </p:nvSpPr>
        <p:spPr>
          <a:xfrm>
            <a:off x="731525" y="2645471"/>
            <a:ext cx="5156200" cy="3422152"/>
          </a:xfrm>
        </p:spPr>
        <p:txBody>
          <a:bodyPr/>
          <a:lstStyle/>
          <a:p>
            <a:pPr marL="0" indent="0">
              <a:buNone/>
            </a:pPr>
            <a:r>
              <a:rPr lang="en-US" b="1" dirty="0"/>
              <a:t>Technologies Used</a:t>
            </a:r>
            <a:r>
              <a:rPr lang="en-US" dirty="0"/>
              <a:t>:</a:t>
            </a:r>
          </a:p>
          <a:p>
            <a:pPr lvl="1">
              <a:buFont typeface="Arial" panose="020B0604020202020204" pitchFamily="34" charset="0"/>
              <a:buChar char="•"/>
            </a:pPr>
            <a:r>
              <a:rPr lang="en-US" sz="1800" dirty="0"/>
              <a:t>Python</a:t>
            </a:r>
          </a:p>
          <a:p>
            <a:pPr lvl="1">
              <a:buFont typeface="Arial" panose="020B0604020202020204" pitchFamily="34" charset="0"/>
              <a:buChar char="•"/>
            </a:pPr>
            <a:r>
              <a:rPr lang="en-US" sz="1800" dirty="0"/>
              <a:t>VS Code</a:t>
            </a:r>
          </a:p>
          <a:p>
            <a:pPr lvl="1">
              <a:buFont typeface="Arial" panose="020B0604020202020204" pitchFamily="34" charset="0"/>
              <a:buChar char="•"/>
            </a:pPr>
            <a:r>
              <a:rPr lang="en-US" sz="1800" dirty="0"/>
              <a:t>Tenser flow</a:t>
            </a:r>
          </a:p>
          <a:p>
            <a:pPr lvl="1">
              <a:buFont typeface="Arial" panose="020B0604020202020204" pitchFamily="34" charset="0"/>
              <a:buChar char="•"/>
            </a:pPr>
            <a:r>
              <a:rPr lang="en-US" sz="1800" dirty="0"/>
              <a:t>Open CV</a:t>
            </a:r>
          </a:p>
          <a:p>
            <a:pPr lvl="1">
              <a:buFont typeface="Arial" panose="020B0604020202020204" pitchFamily="34" charset="0"/>
              <a:buChar char="•"/>
            </a:pPr>
            <a:r>
              <a:rPr lang="en-US" sz="1800" dirty="0"/>
              <a:t>NLTK</a:t>
            </a:r>
          </a:p>
          <a:p>
            <a:pPr lvl="1">
              <a:buFont typeface="Arial" panose="020B0604020202020204" pitchFamily="34" charset="0"/>
              <a:buChar char="•"/>
            </a:pPr>
            <a:r>
              <a:rPr lang="en-US" sz="1800" dirty="0"/>
              <a:t>Machine Learning Models</a:t>
            </a:r>
          </a:p>
          <a:p>
            <a:pPr lvl="1">
              <a:buFont typeface="Arial" panose="020B0604020202020204" pitchFamily="34" charset="0"/>
              <a:buChar char="•"/>
            </a:pPr>
            <a:r>
              <a:rPr lang="en-US" sz="1800" dirty="0"/>
              <a:t>Flask</a:t>
            </a:r>
          </a:p>
          <a:p>
            <a:pPr lvl="1">
              <a:buFont typeface="Arial" panose="020B0604020202020204" pitchFamily="34" charset="0"/>
              <a:buChar char="•"/>
            </a:pPr>
            <a:r>
              <a:rPr lang="en-US" sz="1800" dirty="0"/>
              <a:t>Streamlit</a:t>
            </a:r>
          </a:p>
          <a:p>
            <a:pPr lvl="1">
              <a:buFont typeface="Arial" panose="020B0604020202020204" pitchFamily="34" charset="0"/>
              <a:buChar char="•"/>
            </a:pPr>
            <a:r>
              <a:rPr lang="en-US" sz="1800" dirty="0"/>
              <a:t>GPT API’s</a:t>
            </a:r>
            <a:endParaRPr lang="en-IN" sz="1800" dirty="0"/>
          </a:p>
        </p:txBody>
      </p:sp>
      <p:sp>
        <p:nvSpPr>
          <p:cNvPr id="19" name="Content Placeholder 4"/>
          <p:cNvSpPr txBox="1">
            <a:spLocks/>
          </p:cNvSpPr>
          <p:nvPr/>
        </p:nvSpPr>
        <p:spPr>
          <a:xfrm>
            <a:off x="6014989" y="2637933"/>
            <a:ext cx="5338811" cy="3480695"/>
          </a:xfrm>
          <a:prstGeom prst="rect">
            <a:avLst/>
          </a:prstGeom>
        </p:spPr>
        <p:txBody>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t>Workflow of our Application:</a:t>
            </a:r>
            <a:endParaRPr lang="en-IN" sz="28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3854" y="3082185"/>
            <a:ext cx="3241079" cy="3231561"/>
          </a:xfrm>
          <a:prstGeom prst="rect">
            <a:avLst/>
          </a:prstGeom>
        </p:spPr>
      </p:pic>
    </p:spTree>
    <p:extLst>
      <p:ext uri="{BB962C8B-B14F-4D97-AF65-F5344CB8AC3E}">
        <p14:creationId xmlns:p14="http://schemas.microsoft.com/office/powerpoint/2010/main" val="182822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EF7EE6-F0CF-CCCE-ADFB-111E02348303}"/>
            </a:ext>
          </a:extLst>
        </p:cNvPr>
        <p:cNvGrpSpPr/>
        <p:nvPr/>
      </p:nvGrpSpPr>
      <p:grpSpPr>
        <a:xfrm>
          <a:off x="0" y="0"/>
          <a:ext cx="0" cy="0"/>
          <a:chOff x="0" y="0"/>
          <a:chExt cx="0" cy="0"/>
        </a:xfrm>
      </p:grpSpPr>
      <p:sp useBgFill="1">
        <p:nvSpPr>
          <p:cNvPr id="15400" name="Rectangle 15399">
            <a:extLst>
              <a:ext uri="{FF2B5EF4-FFF2-40B4-BE49-F238E27FC236}">
                <a16:creationId xmlns:a16="http://schemas.microsoft.com/office/drawing/2014/main" id="{56E9B3E6-E277-4D68-BA48-9CB43FFBD6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02" name="Group 15401">
            <a:extLst>
              <a:ext uri="{FF2B5EF4-FFF2-40B4-BE49-F238E27FC236}">
                <a16:creationId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403" name="Rectangle 15402">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04" name="Rectangle 15403">
              <a:extLst>
                <a:ext uri="{FF2B5EF4-FFF2-40B4-BE49-F238E27FC236}">
                  <a16:creationId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05" name="Rectangle 15404">
              <a:extLst>
                <a:ext uri="{FF2B5EF4-FFF2-40B4-BE49-F238E27FC236}">
                  <a16:creationId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07" name="Rectangle 15406">
            <a:extLst>
              <a:ext uri="{FF2B5EF4-FFF2-40B4-BE49-F238E27FC236}">
                <a16:creationId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1" name="Title 1">
            <a:extLst>
              <a:ext uri="{FF2B5EF4-FFF2-40B4-BE49-F238E27FC236}">
                <a16:creationId xmlns:a16="http://schemas.microsoft.com/office/drawing/2014/main" id="{EEE05FB7-BEEA-9267-BDD9-E8FB5373B423}"/>
              </a:ext>
            </a:extLst>
          </p:cNvPr>
          <p:cNvSpPr>
            <a:spLocks noGrp="1"/>
          </p:cNvSpPr>
          <p:nvPr>
            <p:ph type="title"/>
          </p:nvPr>
        </p:nvSpPr>
        <p:spPr>
          <a:xfrm>
            <a:off x="1043631" y="809898"/>
            <a:ext cx="10173010" cy="1554480"/>
          </a:xfrm>
        </p:spPr>
        <p:txBody>
          <a:bodyPr vert="horz" lIns="91440" tIns="45720" rIns="91440" bIns="45720" rtlCol="0" anchor="ctr">
            <a:normAutofit/>
          </a:bodyPr>
          <a:lstStyle/>
          <a:p>
            <a:pPr algn="l" defTabSz="914400" eaLnBrk="1" hangingPunct="1">
              <a:lnSpc>
                <a:spcPct val="90000"/>
              </a:lnSpc>
            </a:pPr>
            <a:r>
              <a:rPr lang="en-US" sz="4800" b="1" kern="1200">
                <a:solidFill>
                  <a:schemeClr val="tx1"/>
                </a:solidFill>
                <a:latin typeface="+mj-lt"/>
                <a:ea typeface="+mj-ea"/>
                <a:cs typeface="+mj-cs"/>
              </a:rPr>
              <a:t>FEASIBILITY AND VIABILITY</a:t>
            </a:r>
            <a:endParaRPr lang="en-US" sz="4800" b="1" kern="1200" dirty="0">
              <a:solidFill>
                <a:schemeClr val="tx1"/>
              </a:solidFill>
              <a:latin typeface="+mj-lt"/>
              <a:ea typeface="+mj-ea"/>
              <a:cs typeface="+mj-cs"/>
            </a:endParaRPr>
          </a:p>
        </p:txBody>
      </p:sp>
      <p:cxnSp>
        <p:nvCxnSpPr>
          <p:cNvPr id="15409" name="Straight Connector 15408">
            <a:extLst>
              <a:ext uri="{FF2B5EF4-FFF2-40B4-BE49-F238E27FC236}">
                <a16:creationId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47EE1A86-F2FF-C586-AF9E-55803B3036B8}"/>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defTabSz="914400">
              <a:spcAft>
                <a:spcPts val="600"/>
              </a:spcAft>
              <a:defRPr/>
            </a:pPr>
            <a:r>
              <a:rPr lang="en-US" kern="1200">
                <a:solidFill>
                  <a:schemeClr val="tx1">
                    <a:tint val="75000"/>
                  </a:schemeClr>
                </a:solidFill>
                <a:latin typeface="+mn-lt"/>
                <a:ea typeface="+mn-ea"/>
                <a:cs typeface="+mn-cs"/>
              </a:rPr>
              <a:t>@IIC Idea submission- Template</a:t>
            </a:r>
          </a:p>
        </p:txBody>
      </p:sp>
      <p:sp>
        <p:nvSpPr>
          <p:cNvPr id="6" name="Slide Number Placeholder 5">
            <a:extLst>
              <a:ext uri="{FF2B5EF4-FFF2-40B4-BE49-F238E27FC236}">
                <a16:creationId xmlns:a16="http://schemas.microsoft.com/office/drawing/2014/main" id="{7CC368E6-703A-23C1-3867-0B003E1B4C4F}"/>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677C3CE7-23F7-4828-823C-E0205DF2CF97}" type="slidenum">
              <a:rPr lang="en-US" b="1" smtClean="0">
                <a:solidFill>
                  <a:schemeClr val="tx1">
                    <a:tint val="75000"/>
                  </a:schemeClr>
                </a:solidFill>
                <a:latin typeface="+mn-lt"/>
                <a:ea typeface="+mn-ea"/>
              </a:rPr>
              <a:pPr defTabSz="914400">
                <a:spcAft>
                  <a:spcPts val="600"/>
                </a:spcAft>
              </a:pPr>
              <a:t>4</a:t>
            </a:fld>
            <a:endParaRPr lang="en-US" b="1" dirty="0">
              <a:solidFill>
                <a:schemeClr val="tx1">
                  <a:tint val="75000"/>
                </a:schemeClr>
              </a:solidFill>
              <a:latin typeface="+mn-lt"/>
              <a:ea typeface="+mn-ea"/>
            </a:endParaRPr>
          </a:p>
        </p:txBody>
      </p:sp>
      <p:pic>
        <p:nvPicPr>
          <p:cNvPr id="2" name="Picture 1" descr="A group of blue and black text&#10;&#10;Description automatically generated">
            <a:extLst>
              <a:ext uri="{FF2B5EF4-FFF2-40B4-BE49-F238E27FC236}">
                <a16:creationId xmlns:a16="http://schemas.microsoft.com/office/drawing/2014/main" id="{7400B69B-9AB0-2999-80BF-89CACD485021}"/>
              </a:ext>
            </a:extLst>
          </p:cNvPr>
          <p:cNvPicPr>
            <a:picLocks noChangeAspect="1"/>
          </p:cNvPicPr>
          <p:nvPr/>
        </p:nvPicPr>
        <p:blipFill>
          <a:blip r:embed="rId3"/>
          <a:stretch>
            <a:fillRect/>
          </a:stretch>
        </p:blipFill>
        <p:spPr>
          <a:xfrm>
            <a:off x="9982200" y="174785"/>
            <a:ext cx="1578864" cy="930589"/>
          </a:xfrm>
          <a:prstGeom prst="rect">
            <a:avLst/>
          </a:prstGeom>
        </p:spPr>
      </p:pic>
      <p:graphicFrame>
        <p:nvGraphicFramePr>
          <p:cNvPr id="15396" name="TextBox 8">
            <a:extLst>
              <a:ext uri="{FF2B5EF4-FFF2-40B4-BE49-F238E27FC236}">
                <a16:creationId xmlns:a16="http://schemas.microsoft.com/office/drawing/2014/main" id="{FC3428F6-8377-A46E-9FD9-1FEE33EB9A0C}"/>
              </a:ext>
            </a:extLst>
          </p:cNvPr>
          <p:cNvGraphicFramePr/>
          <p:nvPr>
            <p:extLst>
              <p:ext uri="{D42A27DB-BD31-4B8C-83A1-F6EECF244321}">
                <p14:modId xmlns:p14="http://schemas.microsoft.com/office/powerpoint/2010/main" val="139946349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58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5F3C0F-2F7E-B81E-3163-1A70F94D58DB}"/>
            </a:ext>
          </a:extLst>
        </p:cNvPr>
        <p:cNvGrpSpPr/>
        <p:nvPr/>
      </p:nvGrpSpPr>
      <p:grpSpPr>
        <a:xfrm>
          <a:off x="0" y="0"/>
          <a:ext cx="0" cy="0"/>
          <a:chOff x="0" y="0"/>
          <a:chExt cx="0" cy="0"/>
        </a:xfrm>
      </p:grpSpPr>
      <p:sp useBgFill="1">
        <p:nvSpPr>
          <p:cNvPr id="15423" name="Rectangle 15422">
            <a:extLst>
              <a:ext uri="{FF2B5EF4-FFF2-40B4-BE49-F238E27FC236}">
                <a16:creationId xmlns:a16="http://schemas.microsoft.com/office/drawing/2014/main" id="{56E9B3E6-E277-4D68-BA48-9CB43FFBD6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25" name="Group 15424">
            <a:extLst>
              <a:ext uri="{FF2B5EF4-FFF2-40B4-BE49-F238E27FC236}">
                <a16:creationId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426" name="Rectangle 15425">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27" name="Rectangle 15426">
              <a:extLst>
                <a:ext uri="{FF2B5EF4-FFF2-40B4-BE49-F238E27FC236}">
                  <a16:creationId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20" name="Rectangle 15419">
              <a:extLst>
                <a:ext uri="{FF2B5EF4-FFF2-40B4-BE49-F238E27FC236}">
                  <a16:creationId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22" name="Rectangle 15421">
            <a:extLst>
              <a:ext uri="{FF2B5EF4-FFF2-40B4-BE49-F238E27FC236}">
                <a16:creationId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1" name="Title 1">
            <a:extLst>
              <a:ext uri="{FF2B5EF4-FFF2-40B4-BE49-F238E27FC236}">
                <a16:creationId xmlns:a16="http://schemas.microsoft.com/office/drawing/2014/main" id="{5A69758D-2314-6DD6-F2AD-0E2459F17A3C}"/>
              </a:ext>
            </a:extLst>
          </p:cNvPr>
          <p:cNvSpPr>
            <a:spLocks noGrp="1"/>
          </p:cNvSpPr>
          <p:nvPr>
            <p:ph type="title"/>
          </p:nvPr>
        </p:nvSpPr>
        <p:spPr>
          <a:xfrm>
            <a:off x="1043631" y="809898"/>
            <a:ext cx="10173010" cy="1554480"/>
          </a:xfrm>
        </p:spPr>
        <p:txBody>
          <a:bodyPr vert="horz" lIns="91440" tIns="45720" rIns="91440" bIns="45720" rtlCol="0" anchor="ctr">
            <a:normAutofit/>
          </a:bodyPr>
          <a:lstStyle/>
          <a:p>
            <a:pPr algn="l" defTabSz="914400" eaLnBrk="1" hangingPunct="1">
              <a:lnSpc>
                <a:spcPct val="90000"/>
              </a:lnSpc>
            </a:pPr>
            <a:r>
              <a:rPr lang="en-US" sz="4800" b="1" kern="1200" dirty="0">
                <a:solidFill>
                  <a:schemeClr val="tx1"/>
                </a:solidFill>
                <a:latin typeface="+mj-lt"/>
                <a:ea typeface="+mj-ea"/>
                <a:cs typeface="+mj-cs"/>
              </a:rPr>
              <a:t>IMPACT AND BENIFITS</a:t>
            </a:r>
          </a:p>
        </p:txBody>
      </p:sp>
      <p:cxnSp>
        <p:nvCxnSpPr>
          <p:cNvPr id="15424" name="Straight Connector 15423">
            <a:extLst>
              <a:ext uri="{FF2B5EF4-FFF2-40B4-BE49-F238E27FC236}">
                <a16:creationId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24FF412C-2C1F-DC35-95B3-6AE871180C25}"/>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defTabSz="914400">
              <a:spcAft>
                <a:spcPts val="600"/>
              </a:spcAft>
              <a:defRPr/>
            </a:pPr>
            <a:r>
              <a:rPr lang="en-US" kern="1200">
                <a:solidFill>
                  <a:schemeClr val="tx1">
                    <a:tint val="75000"/>
                  </a:schemeClr>
                </a:solidFill>
                <a:latin typeface="+mn-lt"/>
                <a:ea typeface="+mn-ea"/>
                <a:cs typeface="+mn-cs"/>
              </a:rPr>
              <a:t>@IIC Idea submission- Template</a:t>
            </a:r>
          </a:p>
        </p:txBody>
      </p:sp>
      <p:sp>
        <p:nvSpPr>
          <p:cNvPr id="6" name="Slide Number Placeholder 5">
            <a:extLst>
              <a:ext uri="{FF2B5EF4-FFF2-40B4-BE49-F238E27FC236}">
                <a16:creationId xmlns:a16="http://schemas.microsoft.com/office/drawing/2014/main" id="{49B2D08C-78CA-61F9-1ED4-17D24E92AA4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677C3CE7-23F7-4828-823C-E0205DF2CF97}" type="slidenum">
              <a:rPr lang="en-US" b="1" smtClean="0">
                <a:solidFill>
                  <a:schemeClr val="tx1">
                    <a:tint val="75000"/>
                  </a:schemeClr>
                </a:solidFill>
                <a:latin typeface="+mn-lt"/>
                <a:ea typeface="+mn-ea"/>
              </a:rPr>
              <a:pPr defTabSz="914400">
                <a:spcAft>
                  <a:spcPts val="600"/>
                </a:spcAft>
              </a:pPr>
              <a:t>5</a:t>
            </a:fld>
            <a:endParaRPr lang="en-US" b="1" dirty="0">
              <a:solidFill>
                <a:schemeClr val="tx1">
                  <a:tint val="75000"/>
                </a:schemeClr>
              </a:solidFill>
              <a:latin typeface="+mn-lt"/>
              <a:ea typeface="+mn-ea"/>
            </a:endParaRPr>
          </a:p>
        </p:txBody>
      </p:sp>
      <p:pic>
        <p:nvPicPr>
          <p:cNvPr id="2" name="Picture 1" descr="A group of blue and black text&#10;&#10;Description automatically generated">
            <a:extLst>
              <a:ext uri="{FF2B5EF4-FFF2-40B4-BE49-F238E27FC236}">
                <a16:creationId xmlns:a16="http://schemas.microsoft.com/office/drawing/2014/main" id="{AB22D407-0FF3-0D4F-1918-F112936A0380}"/>
              </a:ext>
            </a:extLst>
          </p:cNvPr>
          <p:cNvPicPr>
            <a:picLocks noChangeAspect="1"/>
          </p:cNvPicPr>
          <p:nvPr/>
        </p:nvPicPr>
        <p:blipFill>
          <a:blip r:embed="rId3"/>
          <a:stretch>
            <a:fillRect/>
          </a:stretch>
        </p:blipFill>
        <p:spPr>
          <a:xfrm>
            <a:off x="9982200" y="174785"/>
            <a:ext cx="1578864" cy="930589"/>
          </a:xfrm>
          <a:prstGeom prst="rect">
            <a:avLst/>
          </a:prstGeom>
        </p:spPr>
      </p:pic>
      <p:graphicFrame>
        <p:nvGraphicFramePr>
          <p:cNvPr id="15428" name="TextBox 8">
            <a:extLst>
              <a:ext uri="{FF2B5EF4-FFF2-40B4-BE49-F238E27FC236}">
                <a16:creationId xmlns:a16="http://schemas.microsoft.com/office/drawing/2014/main" id="{46B3F86C-A533-4560-3712-A587F913CADF}"/>
              </a:ext>
            </a:extLst>
          </p:cNvPr>
          <p:cNvGraphicFramePr/>
          <p:nvPr>
            <p:extLst>
              <p:ext uri="{D42A27DB-BD31-4B8C-83A1-F6EECF244321}">
                <p14:modId xmlns:p14="http://schemas.microsoft.com/office/powerpoint/2010/main" val="26567387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8544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E3B3F2-A905-5F4F-15F5-2F64E5E4AAC6}"/>
            </a:ext>
          </a:extLst>
        </p:cNvPr>
        <p:cNvGrpSpPr/>
        <p:nvPr/>
      </p:nvGrpSpPr>
      <p:grpSpPr>
        <a:xfrm>
          <a:off x="0" y="0"/>
          <a:ext cx="0" cy="0"/>
          <a:chOff x="0" y="0"/>
          <a:chExt cx="0" cy="0"/>
        </a:xfrm>
      </p:grpSpPr>
      <p:sp useBgFill="1">
        <p:nvSpPr>
          <p:cNvPr id="15432" name="Rectangle 15431">
            <a:extLst>
              <a:ext uri="{FF2B5EF4-FFF2-40B4-BE49-F238E27FC236}">
                <a16:creationId xmlns:a16="http://schemas.microsoft.com/office/drawing/2014/main" id="{B6CDA21F-E7AF-4C75-8395-33F58D5B0E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34" name="Group 15433">
            <a:extLst>
              <a:ext uri="{FF2B5EF4-FFF2-40B4-BE49-F238E27FC236}">
                <a16:creationId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435" name="Rectangle 15434">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36" name="Rectangle 15435">
              <a:extLst>
                <a:ext uri="{FF2B5EF4-FFF2-40B4-BE49-F238E27FC236}">
                  <a16:creationId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37" name="Rectangle 15436">
              <a:extLst>
                <a:ext uri="{FF2B5EF4-FFF2-40B4-BE49-F238E27FC236}">
                  <a16:creationId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39" name="Rectangle 15438">
            <a:extLst>
              <a:ext uri="{FF2B5EF4-FFF2-40B4-BE49-F238E27FC236}">
                <a16:creationId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1" name="Title 1">
            <a:extLst>
              <a:ext uri="{FF2B5EF4-FFF2-40B4-BE49-F238E27FC236}">
                <a16:creationId xmlns:a16="http://schemas.microsoft.com/office/drawing/2014/main" id="{A788C70F-BEB3-E7E2-32F2-7E38A8734321}"/>
              </a:ext>
            </a:extLst>
          </p:cNvPr>
          <p:cNvSpPr>
            <a:spLocks noGrp="1"/>
          </p:cNvSpPr>
          <p:nvPr>
            <p:ph type="title"/>
          </p:nvPr>
        </p:nvSpPr>
        <p:spPr>
          <a:xfrm>
            <a:off x="1043631" y="809898"/>
            <a:ext cx="9942716" cy="1554480"/>
          </a:xfrm>
        </p:spPr>
        <p:txBody>
          <a:bodyPr vert="horz" lIns="91440" tIns="45720" rIns="91440" bIns="45720" rtlCol="0" anchor="ctr">
            <a:normAutofit/>
          </a:bodyPr>
          <a:lstStyle/>
          <a:p>
            <a:pPr algn="l" defTabSz="914400" eaLnBrk="1" hangingPunct="1">
              <a:lnSpc>
                <a:spcPct val="90000"/>
              </a:lnSpc>
            </a:pPr>
            <a:r>
              <a:rPr lang="en-US" sz="4800" b="1" kern="1200" dirty="0">
                <a:solidFill>
                  <a:schemeClr val="tx1"/>
                </a:solidFill>
                <a:latin typeface="+mj-lt"/>
                <a:ea typeface="+mj-ea"/>
                <a:cs typeface="+mj-cs"/>
              </a:rPr>
              <a:t>RESEARCH AND REFERENCES</a:t>
            </a:r>
          </a:p>
        </p:txBody>
      </p:sp>
      <p:sp>
        <p:nvSpPr>
          <p:cNvPr id="3" name="TextBox 8">
            <a:extLst>
              <a:ext uri="{FF2B5EF4-FFF2-40B4-BE49-F238E27FC236}">
                <a16:creationId xmlns:a16="http://schemas.microsoft.com/office/drawing/2014/main" id="{F594CEB2-F752-4D1D-A9C3-D13CB5CFC6BC}"/>
              </a:ext>
            </a:extLst>
          </p:cNvPr>
          <p:cNvSpPr txBox="1">
            <a:spLocks noChangeArrowheads="1"/>
          </p:cNvSpPr>
          <p:nvPr/>
        </p:nvSpPr>
        <p:spPr bwMode="auto">
          <a:xfrm>
            <a:off x="731525" y="2560322"/>
            <a:ext cx="9941319" cy="3124658"/>
          </a:xfrm>
          <a:prstGeom prst="rect">
            <a:avLst/>
          </a:prstGeom>
        </p:spPr>
        <p:txBody>
          <a:bodyPr vert="horz" lIns="91440" tIns="45720" rIns="91440" bIns="45720" rtlCol="0" anchor="ctr">
            <a:normAutofit/>
          </a:bodyPr>
          <a:lstStyle/>
          <a:p>
            <a:pPr marL="457200" marR="0" lvl="0" indent="-342900" defTabSz="914400" fontAlgn="base">
              <a:lnSpc>
                <a:spcPct val="90000"/>
              </a:lnSpc>
              <a:spcBef>
                <a:spcPct val="0"/>
              </a:spcBef>
              <a:spcAft>
                <a:spcPts val="600"/>
              </a:spcAft>
              <a:buClrTx/>
              <a:buSzTx/>
              <a:buFont typeface="Arial" panose="020B0604020202020204" pitchFamily="34" charset="0"/>
              <a:buChar char="•"/>
              <a:tabLst/>
              <a:defRPr/>
            </a:pPr>
            <a:r>
              <a:rPr lang="en-US" sz="2000" b="1" u="sng" dirty="0" smtClean="0">
                <a:latin typeface="+mn-lt"/>
                <a:ea typeface="+mn-ea"/>
              </a:rPr>
              <a:t>Video Demonstration</a:t>
            </a:r>
            <a:r>
              <a:rPr lang="en-US" sz="2000" dirty="0" smtClean="0">
                <a:latin typeface="+mn-lt"/>
                <a:ea typeface="+mn-ea"/>
              </a:rPr>
              <a:t> Link Of Our App Jeevanti: </a:t>
            </a:r>
            <a:r>
              <a:rPr lang="en-US" sz="2000" dirty="0" smtClean="0">
                <a:latin typeface="+mn-lt"/>
                <a:ea typeface="+mn-ea"/>
                <a:hlinkClick r:id="rId3"/>
              </a:rPr>
              <a:t>https</a:t>
            </a:r>
            <a:r>
              <a:rPr lang="en-US" sz="2000" dirty="0">
                <a:latin typeface="+mn-lt"/>
                <a:ea typeface="+mn-ea"/>
                <a:hlinkClick r:id="rId3"/>
              </a:rPr>
              <a:t>://</a:t>
            </a:r>
            <a:r>
              <a:rPr lang="en-US" sz="2000" dirty="0" smtClean="0">
                <a:latin typeface="+mn-lt"/>
                <a:ea typeface="+mn-ea"/>
                <a:hlinkClick r:id="rId3"/>
              </a:rPr>
              <a:t>youtu.be/VPpaPRlNUec</a:t>
            </a:r>
            <a:endParaRPr lang="en-US" sz="2000" dirty="0" smtClean="0">
              <a:latin typeface="+mn-lt"/>
              <a:ea typeface="+mn-ea"/>
            </a:endParaRPr>
          </a:p>
          <a:p>
            <a:pPr marL="457200" marR="0" lvl="0" indent="-342900" defTabSz="914400" fontAlgn="base">
              <a:lnSpc>
                <a:spcPct val="90000"/>
              </a:lnSpc>
              <a:spcBef>
                <a:spcPct val="0"/>
              </a:spcBef>
              <a:spcAft>
                <a:spcPts val="600"/>
              </a:spcAft>
              <a:buClrTx/>
              <a:buSzTx/>
              <a:buFont typeface="Arial" panose="020B0604020202020204" pitchFamily="34" charset="0"/>
              <a:buChar char="•"/>
              <a:tabLst/>
              <a:defRPr/>
            </a:pPr>
            <a:r>
              <a:rPr kumimoji="0" lang="en-US" sz="2000" b="1" i="0" u="sng" strike="noStrike" cap="none" spc="0" normalizeH="0" baseline="0" noProof="0" dirty="0" smtClean="0">
                <a:ln>
                  <a:noFill/>
                </a:ln>
                <a:effectLst/>
                <a:uLnTx/>
                <a:uFillTx/>
                <a:latin typeface="+mn-lt"/>
                <a:ea typeface="+mn-ea"/>
              </a:rPr>
              <a:t>Research</a:t>
            </a:r>
            <a:r>
              <a:rPr kumimoji="0" lang="en-US" sz="2000" b="1" i="0" u="sng" strike="noStrike" cap="none" spc="0" normalizeH="0" noProof="0" dirty="0" smtClean="0">
                <a:ln>
                  <a:noFill/>
                </a:ln>
                <a:effectLst/>
                <a:uLnTx/>
                <a:uFillTx/>
                <a:latin typeface="+mn-lt"/>
                <a:ea typeface="+mn-ea"/>
              </a:rPr>
              <a:t> Articles</a:t>
            </a:r>
            <a:r>
              <a:rPr kumimoji="0" lang="en-US" sz="2000" b="0" i="0" u="none" strike="noStrike" cap="none" spc="0" normalizeH="0" noProof="0" dirty="0" smtClean="0">
                <a:ln>
                  <a:noFill/>
                </a:ln>
                <a:effectLst/>
                <a:uLnTx/>
                <a:uFillTx/>
                <a:latin typeface="+mn-lt"/>
                <a:ea typeface="+mn-ea"/>
              </a:rPr>
              <a:t> For AI Models:</a:t>
            </a:r>
          </a:p>
          <a:p>
            <a:pPr marL="914400" lvl="1" indent="-342900" defTabSz="914400">
              <a:lnSpc>
                <a:spcPct val="90000"/>
              </a:lnSpc>
              <a:spcAft>
                <a:spcPts val="600"/>
              </a:spcAft>
              <a:buFont typeface="Wingdings" panose="05000000000000000000" pitchFamily="2" charset="2"/>
              <a:buChar char="Ø"/>
              <a:defRPr/>
            </a:pPr>
            <a:r>
              <a:rPr lang="en-US" sz="2000" b="1" u="sng" dirty="0" smtClean="0">
                <a:latin typeface="+mn-lt"/>
                <a:ea typeface="+mn-ea"/>
              </a:rPr>
              <a:t>Breast Cancer</a:t>
            </a:r>
            <a:r>
              <a:rPr lang="en-US" sz="2000" dirty="0" smtClean="0">
                <a:latin typeface="+mn-lt"/>
                <a:ea typeface="+mn-ea"/>
              </a:rPr>
              <a:t>: https</a:t>
            </a:r>
            <a:r>
              <a:rPr lang="en-US" sz="2000" dirty="0">
                <a:latin typeface="+mn-lt"/>
                <a:ea typeface="+mn-ea"/>
              </a:rPr>
              <a:t>://www.google.com/amp/s/www.business-standard.com/amp/india-news/ai-detects-breast-cancer-5-years-in-advance-anand-mahindra-reacts-124072900802_1.html </a:t>
            </a:r>
            <a:endParaRPr lang="en-US" sz="2000" dirty="0" smtClean="0">
              <a:latin typeface="+mn-lt"/>
              <a:ea typeface="+mn-ea"/>
            </a:endParaRPr>
          </a:p>
          <a:p>
            <a:pPr marL="914400" lvl="1" indent="-342900" defTabSz="914400">
              <a:lnSpc>
                <a:spcPct val="90000"/>
              </a:lnSpc>
              <a:spcAft>
                <a:spcPts val="600"/>
              </a:spcAft>
              <a:buFont typeface="Wingdings" panose="05000000000000000000" pitchFamily="2" charset="2"/>
              <a:buChar char="Ø"/>
              <a:defRPr/>
            </a:pPr>
            <a:r>
              <a:rPr lang="en-US" sz="2000" b="1" u="sng" dirty="0" smtClean="0">
                <a:latin typeface="+mn-lt"/>
                <a:ea typeface="+mn-ea"/>
              </a:rPr>
              <a:t>Heart Disease</a:t>
            </a:r>
            <a:r>
              <a:rPr lang="en-US" sz="2000" dirty="0" smtClean="0">
                <a:latin typeface="+mn-lt"/>
                <a:ea typeface="+mn-ea"/>
              </a:rPr>
              <a:t>: https</a:t>
            </a:r>
            <a:r>
              <a:rPr lang="en-US" sz="2000" dirty="0">
                <a:latin typeface="+mn-lt"/>
                <a:ea typeface="+mn-ea"/>
              </a:rPr>
              <a:t>://www.mayoclinic.org/departments-centers/ai-cardiology/overview/ovc-20486648</a:t>
            </a:r>
          </a:p>
          <a:p>
            <a:pPr marL="571500" lvl="1" defTabSz="914400">
              <a:lnSpc>
                <a:spcPct val="90000"/>
              </a:lnSpc>
              <a:spcAft>
                <a:spcPts val="600"/>
              </a:spcAft>
              <a:defRPr/>
            </a:pPr>
            <a:endParaRPr kumimoji="0" lang="en-US" sz="2400" b="0" i="0" u="none" strike="noStrike" cap="none" spc="0" normalizeH="0" baseline="0" noProof="0" dirty="0">
              <a:ln>
                <a:noFill/>
              </a:ln>
              <a:effectLst/>
              <a:uLnTx/>
              <a:uFillTx/>
              <a:latin typeface="+mn-lt"/>
              <a:ea typeface="+mn-ea"/>
            </a:endParaRPr>
          </a:p>
        </p:txBody>
      </p:sp>
      <p:cxnSp>
        <p:nvCxnSpPr>
          <p:cNvPr id="15441" name="Straight Connector 15440">
            <a:extLst>
              <a:ext uri="{FF2B5EF4-FFF2-40B4-BE49-F238E27FC236}">
                <a16:creationId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83A99673-54B2-BC49-89D5-F3424E9B165A}"/>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defTabSz="914400">
              <a:spcAft>
                <a:spcPts val="600"/>
              </a:spcAft>
              <a:defRPr/>
            </a:pPr>
            <a:r>
              <a:rPr lang="en-US" kern="1200">
                <a:solidFill>
                  <a:schemeClr val="tx1">
                    <a:tint val="75000"/>
                  </a:schemeClr>
                </a:solidFill>
                <a:latin typeface="+mn-lt"/>
                <a:ea typeface="+mn-ea"/>
                <a:cs typeface="+mn-cs"/>
              </a:rPr>
              <a:t>@IIC Idea submission- Template</a:t>
            </a:r>
          </a:p>
        </p:txBody>
      </p:sp>
      <p:sp>
        <p:nvSpPr>
          <p:cNvPr id="6" name="Slide Number Placeholder 5">
            <a:extLst>
              <a:ext uri="{FF2B5EF4-FFF2-40B4-BE49-F238E27FC236}">
                <a16:creationId xmlns:a16="http://schemas.microsoft.com/office/drawing/2014/main" id="{802A21CF-2144-76B7-5E82-3625994F204A}"/>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677C3CE7-23F7-4828-823C-E0205DF2CF97}" type="slidenum">
              <a:rPr lang="en-US" b="1" smtClean="0">
                <a:solidFill>
                  <a:schemeClr val="tx1">
                    <a:tint val="75000"/>
                  </a:schemeClr>
                </a:solidFill>
                <a:latin typeface="+mn-lt"/>
                <a:ea typeface="+mn-ea"/>
              </a:rPr>
              <a:pPr defTabSz="914400">
                <a:spcAft>
                  <a:spcPts val="600"/>
                </a:spcAft>
              </a:pPr>
              <a:t>6</a:t>
            </a:fld>
            <a:endParaRPr lang="en-US" b="1" dirty="0">
              <a:solidFill>
                <a:schemeClr val="tx1">
                  <a:tint val="75000"/>
                </a:schemeClr>
              </a:solidFill>
              <a:latin typeface="+mn-lt"/>
              <a:ea typeface="+mn-ea"/>
            </a:endParaRPr>
          </a:p>
        </p:txBody>
      </p:sp>
      <p:pic>
        <p:nvPicPr>
          <p:cNvPr id="2" name="Picture 1" descr="A group of blue and black text&#10;&#10;Description automatically generated">
            <a:extLst>
              <a:ext uri="{FF2B5EF4-FFF2-40B4-BE49-F238E27FC236}">
                <a16:creationId xmlns:a16="http://schemas.microsoft.com/office/drawing/2014/main" id="{2F708CB0-7340-C08C-5A67-5194B7C27D78}"/>
              </a:ext>
            </a:extLst>
          </p:cNvPr>
          <p:cNvPicPr>
            <a:picLocks noChangeAspect="1"/>
          </p:cNvPicPr>
          <p:nvPr/>
        </p:nvPicPr>
        <p:blipFill>
          <a:blip r:embed="rId4"/>
          <a:stretch>
            <a:fillRect/>
          </a:stretch>
        </p:blipFill>
        <p:spPr>
          <a:xfrm>
            <a:off x="9982200" y="174785"/>
            <a:ext cx="1578864" cy="930589"/>
          </a:xfrm>
          <a:prstGeom prst="rect">
            <a:avLst/>
          </a:prstGeom>
        </p:spPr>
      </p:pic>
    </p:spTree>
    <p:extLst>
      <p:ext uri="{BB962C8B-B14F-4D97-AF65-F5344CB8AC3E}">
        <p14:creationId xmlns:p14="http://schemas.microsoft.com/office/powerpoint/2010/main" val="43127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5361"/>
                                        </p:tgtEl>
                                        <p:attrNameLst>
                                          <p:attrName>style.visibility</p:attrName>
                                        </p:attrNameLst>
                                      </p:cBhvr>
                                      <p:to>
                                        <p:strVal val="visible"/>
                                      </p:to>
                                    </p:set>
                                    <p:animEffect transition="in" filter="fade">
                                      <p:cBhvr>
                                        <p:cTn id="7" dur="700"/>
                                        <p:tgtEl>
                                          <p:spTgt spid="15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7657</TotalTime>
  <Words>544</Words>
  <Application>Microsoft Office PowerPoint</Application>
  <PresentationFormat>Widescreen</PresentationFormat>
  <Paragraphs>57</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Inter</vt:lpstr>
      <vt:lpstr>Montserrat Bold</vt:lpstr>
      <vt:lpstr>Times New Roman</vt:lpstr>
      <vt:lpstr>TradeGothic</vt:lpstr>
      <vt:lpstr>Wingdings</vt:lpstr>
      <vt:lpstr>Office Theme</vt:lpstr>
      <vt:lpstr>International Innovation Hackathon</vt:lpstr>
      <vt:lpstr>Jeevanti: Healthcare </vt:lpstr>
      <vt:lpstr>TECHNICAL APPROACH</vt:lpstr>
      <vt:lpstr>FEASIBILITY AND VIABILITY</vt:lpstr>
      <vt:lpstr>IMPACT AND BENIFITS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Prakhar Gupta [CSE (DATA SCIENCE) - 2024]</cp:lastModifiedBy>
  <cp:revision>173</cp:revision>
  <dcterms:created xsi:type="dcterms:W3CDTF">2013-12-12T18:46:50Z</dcterms:created>
  <dcterms:modified xsi:type="dcterms:W3CDTF">2024-10-18T16:04:08Z</dcterms:modified>
  <cp:category/>
</cp:coreProperties>
</file>