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15FBF-8C72-4F95-A79E-775C1DCFFC7B}" type="datetimeFigureOut">
              <a:rPr lang="en-GB" smtClean="0"/>
              <a:t>29/05/2022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5AA3B-A290-4E00-94F8-9C6EF5B2916C}" type="slidenum">
              <a:rPr lang="en-GB" smtClean="0"/>
              <a:t>‹#›</a:t>
            </a:fld>
            <a:endParaRPr lang="en-GB"/>
          </a:p>
        </p:txBody>
      </p:sp>
    </p:spTree>
    <p:extLst>
      <p:ext uri="{BB962C8B-B14F-4D97-AF65-F5344CB8AC3E}">
        <p14:creationId xmlns:p14="http://schemas.microsoft.com/office/powerpoint/2010/main" val="111080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8F5AA3B-A290-4E00-94F8-9C6EF5B2916C}" type="slidenum">
              <a:rPr lang="en-GB" smtClean="0"/>
              <a:t>8</a:t>
            </a:fld>
            <a:endParaRPr lang="en-GB"/>
          </a:p>
        </p:txBody>
      </p:sp>
    </p:spTree>
    <p:extLst>
      <p:ext uri="{BB962C8B-B14F-4D97-AF65-F5344CB8AC3E}">
        <p14:creationId xmlns:p14="http://schemas.microsoft.com/office/powerpoint/2010/main" val="34373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5FFEE26-8C4B-4160-BD49-187C2F9B5315}"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242621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FFEE26-8C4B-4160-BD49-187C2F9B5315}"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35410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FFEE26-8C4B-4160-BD49-187C2F9B5315}"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294034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FFEE26-8C4B-4160-BD49-187C2F9B5315}"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364131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FEE26-8C4B-4160-BD49-187C2F9B5315}" type="datetimeFigureOut">
              <a:rPr lang="en-GB" smtClean="0"/>
              <a:t>29/05/2022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382738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5FFEE26-8C4B-4160-BD49-187C2F9B5315}"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146987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5FFEE26-8C4B-4160-BD49-187C2F9B5315}" type="datetimeFigureOut">
              <a:rPr lang="en-GB" smtClean="0"/>
              <a:t>29/05/2022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360716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FFEE26-8C4B-4160-BD49-187C2F9B5315}" type="datetimeFigureOut">
              <a:rPr lang="en-GB" smtClean="0"/>
              <a:t>29/05/2022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99827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FEE26-8C4B-4160-BD49-187C2F9B5315}" type="datetimeFigureOut">
              <a:rPr lang="en-GB" smtClean="0"/>
              <a:t>29/05/2022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100554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FEE26-8C4B-4160-BD49-187C2F9B5315}"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27115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FEE26-8C4B-4160-BD49-187C2F9B5315}" type="datetimeFigureOut">
              <a:rPr lang="en-GB" smtClean="0"/>
              <a:t>29/05/2022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C782CD-57A6-4A44-997C-D89B22E44162}" type="slidenum">
              <a:rPr lang="en-GB" smtClean="0"/>
              <a:t>‹#›</a:t>
            </a:fld>
            <a:endParaRPr lang="en-GB"/>
          </a:p>
        </p:txBody>
      </p:sp>
    </p:spTree>
    <p:extLst>
      <p:ext uri="{BB962C8B-B14F-4D97-AF65-F5344CB8AC3E}">
        <p14:creationId xmlns:p14="http://schemas.microsoft.com/office/powerpoint/2010/main" val="301299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FEE26-8C4B-4160-BD49-187C2F9B5315}" type="datetimeFigureOut">
              <a:rPr lang="en-GB" smtClean="0"/>
              <a:t>29/05/2022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782CD-57A6-4A44-997C-D89B22E44162}" type="slidenum">
              <a:rPr lang="en-GB" smtClean="0"/>
              <a:t>‹#›</a:t>
            </a:fld>
            <a:endParaRPr lang="en-GB"/>
          </a:p>
        </p:txBody>
      </p:sp>
    </p:spTree>
    <p:extLst>
      <p:ext uri="{BB962C8B-B14F-4D97-AF65-F5344CB8AC3E}">
        <p14:creationId xmlns:p14="http://schemas.microsoft.com/office/powerpoint/2010/main" val="47659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1"/>
            <a:ext cx="8534400" cy="1523999"/>
          </a:xfrm>
        </p:spPr>
        <p:txBody>
          <a:bodyPr>
            <a:normAutofit fontScale="90000"/>
          </a:bodyPr>
          <a:lstStyle/>
          <a:p>
            <a:r>
              <a:rPr lang="en-US" b="1" dirty="0" smtClean="0">
                <a:latin typeface="Times New Roman" pitchFamily="18" charset="0"/>
                <a:cs typeface="Times New Roman" pitchFamily="18" charset="0"/>
              </a:rPr>
              <a:t>Unit Seven </a:t>
            </a:r>
            <a:r>
              <a:rPr lang="en-US" b="1" dirty="0">
                <a:latin typeface="Times New Roman" pitchFamily="18" charset="0"/>
                <a:cs typeface="Times New Roman" pitchFamily="18" charset="0"/>
              </a:rPr>
              <a:t> </a:t>
            </a: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US" sz="3100" b="1" dirty="0">
                <a:latin typeface="Times New Roman" pitchFamily="18" charset="0"/>
                <a:cs typeface="Times New Roman" pitchFamily="18" charset="0"/>
              </a:rPr>
              <a:t>Peoples and States in Pre-Colonial Africa and The Trans-Atlantic Slave Trade</a:t>
            </a:r>
            <a:r>
              <a:rPr lang="en-GB" sz="3100" b="1" dirty="0">
                <a:latin typeface="Times New Roman" pitchFamily="18" charset="0"/>
                <a:cs typeface="Times New Roman" pitchFamily="18" charset="0"/>
              </a:rPr>
              <a:t/>
            </a:r>
            <a:br>
              <a:rPr lang="en-GB" sz="3100" b="1" dirty="0">
                <a:latin typeface="Times New Roman" pitchFamily="18" charset="0"/>
                <a:cs typeface="Times New Roman" pitchFamily="18" charset="0"/>
              </a:rPr>
            </a:b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676400"/>
            <a:ext cx="8305800" cy="4953000"/>
          </a:xfrm>
        </p:spPr>
        <p:txBody>
          <a:bodyPr>
            <a:noAutofit/>
          </a:bodyPr>
          <a:lstStyle/>
          <a:p>
            <a:r>
              <a:rPr lang="en-US" sz="2000" b="1" dirty="0">
                <a:solidFill>
                  <a:schemeClr val="tx1"/>
                </a:solidFill>
                <a:latin typeface="Times New Roman" pitchFamily="18" charset="0"/>
                <a:cs typeface="Times New Roman" pitchFamily="18" charset="0"/>
              </a:rPr>
              <a:t>7.1 </a:t>
            </a:r>
            <a:r>
              <a:rPr lang="en-US" sz="2000" b="1" dirty="0" err="1">
                <a:solidFill>
                  <a:schemeClr val="tx1"/>
                </a:solidFill>
                <a:latin typeface="Times New Roman" pitchFamily="18" charset="0"/>
                <a:cs typeface="Times New Roman" pitchFamily="18" charset="0"/>
              </a:rPr>
              <a:t>Mamluk</a:t>
            </a:r>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Egypt</a:t>
            </a:r>
          </a:p>
          <a:p>
            <a:r>
              <a:rPr lang="en-US" sz="2000" dirty="0" smtClean="0">
                <a:solidFill>
                  <a:schemeClr val="tx1"/>
                </a:solidFill>
                <a:latin typeface="Times New Roman" pitchFamily="18" charset="0"/>
                <a:cs typeface="Times New Roman" pitchFamily="18" charset="0"/>
              </a:rPr>
              <a:t>Fatimid dynasty</a:t>
            </a:r>
            <a:endParaRPr lang="en-GB" sz="2000" b="1" dirty="0" smtClean="0">
              <a:solidFill>
                <a:schemeClr val="tx1"/>
              </a:solidFill>
              <a:latin typeface="Times New Roman" pitchFamily="18" charset="0"/>
              <a:cs typeface="Times New Roman" pitchFamily="18" charset="0"/>
            </a:endParaRP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It  ruled Egypt (b/n 969 and 1171 AD, and declared </a:t>
            </a:r>
            <a:r>
              <a:rPr lang="en-US" sz="2000" dirty="0">
                <a:solidFill>
                  <a:schemeClr val="tx1"/>
                </a:solidFill>
                <a:latin typeface="Times New Roman" pitchFamily="18" charset="0"/>
                <a:cs typeface="Times New Roman" pitchFamily="18" charset="0"/>
              </a:rPr>
              <a:t>independence of Egypt from the rule of Baghdad in 969 AD. </a:t>
            </a: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rulers of this dynasty used soldiers called </a:t>
            </a:r>
            <a:r>
              <a:rPr lang="en-US" sz="2000" dirty="0" err="1" smtClean="0">
                <a:solidFill>
                  <a:schemeClr val="tx1"/>
                </a:solidFill>
                <a:latin typeface="Times New Roman" pitchFamily="18" charset="0"/>
                <a:cs typeface="Times New Roman" pitchFamily="18" charset="0"/>
              </a:rPr>
              <a:t>Mamluks</a:t>
            </a:r>
            <a:r>
              <a:rPr lang="en-US" sz="2000" dirty="0" smtClean="0">
                <a:solidFill>
                  <a:schemeClr val="tx1"/>
                </a:solidFill>
                <a:latin typeface="Times New Roman" pitchFamily="18" charset="0"/>
                <a:cs typeface="Times New Roman" pitchFamily="18" charset="0"/>
              </a:rPr>
              <a:t>, (Turkish origin).</a:t>
            </a: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The </a:t>
            </a:r>
            <a:r>
              <a:rPr lang="en-US" sz="2000" dirty="0" err="1" smtClean="0">
                <a:solidFill>
                  <a:schemeClr val="tx1"/>
                </a:solidFill>
                <a:latin typeface="Times New Roman" pitchFamily="18" charset="0"/>
                <a:cs typeface="Times New Roman" pitchFamily="18" charset="0"/>
              </a:rPr>
              <a:t>Mamuluk</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later, took military power from the Fatimid rulers and founded their own dynasty that ruled Egypt from 1250 up to 1517 AD. </a:t>
            </a:r>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                             The </a:t>
            </a:r>
            <a:r>
              <a:rPr lang="en-US" sz="2000" dirty="0" err="1" smtClean="0">
                <a:solidFill>
                  <a:schemeClr val="tx1"/>
                </a:solidFill>
                <a:latin typeface="Times New Roman" pitchFamily="18" charset="0"/>
                <a:cs typeface="Times New Roman" pitchFamily="18" charset="0"/>
              </a:rPr>
              <a:t>Mamluks</a:t>
            </a:r>
            <a:r>
              <a:rPr lang="en-US" sz="2000" dirty="0" smtClean="0">
                <a:solidFill>
                  <a:schemeClr val="tx1"/>
                </a:solidFill>
                <a:latin typeface="Times New Roman" pitchFamily="18" charset="0"/>
                <a:cs typeface="Times New Roman" pitchFamily="18" charset="0"/>
              </a:rPr>
              <a:t>:-</a:t>
            </a:r>
            <a:endParaRPr lang="en-GB" sz="2000" dirty="0">
              <a:solidFill>
                <a:schemeClr val="tx1"/>
              </a:solidFill>
              <a:latin typeface="Times New Roman" pitchFamily="18" charset="0"/>
              <a:cs typeface="Times New Roman" pitchFamily="18" charset="0"/>
            </a:endParaRP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They started </a:t>
            </a:r>
            <a:r>
              <a:rPr lang="en-US" sz="2000" dirty="0">
                <a:solidFill>
                  <a:schemeClr val="tx1"/>
                </a:solidFill>
                <a:latin typeface="Times New Roman" pitchFamily="18" charset="0"/>
                <a:cs typeface="Times New Roman" pitchFamily="18" charset="0"/>
              </a:rPr>
              <a:t>to expand Egypt in to Palestine and Syria. </a:t>
            </a:r>
            <a:endParaRPr lang="en-US" sz="2000" dirty="0" smtClean="0">
              <a:solidFill>
                <a:schemeClr val="tx1"/>
              </a:solidFill>
              <a:latin typeface="Times New Roman" pitchFamily="18" charset="0"/>
              <a:cs typeface="Times New Roman" pitchFamily="18" charset="0"/>
            </a:endParaRP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Its rulers </a:t>
            </a:r>
            <a:r>
              <a:rPr lang="en-US" sz="2000" dirty="0">
                <a:solidFill>
                  <a:schemeClr val="tx1"/>
                </a:solidFill>
                <a:latin typeface="Times New Roman" pitchFamily="18" charset="0"/>
                <a:cs typeface="Times New Roman" pitchFamily="18" charset="0"/>
              </a:rPr>
              <a:t>had also tried to make Egypt the center of Islamic </a:t>
            </a:r>
            <a:r>
              <a:rPr lang="en-US" sz="2000" dirty="0" smtClean="0">
                <a:solidFill>
                  <a:schemeClr val="tx1"/>
                </a:solidFill>
                <a:latin typeface="Times New Roman" pitchFamily="18" charset="0"/>
                <a:cs typeface="Times New Roman" pitchFamily="18" charset="0"/>
              </a:rPr>
              <a:t>education.</a:t>
            </a: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Egypt </a:t>
            </a:r>
            <a:r>
              <a:rPr lang="en-US" sz="2000" dirty="0">
                <a:solidFill>
                  <a:schemeClr val="tx1"/>
                </a:solidFill>
                <a:latin typeface="Times New Roman" pitchFamily="18" charset="0"/>
                <a:cs typeface="Times New Roman" pitchFamily="18" charset="0"/>
              </a:rPr>
              <a:t>fought with the Central Asian Mongols and the European Christian forces. </a:t>
            </a:r>
            <a:endParaRPr lang="en-US" sz="2000" dirty="0" smtClean="0">
              <a:solidFill>
                <a:schemeClr val="tx1"/>
              </a:solidFill>
              <a:latin typeface="Times New Roman" pitchFamily="18" charset="0"/>
              <a:cs typeface="Times New Roman" pitchFamily="18" charset="0"/>
            </a:endParaRPr>
          </a:p>
          <a:p>
            <a:pPr marL="342900" indent="-342900" algn="just">
              <a:buFont typeface="Wingdings" pitchFamily="2" charset="2"/>
              <a:buChar char="ü"/>
            </a:pPr>
            <a:r>
              <a:rPr lang="en-US" sz="2000" dirty="0" smtClean="0">
                <a:solidFill>
                  <a:schemeClr val="tx1"/>
                </a:solidFill>
                <a:latin typeface="Times New Roman" pitchFamily="18" charset="0"/>
                <a:cs typeface="Times New Roman" pitchFamily="18" charset="0"/>
              </a:rPr>
              <a:t>Its rulers </a:t>
            </a:r>
            <a:r>
              <a:rPr lang="en-US" sz="2000" dirty="0">
                <a:solidFill>
                  <a:schemeClr val="tx1"/>
                </a:solidFill>
                <a:latin typeface="Times New Roman" pitchFamily="18" charset="0"/>
                <a:cs typeface="Times New Roman" pitchFamily="18" charset="0"/>
              </a:rPr>
              <a:t>extended their control over </a:t>
            </a:r>
            <a:r>
              <a:rPr lang="en-US" sz="2000" dirty="0" smtClean="0">
                <a:solidFill>
                  <a:schemeClr val="tx1"/>
                </a:solidFill>
                <a:latin typeface="Times New Roman" pitchFamily="18" charset="0"/>
                <a:cs typeface="Times New Roman" pitchFamily="18" charset="0"/>
              </a:rPr>
              <a:t>Muslim </a:t>
            </a:r>
            <a:r>
              <a:rPr lang="en-US" sz="2000" dirty="0">
                <a:solidFill>
                  <a:schemeClr val="tx1"/>
                </a:solidFill>
                <a:latin typeface="Times New Roman" pitchFamily="18" charset="0"/>
                <a:cs typeface="Times New Roman" pitchFamily="18" charset="0"/>
              </a:rPr>
              <a:t>holy centers of Mecca and Medina. </a:t>
            </a:r>
            <a:endParaRPr lang="en-GB" sz="2000" dirty="0">
              <a:solidFill>
                <a:schemeClr val="tx1"/>
              </a:solidFill>
              <a:latin typeface="Times New Roman" pitchFamily="18" charset="0"/>
              <a:cs typeface="Times New Roman" pitchFamily="18" charset="0"/>
            </a:endParaRPr>
          </a:p>
          <a:p>
            <a:endParaRPr lang="en-GB"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604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latin typeface="Times New Roman" pitchFamily="18" charset="0"/>
                <a:cs typeface="Times New Roman" pitchFamily="18" charset="0"/>
              </a:rPr>
              <a:t>Cont.</a:t>
            </a:r>
            <a:r>
              <a:rPr lang="en-US" dirty="0" smtClean="0"/>
              <a:t>…….</a:t>
            </a:r>
            <a:endParaRPr lang="en-GB" dirty="0"/>
          </a:p>
        </p:txBody>
      </p:sp>
      <p:sp>
        <p:nvSpPr>
          <p:cNvPr id="3" name="Content Placeholder 2"/>
          <p:cNvSpPr>
            <a:spLocks noGrp="1"/>
          </p:cNvSpPr>
          <p:nvPr>
            <p:ph idx="1"/>
          </p:nvPr>
        </p:nvSpPr>
        <p:spPr>
          <a:xfrm>
            <a:off x="228600" y="914400"/>
            <a:ext cx="8610600" cy="5638800"/>
          </a:xfrm>
        </p:spPr>
        <p:txBody>
          <a:bodyPr>
            <a:normAutofit fontScale="92500" lnSpcReduction="20000"/>
          </a:bodyPr>
          <a:lstStyle/>
          <a:p>
            <a:pPr algn="just">
              <a:buFont typeface="Wingdings" pitchFamily="2" charset="2"/>
              <a:buChar char="ü"/>
            </a:pPr>
            <a:r>
              <a:rPr lang="en-US" sz="2600" dirty="0" smtClean="0">
                <a:latin typeface="Times New Roman" pitchFamily="18" charset="0"/>
                <a:cs typeface="Times New Roman" pitchFamily="18" charset="0"/>
              </a:rPr>
              <a:t>During the reign of the </a:t>
            </a:r>
            <a:r>
              <a:rPr lang="en-US" sz="2600" dirty="0" err="1" smtClean="0">
                <a:latin typeface="Times New Roman" pitchFamily="18" charset="0"/>
                <a:cs typeface="Times New Roman" pitchFamily="18" charset="0"/>
              </a:rPr>
              <a:t>Mamluk</a:t>
            </a:r>
            <a:r>
              <a:rPr lang="en-US" sz="2600" dirty="0" smtClean="0">
                <a:latin typeface="Times New Roman" pitchFamily="18" charset="0"/>
                <a:cs typeface="Times New Roman" pitchFamily="18" charset="0"/>
              </a:rPr>
              <a:t> rulers, the </a:t>
            </a:r>
            <a:r>
              <a:rPr lang="en-US" sz="2600" dirty="0" err="1" smtClean="0">
                <a:latin typeface="Times New Roman" pitchFamily="18" charset="0"/>
                <a:cs typeface="Times New Roman" pitchFamily="18" charset="0"/>
              </a:rPr>
              <a:t>Ethio</a:t>
            </a:r>
            <a:r>
              <a:rPr lang="en-US" sz="2600" dirty="0" smtClean="0">
                <a:latin typeface="Times New Roman" pitchFamily="18" charset="0"/>
                <a:cs typeface="Times New Roman" pitchFamily="18" charset="0"/>
              </a:rPr>
              <a:t>-Egypt relations were full of conflicts. </a:t>
            </a:r>
          </a:p>
          <a:p>
            <a:pPr algn="just">
              <a:buFont typeface="Wingdings" pitchFamily="2" charset="2"/>
              <a:buChar char="ü"/>
            </a:pPr>
            <a:r>
              <a:rPr lang="en-US" sz="2600" dirty="0" smtClean="0">
                <a:latin typeface="Times New Roman" pitchFamily="18" charset="0"/>
                <a:cs typeface="Times New Roman" pitchFamily="18" charset="0"/>
              </a:rPr>
              <a:t>This was due to the opposition of the Ethiopian Kings towards to the persecution of Christian minorities in Egypt by the </a:t>
            </a:r>
            <a:r>
              <a:rPr lang="en-US" sz="2600" dirty="0" err="1" smtClean="0">
                <a:latin typeface="Times New Roman" pitchFamily="18" charset="0"/>
                <a:cs typeface="Times New Roman" pitchFamily="18" charset="0"/>
              </a:rPr>
              <a:t>Mamluk</a:t>
            </a:r>
            <a:r>
              <a:rPr lang="en-US" sz="2600" dirty="0" smtClean="0">
                <a:latin typeface="Times New Roman" pitchFamily="18" charset="0"/>
                <a:cs typeface="Times New Roman" pitchFamily="18" charset="0"/>
              </a:rPr>
              <a:t> rulers. </a:t>
            </a:r>
          </a:p>
          <a:p>
            <a:pPr algn="just">
              <a:buFont typeface="Wingdings" pitchFamily="2" charset="2"/>
              <a:buChar char="ü"/>
            </a:pPr>
            <a:r>
              <a:rPr lang="en-US" sz="2600" dirty="0" smtClean="0">
                <a:latin typeface="Times New Roman" pitchFamily="18" charset="0"/>
                <a:cs typeface="Times New Roman" pitchFamily="18" charset="0"/>
              </a:rPr>
              <a:t>However, </a:t>
            </a:r>
            <a:r>
              <a:rPr lang="en-US" sz="2600" dirty="0" err="1" smtClean="0">
                <a:latin typeface="Times New Roman" pitchFamily="18" charset="0"/>
                <a:cs typeface="Times New Roman" pitchFamily="18" charset="0"/>
              </a:rPr>
              <a:t>Zarayaeqob</a:t>
            </a:r>
            <a:r>
              <a:rPr lang="en-US" sz="2600" dirty="0" smtClean="0">
                <a:latin typeface="Times New Roman" pitchFamily="18" charset="0"/>
                <a:cs typeface="Times New Roman" pitchFamily="18" charset="0"/>
              </a:rPr>
              <a:t> (r. 1434-1468. tried to establish good relations with </a:t>
            </a:r>
            <a:r>
              <a:rPr lang="en-US" sz="2600" dirty="0" err="1" smtClean="0">
                <a:latin typeface="Times New Roman" pitchFamily="18" charset="0"/>
                <a:cs typeface="Times New Roman" pitchFamily="18" charset="0"/>
              </a:rPr>
              <a:t>Mamluk</a:t>
            </a:r>
            <a:r>
              <a:rPr lang="en-US" sz="2600" dirty="0" smtClean="0">
                <a:latin typeface="Times New Roman" pitchFamily="18" charset="0"/>
                <a:cs typeface="Times New Roman" pitchFamily="18" charset="0"/>
              </a:rPr>
              <a:t> rulers of Egypt, because </a:t>
            </a:r>
            <a:r>
              <a:rPr lang="en-US" sz="2600" dirty="0">
                <a:latin typeface="Times New Roman" pitchFamily="18" charset="0"/>
                <a:cs typeface="Times New Roman" pitchFamily="18" charset="0"/>
              </a:rPr>
              <a:t>h</a:t>
            </a:r>
            <a:r>
              <a:rPr lang="en-US" sz="2600" dirty="0" smtClean="0">
                <a:latin typeface="Times New Roman" pitchFamily="18" charset="0"/>
                <a:cs typeface="Times New Roman" pitchFamily="18" charset="0"/>
              </a:rPr>
              <a:t>e persuaded the </a:t>
            </a:r>
            <a:r>
              <a:rPr lang="en-US" sz="2600" dirty="0" err="1" smtClean="0">
                <a:latin typeface="Times New Roman" pitchFamily="18" charset="0"/>
                <a:cs typeface="Times New Roman" pitchFamily="18" charset="0"/>
              </a:rPr>
              <a:t>Mamluks</a:t>
            </a:r>
            <a:r>
              <a:rPr lang="en-US" sz="2600" dirty="0" smtClean="0">
                <a:latin typeface="Times New Roman" pitchFamily="18" charset="0"/>
                <a:cs typeface="Times New Roman" pitchFamily="18" charset="0"/>
              </a:rPr>
              <a:t> to respect the rights of the Coptic Christians in Egypt than other Ethiopian kings. </a:t>
            </a:r>
            <a:endParaRPr lang="en-GB" sz="2600" dirty="0">
              <a:latin typeface="Times New Roman" pitchFamily="18" charset="0"/>
              <a:cs typeface="Times New Roman" pitchFamily="18" charset="0"/>
            </a:endParaRPr>
          </a:p>
          <a:p>
            <a:pPr algn="just">
              <a:buFont typeface="Wingdings" pitchFamily="2" charset="2"/>
              <a:buChar char="ü"/>
            </a:pPr>
            <a:r>
              <a:rPr lang="en-US" sz="2600" dirty="0" smtClean="0">
                <a:latin typeface="Times New Roman" pitchFamily="18" charset="0"/>
                <a:cs typeface="Times New Roman" pitchFamily="18" charset="0"/>
              </a:rPr>
              <a:t>In its reign, Egypt had commercial relations with the peoples of different parts of the world. This increased the revenue of the </a:t>
            </a:r>
            <a:r>
              <a:rPr lang="en-US" sz="2600" dirty="0" err="1" smtClean="0">
                <a:latin typeface="Times New Roman" pitchFamily="18" charset="0"/>
                <a:cs typeface="Times New Roman" pitchFamily="18" charset="0"/>
              </a:rPr>
              <a:t>Mamluk</a:t>
            </a:r>
            <a:r>
              <a:rPr lang="en-US" sz="2600" dirty="0" smtClean="0">
                <a:latin typeface="Times New Roman" pitchFamily="18" charset="0"/>
                <a:cs typeface="Times New Roman" pitchFamily="18" charset="0"/>
              </a:rPr>
              <a:t> rulers. </a:t>
            </a:r>
          </a:p>
          <a:p>
            <a:pPr algn="just">
              <a:buFont typeface="Wingdings" pitchFamily="2" charset="2"/>
              <a:buChar char="ü"/>
            </a:pPr>
            <a:r>
              <a:rPr lang="en-US" sz="2600" dirty="0" smtClean="0">
                <a:latin typeface="Times New Roman" pitchFamily="18" charset="0"/>
                <a:cs typeface="Times New Roman" pitchFamily="18" charset="0"/>
              </a:rPr>
              <a:t>Egyptian economy was also supported by the labor of the Fellahin (peasants) and slaves. </a:t>
            </a:r>
            <a:endParaRPr lang="en-GB" sz="2600" dirty="0">
              <a:latin typeface="Times New Roman" pitchFamily="18" charset="0"/>
              <a:cs typeface="Times New Roman" pitchFamily="18" charset="0"/>
            </a:endParaRPr>
          </a:p>
          <a:p>
            <a:pPr algn="just">
              <a:buFont typeface="Wingdings" pitchFamily="2" charset="2"/>
              <a:buChar char="ü"/>
            </a:pPr>
            <a:r>
              <a:rPr lang="en-US" sz="2600" dirty="0" smtClean="0">
                <a:latin typeface="Times New Roman" pitchFamily="18" charset="0"/>
                <a:cs typeface="Times New Roman" pitchFamily="18" charset="0"/>
              </a:rPr>
              <a:t>Its power was decline because of corruption ( internally). </a:t>
            </a:r>
          </a:p>
          <a:p>
            <a:pPr algn="just">
              <a:buFont typeface="Wingdings" pitchFamily="2" charset="2"/>
              <a:buChar char="ü"/>
            </a:pPr>
            <a:r>
              <a:rPr lang="en-US" sz="2600" dirty="0" smtClean="0">
                <a:latin typeface="Times New Roman" pitchFamily="18" charset="0"/>
                <a:cs typeface="Times New Roman" pitchFamily="18" charset="0"/>
              </a:rPr>
              <a:t>Externally, firearms helped the Ottoman Turks to defeat </a:t>
            </a:r>
            <a:r>
              <a:rPr lang="en-US" sz="2600" dirty="0" err="1" smtClean="0">
                <a:latin typeface="Times New Roman" pitchFamily="18" charset="0"/>
                <a:cs typeface="Times New Roman" pitchFamily="18" charset="0"/>
              </a:rPr>
              <a:t>Mamluk</a:t>
            </a:r>
            <a:r>
              <a:rPr lang="en-US" sz="2600" dirty="0" smtClean="0">
                <a:latin typeface="Times New Roman" pitchFamily="18" charset="0"/>
                <a:cs typeface="Times New Roman" pitchFamily="18" charset="0"/>
              </a:rPr>
              <a:t> forces in Palestine then occupied Egypt in 1517 AD. </a:t>
            </a:r>
            <a:endParaRPr lang="en-GB" sz="2600" dirty="0" smtClean="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43072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r>
              <a:rPr lang="en-US" sz="2700" b="1" dirty="0">
                <a:latin typeface="Times New Roman" pitchFamily="18" charset="0"/>
                <a:cs typeface="Times New Roman" pitchFamily="18" charset="0"/>
              </a:rPr>
              <a:t/>
            </a:r>
            <a:br>
              <a:rPr lang="en-US" sz="2700" b="1" dirty="0">
                <a:latin typeface="Times New Roman" pitchFamily="18" charset="0"/>
                <a:cs typeface="Times New Roman" pitchFamily="18" charset="0"/>
              </a:rPr>
            </a:br>
            <a:r>
              <a:rPr lang="en-US" sz="2700" b="1" dirty="0" smtClean="0">
                <a:latin typeface="Times New Roman" pitchFamily="18" charset="0"/>
                <a:cs typeface="Times New Roman" pitchFamily="18" charset="0"/>
              </a:rPr>
              <a:t> The </a:t>
            </a:r>
            <a:r>
              <a:rPr lang="en-US" sz="2700" b="1" dirty="0" err="1" smtClean="0">
                <a:latin typeface="Times New Roman" pitchFamily="18" charset="0"/>
                <a:cs typeface="Times New Roman" pitchFamily="18" charset="0"/>
              </a:rPr>
              <a:t>Funj</a:t>
            </a:r>
            <a:r>
              <a:rPr lang="en-US" sz="2700" b="1" dirty="0" smtClean="0">
                <a:latin typeface="Times New Roman" pitchFamily="18" charset="0"/>
                <a:cs typeface="Times New Roman" pitchFamily="18" charset="0"/>
              </a:rPr>
              <a:t> Sultanate</a:t>
            </a:r>
            <a:r>
              <a:rPr lang="en-GB" b="1" dirty="0" smtClean="0"/>
              <a:t/>
            </a:r>
            <a:br>
              <a:rPr lang="en-GB" b="1" dirty="0" smtClean="0"/>
            </a:br>
            <a:endParaRPr lang="en-GB" dirty="0"/>
          </a:p>
        </p:txBody>
      </p:sp>
      <p:sp>
        <p:nvSpPr>
          <p:cNvPr id="3" name="Content Placeholder 2"/>
          <p:cNvSpPr>
            <a:spLocks noGrp="1"/>
          </p:cNvSpPr>
          <p:nvPr>
            <p:ph idx="1"/>
          </p:nvPr>
        </p:nvSpPr>
        <p:spPr>
          <a:xfrm>
            <a:off x="76200" y="304800"/>
            <a:ext cx="8915400" cy="6553200"/>
          </a:xfrm>
        </p:spPr>
        <p:txBody>
          <a:bodyPr>
            <a:noAutofit/>
          </a:bodyPr>
          <a:lstStyle/>
          <a:p>
            <a:pPr algn="just">
              <a:buFont typeface="Wingdings" pitchFamily="2" charset="2"/>
              <a:buChar char="ü"/>
            </a:pPr>
            <a:r>
              <a:rPr lang="en-US" sz="1600" dirty="0" smtClean="0">
                <a:latin typeface="Times New Roman" pitchFamily="18" charset="0"/>
                <a:cs typeface="Times New Roman" pitchFamily="18" charset="0"/>
              </a:rPr>
              <a:t>It was  </a:t>
            </a:r>
            <a:r>
              <a:rPr lang="en-US" sz="1600" dirty="0">
                <a:latin typeface="Times New Roman" pitchFamily="18" charset="0"/>
                <a:cs typeface="Times New Roman" pitchFamily="18" charset="0"/>
              </a:rPr>
              <a:t>established around 1504 AD in northeast Africa where the present-day the Republic of the Sudan is located.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Its initiators were cattle keepers and horsemen, and they </a:t>
            </a:r>
            <a:r>
              <a:rPr lang="en-US" sz="1600" dirty="0">
                <a:latin typeface="Times New Roman" pitchFamily="18" charset="0"/>
                <a:cs typeface="Times New Roman" pitchFamily="18" charset="0"/>
              </a:rPr>
              <a:t>after embracing </a:t>
            </a:r>
            <a:r>
              <a:rPr lang="en-US" sz="1600" dirty="0" smtClean="0">
                <a:latin typeface="Times New Roman" pitchFamily="18" charset="0"/>
                <a:cs typeface="Times New Roman" pitchFamily="18" charset="0"/>
              </a:rPr>
              <a:t>Islam </a:t>
            </a:r>
            <a:r>
              <a:rPr lang="en-US" sz="1600" dirty="0">
                <a:latin typeface="Times New Roman" pitchFamily="18" charset="0"/>
                <a:cs typeface="Times New Roman" pitchFamily="18" charset="0"/>
              </a:rPr>
              <a:t>established the </a:t>
            </a:r>
            <a:r>
              <a:rPr lang="en-US" sz="1600" dirty="0" err="1">
                <a:latin typeface="Times New Roman" pitchFamily="18" charset="0"/>
                <a:cs typeface="Times New Roman" pitchFamily="18" charset="0"/>
              </a:rPr>
              <a:t>Funj</a:t>
            </a:r>
            <a:r>
              <a:rPr lang="en-US" sz="1600" dirty="0">
                <a:latin typeface="Times New Roman" pitchFamily="18" charset="0"/>
                <a:cs typeface="Times New Roman" pitchFamily="18" charset="0"/>
              </a:rPr>
              <a:t> Sultanate with its capital</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Senar</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 It  </a:t>
            </a:r>
            <a:r>
              <a:rPr lang="en-US" sz="1600" dirty="0">
                <a:latin typeface="Times New Roman" pitchFamily="18" charset="0"/>
                <a:cs typeface="Times New Roman" pitchFamily="18" charset="0"/>
              </a:rPr>
              <a:t>fought the Christian Kingdom of Ethiopia due to rivalry over trade </a:t>
            </a:r>
            <a:r>
              <a:rPr lang="en-US" sz="1600" dirty="0" smtClean="0">
                <a:latin typeface="Times New Roman" pitchFamily="18" charset="0"/>
                <a:cs typeface="Times New Roman" pitchFamily="18" charset="0"/>
              </a:rPr>
              <a:t>routes, and  in </a:t>
            </a:r>
            <a:r>
              <a:rPr lang="en-US" sz="1600" dirty="0">
                <a:latin typeface="Times New Roman" pitchFamily="18" charset="0"/>
                <a:cs typeface="Times New Roman" pitchFamily="18" charset="0"/>
              </a:rPr>
              <a:t>1620 King </a:t>
            </a:r>
            <a:r>
              <a:rPr lang="en-US" sz="1600" dirty="0" err="1">
                <a:latin typeface="Times New Roman" pitchFamily="18" charset="0"/>
                <a:cs typeface="Times New Roman" pitchFamily="18" charset="0"/>
              </a:rPr>
              <a:t>Susenyos</a:t>
            </a:r>
            <a:r>
              <a:rPr lang="en-US" sz="1600" dirty="0">
                <a:latin typeface="Times New Roman" pitchFamily="18" charset="0"/>
                <a:cs typeface="Times New Roman" pitchFamily="18" charset="0"/>
              </a:rPr>
              <a:t> destroyed many villages of the Sultanate</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the 1820’s </a:t>
            </a: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was conquered by </a:t>
            </a:r>
            <a:r>
              <a:rPr lang="en-US" sz="1600" b="1" dirty="0">
                <a:latin typeface="Times New Roman" pitchFamily="18" charset="0"/>
                <a:cs typeface="Times New Roman" pitchFamily="18" charset="0"/>
              </a:rPr>
              <a:t>Mohammed Ali of Egypt</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The </a:t>
            </a:r>
            <a:r>
              <a:rPr lang="en-US" sz="1800" b="1" dirty="0" err="1">
                <a:latin typeface="Times New Roman" pitchFamily="18" charset="0"/>
                <a:cs typeface="Times New Roman" pitchFamily="18" charset="0"/>
              </a:rPr>
              <a:t>Almoravids</a:t>
            </a:r>
            <a:endParaRPr lang="en-GB" sz="1800" b="1"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It is a religious movement instituted by </a:t>
            </a:r>
            <a:r>
              <a:rPr lang="en-US" sz="1600" b="1" dirty="0">
                <a:latin typeface="Times New Roman" pitchFamily="18" charset="0"/>
                <a:cs typeface="Times New Roman" pitchFamily="18" charset="0"/>
              </a:rPr>
              <a:t>the Berber warriors </a:t>
            </a:r>
            <a:r>
              <a:rPr lang="en-US" sz="1600" dirty="0">
                <a:latin typeface="Times New Roman" pitchFamily="18" charset="0"/>
                <a:cs typeface="Times New Roman" pitchFamily="18" charset="0"/>
              </a:rPr>
              <a:t>in the 11th century.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Its  </a:t>
            </a:r>
            <a:r>
              <a:rPr lang="en-US" sz="1600" dirty="0">
                <a:latin typeface="Times New Roman" pitchFamily="18" charset="0"/>
                <a:cs typeface="Times New Roman" pitchFamily="18" charset="0"/>
              </a:rPr>
              <a:t>leader </a:t>
            </a:r>
            <a:r>
              <a:rPr lang="en-US" sz="1600" dirty="0" smtClean="0">
                <a:latin typeface="Times New Roman" pitchFamily="18" charset="0"/>
                <a:cs typeface="Times New Roman" pitchFamily="18" charset="0"/>
              </a:rPr>
              <a:t>was called Abdullah </a:t>
            </a:r>
            <a:r>
              <a:rPr lang="en-US" sz="1600" dirty="0" err="1">
                <a:latin typeface="Times New Roman" pitchFamily="18" charset="0"/>
                <a:cs typeface="Times New Roman" pitchFamily="18" charset="0"/>
              </a:rPr>
              <a:t>ibn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Yasin</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He </a:t>
            </a:r>
            <a:r>
              <a:rPr lang="en-US" sz="1600" dirty="0">
                <a:latin typeface="Times New Roman" pitchFamily="18" charset="0"/>
                <a:cs typeface="Times New Roman" pitchFamily="18" charset="0"/>
              </a:rPr>
              <a:t>preached a Jihad (</a:t>
            </a:r>
            <a:r>
              <a:rPr lang="en-US" sz="1600" dirty="0" err="1">
                <a:latin typeface="Times New Roman" pitchFamily="18" charset="0"/>
                <a:cs typeface="Times New Roman" pitchFamily="18" charset="0"/>
              </a:rPr>
              <a:t>muslim</a:t>
            </a:r>
            <a:r>
              <a:rPr lang="en-US" sz="1600" dirty="0">
                <a:latin typeface="Times New Roman" pitchFamily="18" charset="0"/>
                <a:cs typeface="Times New Roman" pitchFamily="18" charset="0"/>
              </a:rPr>
              <a:t> holy war) against non-</a:t>
            </a:r>
            <a:r>
              <a:rPr lang="en-US" sz="1600" dirty="0" err="1">
                <a:latin typeface="Times New Roman" pitchFamily="18" charset="0"/>
                <a:cs typeface="Times New Roman" pitchFamily="18" charset="0"/>
              </a:rPr>
              <a:t>muslim</a:t>
            </a:r>
            <a:r>
              <a:rPr lang="en-US" sz="1600" dirty="0">
                <a:latin typeface="Times New Roman" pitchFamily="18" charset="0"/>
                <a:cs typeface="Times New Roman" pitchFamily="18" charset="0"/>
              </a:rPr>
              <a:t> Berbers. </a:t>
            </a: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conquered the city of</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Sijilmasa</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in 1056 </a:t>
            </a:r>
            <a:r>
              <a:rPr lang="en-US" sz="1600" dirty="0" smtClean="0">
                <a:latin typeface="Times New Roman" pitchFamily="18" charset="0"/>
                <a:cs typeface="Times New Roman" pitchFamily="18" charset="0"/>
              </a:rPr>
              <a:t>AD, and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it also </a:t>
            </a:r>
            <a:r>
              <a:rPr lang="en-US" sz="1600" dirty="0">
                <a:latin typeface="Times New Roman" pitchFamily="18" charset="0"/>
                <a:cs typeface="Times New Roman" pitchFamily="18" charset="0"/>
              </a:rPr>
              <a:t>controlled </a:t>
            </a:r>
            <a:r>
              <a:rPr lang="en-US" sz="1600" b="1" dirty="0">
                <a:latin typeface="Times New Roman" pitchFamily="18" charset="0"/>
                <a:cs typeface="Times New Roman" pitchFamily="18" charset="0"/>
              </a:rPr>
              <a:t>Morocco </a:t>
            </a:r>
            <a:r>
              <a:rPr lang="en-US" sz="1600" dirty="0">
                <a:latin typeface="Times New Roman" pitchFamily="18" charset="0"/>
                <a:cs typeface="Times New Roman" pitchFamily="18" charset="0"/>
              </a:rPr>
              <a:t>and parts of </a:t>
            </a:r>
            <a:r>
              <a:rPr lang="en-US" sz="1600" b="1" dirty="0">
                <a:latin typeface="Times New Roman" pitchFamily="18" charset="0"/>
                <a:cs typeface="Times New Roman" pitchFamily="18" charset="0"/>
              </a:rPr>
              <a:t>Spain</a:t>
            </a:r>
            <a:r>
              <a:rPr lang="en-US" sz="1600" dirty="0">
                <a:latin typeface="Times New Roman" pitchFamily="18" charset="0"/>
                <a:cs typeface="Times New Roman" pitchFamily="18" charset="0"/>
              </a:rPr>
              <a:t> in the second half of the </a:t>
            </a:r>
            <a:r>
              <a:rPr lang="en-US" sz="1600" dirty="0" smtClean="0">
                <a:latin typeface="Times New Roman" pitchFamily="18" charset="0"/>
                <a:cs typeface="Times New Roman" pitchFamily="18" charset="0"/>
              </a:rPr>
              <a:t>11</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c. </a:t>
            </a:r>
          </a:p>
          <a:p>
            <a:pPr algn="just">
              <a:buFont typeface="Wingdings" pitchFamily="2" charset="2"/>
              <a:buChar char="ü"/>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other branch of the </a:t>
            </a:r>
            <a:r>
              <a:rPr lang="en-US" sz="1600" b="1" dirty="0" err="1">
                <a:latin typeface="Times New Roman" pitchFamily="18" charset="0"/>
                <a:cs typeface="Times New Roman" pitchFamily="18" charset="0"/>
              </a:rPr>
              <a:t>Almoravids</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led </a:t>
            </a:r>
            <a:r>
              <a:rPr lang="en-US" sz="1600" b="1" dirty="0">
                <a:latin typeface="Times New Roman" pitchFamily="18" charset="0"/>
                <a:cs typeface="Times New Roman" pitchFamily="18" charset="0"/>
              </a:rPr>
              <a:t>Abu </a:t>
            </a:r>
            <a:r>
              <a:rPr lang="en-US" sz="1600" b="1" dirty="0" err="1">
                <a:latin typeface="Times New Roman" pitchFamily="18" charset="0"/>
                <a:cs typeface="Times New Roman" pitchFamily="18" charset="0"/>
              </a:rPr>
              <a:t>Bakr</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captured the city of </a:t>
            </a:r>
            <a:r>
              <a:rPr lang="en-US" sz="1600" b="1" dirty="0" err="1">
                <a:latin typeface="Times New Roman" pitchFamily="18" charset="0"/>
                <a:cs typeface="Times New Roman" pitchFamily="18" charset="0"/>
              </a:rPr>
              <a:t>Audaghust</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in 1054 and </a:t>
            </a:r>
            <a:r>
              <a:rPr lang="en-US" sz="1600" b="1" dirty="0" err="1">
                <a:latin typeface="Times New Roman" pitchFamily="18" charset="0"/>
                <a:cs typeface="Times New Roman" pitchFamily="18" charset="0"/>
              </a:rPr>
              <a:t>Kumbisaleh</a:t>
            </a:r>
            <a:r>
              <a:rPr lang="en-US" sz="1600" dirty="0">
                <a:latin typeface="Times New Roman" pitchFamily="18" charset="0"/>
                <a:cs typeface="Times New Roman" pitchFamily="18" charset="0"/>
              </a:rPr>
              <a:t>, the capital city of Ghana in 1076 AD. </a:t>
            </a:r>
            <a:endParaRPr lang="en-GB"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The </a:t>
            </a:r>
            <a:r>
              <a:rPr lang="en-US" sz="1800" b="1" dirty="0" err="1">
                <a:latin typeface="Times New Roman" pitchFamily="18" charset="0"/>
                <a:cs typeface="Times New Roman" pitchFamily="18" charset="0"/>
              </a:rPr>
              <a:t>Almohads</a:t>
            </a:r>
            <a:endParaRPr lang="en-GB" sz="1800" b="1" dirty="0">
              <a:latin typeface="Times New Roman" pitchFamily="18" charset="0"/>
              <a:cs typeface="Times New Roman" pitchFamily="18" charset="0"/>
            </a:endParaRPr>
          </a:p>
          <a:p>
            <a:pPr algn="just">
              <a:buFont typeface="Wingdings" pitchFamily="2" charset="2"/>
              <a:buChar char="ü"/>
            </a:pPr>
            <a:r>
              <a:rPr lang="en-US" sz="1600" dirty="0">
                <a:latin typeface="Times New Roman" pitchFamily="18" charset="0"/>
                <a:cs typeface="Times New Roman" pitchFamily="18" charset="0"/>
              </a:rPr>
              <a:t>This is also another religious </a:t>
            </a:r>
            <a:r>
              <a:rPr lang="en-US" sz="1600" dirty="0" smtClean="0">
                <a:latin typeface="Times New Roman" pitchFamily="18" charset="0"/>
                <a:cs typeface="Times New Roman" pitchFamily="18" charset="0"/>
              </a:rPr>
              <a:t>movement, and they were </a:t>
            </a:r>
            <a:r>
              <a:rPr lang="en-US" sz="1600" dirty="0" err="1" smtClean="0">
                <a:latin typeface="Times New Roman" pitchFamily="18" charset="0"/>
                <a:cs typeface="Times New Roman" pitchFamily="18" charset="0"/>
              </a:rPr>
              <a:t>muslims</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It overthrew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Almoravids</a:t>
            </a:r>
            <a:r>
              <a:rPr lang="en-US" sz="1600" dirty="0">
                <a:latin typeface="Times New Roman" pitchFamily="18" charset="0"/>
                <a:cs typeface="Times New Roman" pitchFamily="18" charset="0"/>
              </a:rPr>
              <a:t> in the middle of the 12th </a:t>
            </a:r>
            <a:r>
              <a:rPr lang="en-US" sz="1600" dirty="0" smtClean="0">
                <a:latin typeface="Times New Roman" pitchFamily="18" charset="0"/>
                <a:cs typeface="Times New Roman" pitchFamily="18" charset="0"/>
              </a:rPr>
              <a:t>century, and the </a:t>
            </a:r>
            <a:r>
              <a:rPr lang="en-US" sz="1600" dirty="0">
                <a:latin typeface="Times New Roman" pitchFamily="18" charset="0"/>
                <a:cs typeface="Times New Roman" pitchFamily="18" charset="0"/>
              </a:rPr>
              <a:t>founder of the </a:t>
            </a:r>
            <a:r>
              <a:rPr lang="en-US" sz="1600" dirty="0" err="1">
                <a:latin typeface="Times New Roman" pitchFamily="18" charset="0"/>
                <a:cs typeface="Times New Roman" pitchFamily="18" charset="0"/>
              </a:rPr>
              <a:t>Almohad</a:t>
            </a:r>
            <a:r>
              <a:rPr lang="en-US" sz="1600" dirty="0">
                <a:latin typeface="Times New Roman" pitchFamily="18" charset="0"/>
                <a:cs typeface="Times New Roman" pitchFamily="18" charset="0"/>
              </a:rPr>
              <a:t> movement was </a:t>
            </a:r>
            <a:r>
              <a:rPr lang="en-US" sz="1600" b="1" dirty="0" err="1">
                <a:latin typeface="Times New Roman" pitchFamily="18" charset="0"/>
                <a:cs typeface="Times New Roman" pitchFamily="18" charset="0"/>
              </a:rPr>
              <a:t>ibn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Tamart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b="1" dirty="0" smtClean="0">
                <a:latin typeface="Times New Roman" pitchFamily="18" charset="0"/>
                <a:cs typeface="Times New Roman" pitchFamily="18" charset="0"/>
              </a:rPr>
              <a:t>Abdul </a:t>
            </a:r>
            <a:r>
              <a:rPr lang="en-US" sz="1600" b="1" dirty="0" err="1">
                <a:latin typeface="Times New Roman" pitchFamily="18" charset="0"/>
                <a:cs typeface="Times New Roman" pitchFamily="18" charset="0"/>
              </a:rPr>
              <a:t>Mumin</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became the leader of the movement following the death of </a:t>
            </a:r>
            <a:r>
              <a:rPr lang="en-US" sz="1600" dirty="0" err="1">
                <a:latin typeface="Times New Roman" pitchFamily="18" charset="0"/>
                <a:cs typeface="Times New Roman" pitchFamily="18" charset="0"/>
              </a:rPr>
              <a:t>ibn</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Tamart</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He built </a:t>
            </a:r>
            <a:r>
              <a:rPr lang="en-US" sz="1600" dirty="0">
                <a:latin typeface="Times New Roman" pitchFamily="18" charset="0"/>
                <a:cs typeface="Times New Roman" pitchFamily="18" charset="0"/>
              </a:rPr>
              <a:t>a </a:t>
            </a:r>
            <a:r>
              <a:rPr lang="en-US" sz="1600" b="1" dirty="0">
                <a:latin typeface="Times New Roman" pitchFamily="18" charset="0"/>
                <a:cs typeface="Times New Roman" pitchFamily="18" charset="0"/>
              </a:rPr>
              <a:t>strong and large </a:t>
            </a:r>
            <a:r>
              <a:rPr lang="en-US" sz="1600" b="1" dirty="0" smtClean="0">
                <a:latin typeface="Times New Roman" pitchFamily="18" charset="0"/>
                <a:cs typeface="Times New Roman" pitchFamily="18" charset="0"/>
              </a:rPr>
              <a:t>empire</a:t>
            </a:r>
            <a:r>
              <a:rPr lang="en-US" sz="1600" dirty="0" smtClean="0">
                <a:latin typeface="Times New Roman" pitchFamily="18" charset="0"/>
                <a:cs typeface="Times New Roman" pitchFamily="18" charset="0"/>
              </a:rPr>
              <a:t>, by </a:t>
            </a:r>
            <a:r>
              <a:rPr lang="en-US" sz="1600" dirty="0">
                <a:latin typeface="Times New Roman" pitchFamily="18" charset="0"/>
                <a:cs typeface="Times New Roman" pitchFamily="18" charset="0"/>
              </a:rPr>
              <a:t>controlled all of what are now Algeria, Morocco, Tunisia and parts of Spain</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Almohad</a:t>
            </a:r>
            <a:r>
              <a:rPr lang="en-US" sz="1600" dirty="0">
                <a:latin typeface="Times New Roman" pitchFamily="18" charset="0"/>
                <a:cs typeface="Times New Roman" pitchFamily="18" charset="0"/>
              </a:rPr>
              <a:t> empire collapsed in the middle of the </a:t>
            </a:r>
            <a:r>
              <a:rPr lang="en-US" sz="1600" dirty="0" smtClean="0">
                <a:latin typeface="Times New Roman" pitchFamily="18" charset="0"/>
                <a:cs typeface="Times New Roman" pitchFamily="18" charset="0"/>
              </a:rPr>
              <a:t> 13</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c. </a:t>
            </a: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420585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a:t/>
            </a:r>
            <a:br>
              <a:rPr lang="en-US" b="1" dirty="0"/>
            </a:br>
            <a:r>
              <a:rPr lang="en-US" sz="2700" b="1" dirty="0">
                <a:latin typeface="Times New Roman" pitchFamily="18" charset="0"/>
                <a:cs typeface="Times New Roman" pitchFamily="18" charset="0"/>
              </a:rPr>
              <a:t>A</a:t>
            </a:r>
            <a:r>
              <a:rPr lang="en-US" sz="2700" b="1" dirty="0" smtClean="0">
                <a:latin typeface="Times New Roman" pitchFamily="18" charset="0"/>
                <a:cs typeface="Times New Roman" pitchFamily="18" charset="0"/>
              </a:rPr>
              <a:t>ncient</a:t>
            </a:r>
            <a:r>
              <a:rPr lang="en-US"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Ghana</a:t>
            </a:r>
            <a:r>
              <a:rPr lang="en-GB" b="1" dirty="0" smtClean="0"/>
              <a:t/>
            </a:r>
            <a:br>
              <a:rPr lang="en-GB" b="1" dirty="0" smtClean="0"/>
            </a:br>
            <a:endParaRPr lang="en-GB" dirty="0"/>
          </a:p>
        </p:txBody>
      </p:sp>
      <p:sp>
        <p:nvSpPr>
          <p:cNvPr id="3" name="Content Placeholder 2"/>
          <p:cNvSpPr>
            <a:spLocks noGrp="1"/>
          </p:cNvSpPr>
          <p:nvPr>
            <p:ph idx="1"/>
          </p:nvPr>
        </p:nvSpPr>
        <p:spPr>
          <a:xfrm>
            <a:off x="228600" y="457200"/>
            <a:ext cx="8610600" cy="6172200"/>
          </a:xfrm>
        </p:spPr>
        <p:txBody>
          <a:bodyPr>
            <a:normAutofit fontScale="62500" lnSpcReduction="20000"/>
          </a:bodyPr>
          <a:lstStyle/>
          <a:p>
            <a:pPr algn="just">
              <a:buFont typeface="Wingdings" pitchFamily="2" charset="2"/>
              <a:buChar char="ü"/>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covered the present-day Southern Mauritania and Mali.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was founded in the </a:t>
            </a:r>
            <a:r>
              <a:rPr lang="en-US" dirty="0" smtClean="0">
                <a:latin typeface="Times New Roman" pitchFamily="18" charset="0"/>
                <a:cs typeface="Times New Roman" pitchFamily="18" charset="0"/>
              </a:rPr>
              <a:t>4</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a:t>
            </a:r>
            <a:r>
              <a:rPr lang="en-US" dirty="0">
                <a:latin typeface="Times New Roman" pitchFamily="18" charset="0"/>
                <a:cs typeface="Times New Roman" pitchFamily="18" charset="0"/>
              </a:rPr>
              <a:t>and reached its peak in the </a:t>
            </a:r>
            <a:r>
              <a:rPr lang="en-US" dirty="0" smtClean="0">
                <a:latin typeface="Times New Roman" pitchFamily="18" charset="0"/>
                <a:cs typeface="Times New Roman" pitchFamily="18" charset="0"/>
              </a:rPr>
              <a:t>11</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a:t>
            </a:r>
          </a:p>
          <a:p>
            <a:pPr algn="just">
              <a:buFont typeface="Wingdings" pitchFamily="2" charset="2"/>
              <a:buChar char="ü"/>
            </a:pPr>
            <a:r>
              <a:rPr lang="en-US" dirty="0" smtClean="0">
                <a:latin typeface="Times New Roman" pitchFamily="18" charset="0"/>
                <a:cs typeface="Times New Roman" pitchFamily="18" charset="0"/>
              </a:rPr>
              <a:t>Its people were </a:t>
            </a:r>
            <a:r>
              <a:rPr lang="en-US" dirty="0">
                <a:latin typeface="Times New Roman" pitchFamily="18" charset="0"/>
                <a:cs typeface="Times New Roman" pitchFamily="18" charset="0"/>
              </a:rPr>
              <a:t>called the </a:t>
            </a:r>
            <a:r>
              <a:rPr lang="en-US" b="1" dirty="0" smtClean="0">
                <a:latin typeface="Times New Roman" pitchFamily="18" charset="0"/>
                <a:cs typeface="Times New Roman" pitchFamily="18" charset="0"/>
              </a:rPr>
              <a:t>Soninke</a:t>
            </a:r>
            <a:r>
              <a:rPr lang="en-US" dirty="0" smtClean="0">
                <a:latin typeface="Times New Roman" pitchFamily="18" charset="0"/>
                <a:cs typeface="Times New Roman" pitchFamily="18" charset="0"/>
              </a:rPr>
              <a:t>, and its the </a:t>
            </a:r>
            <a:r>
              <a:rPr lang="en-US" dirty="0">
                <a:latin typeface="Times New Roman" pitchFamily="18" charset="0"/>
                <a:cs typeface="Times New Roman" pitchFamily="18" charset="0"/>
              </a:rPr>
              <a:t>capital city </a:t>
            </a:r>
            <a:r>
              <a:rPr lang="en-US" dirty="0" smtClean="0">
                <a:latin typeface="Times New Roman" pitchFamily="18" charset="0"/>
                <a:cs typeface="Times New Roman" pitchFamily="18" charset="0"/>
              </a:rPr>
              <a:t>was </a:t>
            </a:r>
            <a:r>
              <a:rPr lang="en-US" dirty="0" err="1">
                <a:latin typeface="Times New Roman" pitchFamily="18" charset="0"/>
                <a:cs typeface="Times New Roman" pitchFamily="18" charset="0"/>
              </a:rPr>
              <a:t>Kunbisaleh</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The </a:t>
            </a:r>
            <a:r>
              <a:rPr lang="en-US" b="1" dirty="0">
                <a:latin typeface="Times New Roman" pitchFamily="18" charset="0"/>
                <a:cs typeface="Times New Roman" pitchFamily="18" charset="0"/>
              </a:rPr>
              <a:t>trans-Saharan trade </a:t>
            </a:r>
            <a:r>
              <a:rPr lang="en-US" dirty="0">
                <a:latin typeface="Times New Roman" pitchFamily="18" charset="0"/>
                <a:cs typeface="Times New Roman" pitchFamily="18" charset="0"/>
              </a:rPr>
              <a:t>was the main factor for </a:t>
            </a:r>
            <a:r>
              <a:rPr lang="en-US" dirty="0" smtClean="0">
                <a:latin typeface="Times New Roman" pitchFamily="18" charset="0"/>
                <a:cs typeface="Times New Roman" pitchFamily="18" charset="0"/>
              </a:rPr>
              <a:t>its  greatness. </a:t>
            </a:r>
          </a:p>
          <a:p>
            <a:pPr algn="just">
              <a:buFont typeface="Wingdings" pitchFamily="2" charset="2"/>
              <a:buChar char="ü"/>
            </a:pPr>
            <a:r>
              <a:rPr lang="en-US" dirty="0" smtClean="0">
                <a:latin typeface="Times New Roman" pitchFamily="18" charset="0"/>
                <a:cs typeface="Times New Roman" pitchFamily="18" charset="0"/>
              </a:rPr>
              <a:t>Its people were </a:t>
            </a:r>
            <a:r>
              <a:rPr lang="en-US" dirty="0">
                <a:latin typeface="Times New Roman" pitchFamily="18" charset="0"/>
                <a:cs typeface="Times New Roman" pitchFamily="18" charset="0"/>
              </a:rPr>
              <a:t>skilled workers of </a:t>
            </a:r>
            <a:r>
              <a:rPr lang="en-US" dirty="0" smtClean="0">
                <a:latin typeface="Times New Roman" pitchFamily="18" charset="0"/>
                <a:cs typeface="Times New Roman" pitchFamily="18" charset="0"/>
              </a:rPr>
              <a:t>iron, and they </a:t>
            </a:r>
            <a:r>
              <a:rPr lang="en-US" dirty="0">
                <a:latin typeface="Times New Roman" pitchFamily="18" charset="0"/>
                <a:cs typeface="Times New Roman" pitchFamily="18" charset="0"/>
              </a:rPr>
              <a:t>used iron weapons against their enemies and were able to build a larger empire.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Its decline was the </a:t>
            </a:r>
            <a:r>
              <a:rPr lang="en-US" dirty="0">
                <a:latin typeface="Times New Roman" pitchFamily="18" charset="0"/>
                <a:cs typeface="Times New Roman" pitchFamily="18" charset="0"/>
              </a:rPr>
              <a:t>invasion of the </a:t>
            </a:r>
            <a:r>
              <a:rPr lang="en-US" dirty="0" err="1">
                <a:latin typeface="Times New Roman" pitchFamily="18" charset="0"/>
                <a:cs typeface="Times New Roman" pitchFamily="18" charset="0"/>
              </a:rPr>
              <a:t>Almoravids</a:t>
            </a:r>
            <a:r>
              <a:rPr lang="en-US" dirty="0">
                <a:latin typeface="Times New Roman" pitchFamily="18" charset="0"/>
                <a:cs typeface="Times New Roman" pitchFamily="18" charset="0"/>
              </a:rPr>
              <a:t> in the </a:t>
            </a:r>
            <a:r>
              <a:rPr lang="en-US" dirty="0" smtClean="0">
                <a:latin typeface="Times New Roman" pitchFamily="18" charset="0"/>
                <a:cs typeface="Times New Roman" pitchFamily="18" charset="0"/>
              </a:rPr>
              <a:t>11</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a:t>
            </a:r>
          </a:p>
          <a:p>
            <a:pPr marL="0" indent="0" algn="just">
              <a:buNone/>
            </a:pPr>
            <a:r>
              <a:rPr lang="en-US" sz="3800" b="1" dirty="0">
                <a:latin typeface="Times New Roman" pitchFamily="18" charset="0"/>
                <a:cs typeface="Times New Roman" pitchFamily="18" charset="0"/>
              </a:rPr>
              <a:t> </a:t>
            </a:r>
            <a:r>
              <a:rPr lang="en-US" sz="3800" b="1" dirty="0" smtClean="0">
                <a:latin typeface="Times New Roman" pitchFamily="18" charset="0"/>
                <a:cs typeface="Times New Roman" pitchFamily="18" charset="0"/>
              </a:rPr>
              <a:t>                                                 Mali</a:t>
            </a:r>
            <a:endParaRPr lang="en-GB" sz="3800" b="1" dirty="0">
              <a:latin typeface="Times New Roman" pitchFamily="18" charset="0"/>
              <a:cs typeface="Times New Roman" pitchFamily="18" charset="0"/>
            </a:endParaRPr>
          </a:p>
          <a:p>
            <a:pPr algn="just">
              <a:buFont typeface="Wingdings" pitchFamily="2" charset="2"/>
              <a:buChar char="ü"/>
            </a:pPr>
            <a:r>
              <a:rPr lang="en-US" dirty="0">
                <a:latin typeface="Times New Roman" pitchFamily="18" charset="0"/>
                <a:cs typeface="Times New Roman" pitchFamily="18" charset="0"/>
              </a:rPr>
              <a:t>A group of people that founded the Empire of Mali are called the </a:t>
            </a:r>
            <a:r>
              <a:rPr lang="en-US" b="1" dirty="0" err="1">
                <a:latin typeface="Times New Roman" pitchFamily="18" charset="0"/>
                <a:cs typeface="Times New Roman" pitchFamily="18" charset="0"/>
              </a:rPr>
              <a:t>Kangaba</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It was emerged </a:t>
            </a:r>
            <a:r>
              <a:rPr lang="en-US" dirty="0">
                <a:latin typeface="Times New Roman" pitchFamily="18" charset="0"/>
                <a:cs typeface="Times New Roman" pitchFamily="18" charset="0"/>
              </a:rPr>
              <a:t>after the downfall of </a:t>
            </a:r>
            <a:r>
              <a:rPr lang="en-US" dirty="0" smtClean="0">
                <a:latin typeface="Times New Roman" pitchFamily="18" charset="0"/>
                <a:cs typeface="Times New Roman" pitchFamily="18" charset="0"/>
              </a:rPr>
              <a:t>Ghana, and its first </a:t>
            </a:r>
            <a:r>
              <a:rPr lang="en-US" dirty="0">
                <a:latin typeface="Times New Roman" pitchFamily="18" charset="0"/>
                <a:cs typeface="Times New Roman" pitchFamily="18" charset="0"/>
              </a:rPr>
              <a:t>leader </a:t>
            </a:r>
            <a:r>
              <a:rPr lang="en-US" dirty="0" smtClean="0">
                <a:latin typeface="Times New Roman" pitchFamily="18" charset="0"/>
                <a:cs typeface="Times New Roman" pitchFamily="18" charset="0"/>
              </a:rPr>
              <a:t> was </a:t>
            </a:r>
            <a:r>
              <a:rPr lang="en-US" dirty="0" err="1" smtClean="0">
                <a:latin typeface="Times New Roman" pitchFamily="18" charset="0"/>
                <a:cs typeface="Times New Roman" pitchFamily="18" charset="0"/>
              </a:rPr>
              <a:t>Sundiata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 1230-1255). </a:t>
            </a:r>
          </a:p>
          <a:p>
            <a:pPr algn="just">
              <a:buFont typeface="Wingdings" pitchFamily="2" charset="2"/>
              <a:buChar char="ü"/>
            </a:pPr>
            <a:r>
              <a:rPr lang="en-US" dirty="0" smtClean="0">
                <a:latin typeface="Times New Roman" pitchFamily="18" charset="0"/>
                <a:cs typeface="Times New Roman" pitchFamily="18" charset="0"/>
              </a:rPr>
              <a:t>It emerged </a:t>
            </a:r>
            <a:r>
              <a:rPr lang="en-US" dirty="0">
                <a:latin typeface="Times New Roman" pitchFamily="18" charset="0"/>
                <a:cs typeface="Times New Roman" pitchFamily="18" charset="0"/>
              </a:rPr>
              <a:t>one of the strongest and largest in the world during the reign of </a:t>
            </a:r>
            <a:r>
              <a:rPr lang="en-US" b="1" dirty="0">
                <a:latin typeface="Times New Roman" pitchFamily="18" charset="0"/>
                <a:cs typeface="Times New Roman" pitchFamily="18" charset="0"/>
              </a:rPr>
              <a:t>Mansa Musa </a:t>
            </a:r>
            <a:r>
              <a:rPr lang="en-US" dirty="0">
                <a:latin typeface="Times New Roman" pitchFamily="18" charset="0"/>
                <a:cs typeface="Times New Roman" pitchFamily="18" charset="0"/>
              </a:rPr>
              <a:t>(r. 1312-1337).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In his reign Islam was expanded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Empire, and </a:t>
            </a:r>
            <a:r>
              <a:rPr lang="en-US" b="1" dirty="0">
                <a:latin typeface="Times New Roman" pitchFamily="18" charset="0"/>
                <a:cs typeface="Times New Roman" pitchFamily="18" charset="0"/>
              </a:rPr>
              <a:t>Timbuktu</a:t>
            </a:r>
            <a:r>
              <a:rPr lang="en-US" dirty="0">
                <a:latin typeface="Times New Roman" pitchFamily="18" charset="0"/>
                <a:cs typeface="Times New Roman" pitchFamily="18" charset="0"/>
              </a:rPr>
              <a:t>, one of the cities of the Empire, became one of the important centers of Islamic cultures. </a:t>
            </a:r>
            <a:endParaRPr lang="en-GB" dirty="0" smtClean="0">
              <a:latin typeface="Times New Roman" pitchFamily="18" charset="0"/>
              <a:cs typeface="Times New Roman" pitchFamily="18" charset="0"/>
            </a:endParaRPr>
          </a:p>
          <a:p>
            <a:pPr algn="just">
              <a:buFont typeface="Wingdings" pitchFamily="2" charset="2"/>
              <a:buChar char="ü"/>
            </a:pPr>
            <a:r>
              <a:rPr lang="en-GB" dirty="0" smtClean="0">
                <a:latin typeface="Times New Roman" pitchFamily="18" charset="0"/>
                <a:cs typeface="Times New Roman" pitchFamily="18" charset="0"/>
              </a:rPr>
              <a:t>Its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economy was based on </a:t>
            </a:r>
            <a:r>
              <a:rPr lang="en-US" b="1" dirty="0">
                <a:latin typeface="Times New Roman" pitchFamily="18" charset="0"/>
                <a:cs typeface="Times New Roman" pitchFamily="18" charset="0"/>
              </a:rPr>
              <a:t>farming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iron working and </a:t>
            </a:r>
            <a:r>
              <a:rPr lang="en-US" b="1" dirty="0" smtClean="0">
                <a:latin typeface="Times New Roman" pitchFamily="18" charset="0"/>
                <a:cs typeface="Times New Roman" pitchFamily="18" charset="0"/>
              </a:rPr>
              <a:t>trade</a:t>
            </a:r>
            <a:r>
              <a:rPr lang="en-US" dirty="0" smtClean="0">
                <a:latin typeface="Times New Roman" pitchFamily="18" charset="0"/>
                <a:cs typeface="Times New Roman" pitchFamily="18" charset="0"/>
              </a:rPr>
              <a:t>, and the </a:t>
            </a:r>
            <a:r>
              <a:rPr lang="en-US" dirty="0">
                <a:latin typeface="Times New Roman" pitchFamily="18" charset="0"/>
                <a:cs typeface="Times New Roman" pitchFamily="18" charset="0"/>
              </a:rPr>
              <a:t>major item of trade was gold</a:t>
            </a:r>
            <a:r>
              <a:rPr lang="en-US" dirty="0" smtClean="0">
                <a:latin typeface="Times New Roman" pitchFamily="18" charset="0"/>
                <a:cs typeface="Times New Roman" pitchFamily="18" charset="0"/>
              </a:rPr>
              <a:t>.</a:t>
            </a:r>
          </a:p>
          <a:p>
            <a:pPr algn="just">
              <a:buFont typeface="Wingdings" pitchFamily="2" charset="2"/>
              <a:buChar char="ü"/>
            </a:pPr>
            <a:r>
              <a:rPr lang="en-US" dirty="0" smtClean="0">
                <a:latin typeface="Times New Roman" pitchFamily="18" charset="0"/>
                <a:cs typeface="Times New Roman" pitchFamily="18" charset="0"/>
              </a:rPr>
              <a:t> it controlled </a:t>
            </a:r>
            <a:r>
              <a:rPr lang="en-US" dirty="0">
                <a:latin typeface="Times New Roman" pitchFamily="18" charset="0"/>
                <a:cs typeface="Times New Roman" pitchFamily="18" charset="0"/>
              </a:rPr>
              <a:t>the gold-mines of </a:t>
            </a:r>
            <a:r>
              <a:rPr lang="en-US" b="1" dirty="0" err="1">
                <a:latin typeface="Times New Roman" pitchFamily="18" charset="0"/>
                <a:cs typeface="Times New Roman" pitchFamily="18" charset="0"/>
              </a:rPr>
              <a:t>Wangara</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Bambuk</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Its decline was </a:t>
            </a:r>
            <a:r>
              <a:rPr lang="en-US" dirty="0">
                <a:latin typeface="Times New Roman" pitchFamily="18" charset="0"/>
                <a:cs typeface="Times New Roman" pitchFamily="18" charset="0"/>
              </a:rPr>
              <a:t>the result of </a:t>
            </a:r>
            <a:r>
              <a:rPr lang="en-US" b="1" dirty="0">
                <a:latin typeface="Times New Roman" pitchFamily="18" charset="0"/>
                <a:cs typeface="Times New Roman" pitchFamily="18" charset="0"/>
              </a:rPr>
              <a:t>difficulty of administrating the vast </a:t>
            </a:r>
            <a:r>
              <a:rPr lang="en-US" b="1" dirty="0" smtClean="0">
                <a:latin typeface="Times New Roman" pitchFamily="18" charset="0"/>
                <a:cs typeface="Times New Roman" pitchFamily="18" charset="0"/>
              </a:rPr>
              <a:t>territory</a:t>
            </a:r>
            <a:r>
              <a:rPr lang="en-US" dirty="0" smtClean="0">
                <a:latin typeface="Times New Roman" pitchFamily="18" charset="0"/>
                <a:cs typeface="Times New Roman" pitchFamily="18" charset="0"/>
              </a:rPr>
              <a:t>, and its </a:t>
            </a:r>
            <a:r>
              <a:rPr lang="en-US" dirty="0">
                <a:latin typeface="Times New Roman" pitchFamily="18" charset="0"/>
                <a:cs typeface="Times New Roman" pitchFamily="18" charset="0"/>
              </a:rPr>
              <a:t>rulers could not defend the attack of the neighboring peoples of </a:t>
            </a:r>
            <a:r>
              <a:rPr lang="en-US" dirty="0" err="1">
                <a:latin typeface="Times New Roman" pitchFamily="18" charset="0"/>
                <a:cs typeface="Times New Roman" pitchFamily="18" charset="0"/>
              </a:rPr>
              <a:t>Tuareg</a:t>
            </a:r>
            <a:r>
              <a:rPr lang="en-US" dirty="0">
                <a:latin typeface="Times New Roman" pitchFamily="18" charset="0"/>
                <a:cs typeface="Times New Roman" pitchFamily="18" charset="0"/>
              </a:rPr>
              <a:t> and </a:t>
            </a:r>
            <a:r>
              <a:rPr lang="en-US" dirty="0" err="1" smtClean="0">
                <a:latin typeface="Times New Roman" pitchFamily="18" charset="0"/>
                <a:cs typeface="Times New Roman" pitchFamily="18" charset="0"/>
              </a:rPr>
              <a:t>Mossi</a:t>
            </a:r>
            <a:r>
              <a:rPr lang="en-US" dirty="0" smtClean="0">
                <a:latin typeface="Times New Roman" pitchFamily="18" charset="0"/>
                <a:cs typeface="Times New Roman" pitchFamily="18" charset="0"/>
              </a:rPr>
              <a:t>. As </a:t>
            </a:r>
            <a:r>
              <a:rPr lang="en-US" dirty="0">
                <a:latin typeface="Times New Roman" pitchFamily="18" charset="0"/>
                <a:cs typeface="Times New Roman" pitchFamily="18" charset="0"/>
              </a:rPr>
              <a:t>a result </a:t>
            </a:r>
            <a:r>
              <a:rPr lang="en-US" dirty="0" smtClean="0">
                <a:latin typeface="Times New Roman" pitchFamily="18" charset="0"/>
                <a:cs typeface="Times New Roman" pitchFamily="18" charset="0"/>
              </a:rPr>
              <a:t>of these, it was </a:t>
            </a:r>
            <a:r>
              <a:rPr lang="en-US" dirty="0">
                <a:latin typeface="Times New Roman" pitchFamily="18" charset="0"/>
                <a:cs typeface="Times New Roman" pitchFamily="18" charset="0"/>
              </a:rPr>
              <a:t>ended in </a:t>
            </a:r>
            <a:r>
              <a:rPr lang="en-US" dirty="0" smtClean="0">
                <a:latin typeface="Times New Roman" pitchFamily="18" charset="0"/>
                <a:cs typeface="Times New Roman" pitchFamily="18" charset="0"/>
              </a:rPr>
              <a:t>1550 </a:t>
            </a:r>
            <a:r>
              <a:rPr lang="en-US" dirty="0">
                <a:latin typeface="Times New Roman" pitchFamily="18" charset="0"/>
                <a:cs typeface="Times New Roman" pitchFamily="18" charset="0"/>
              </a:rPr>
              <a:t>AD. </a:t>
            </a:r>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29449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3100" b="1" dirty="0">
                <a:latin typeface="Times New Roman" pitchFamily="18" charset="0"/>
                <a:cs typeface="Times New Roman" pitchFamily="18" charset="0"/>
              </a:rPr>
              <a:t/>
            </a:r>
            <a:br>
              <a:rPr lang="en-US" sz="3100" b="1" dirty="0">
                <a:latin typeface="Times New Roman" pitchFamily="18" charset="0"/>
                <a:cs typeface="Times New Roman" pitchFamily="18" charset="0"/>
              </a:rPr>
            </a:br>
            <a:r>
              <a:rPr lang="en-US" sz="2200" b="1" dirty="0" smtClean="0">
                <a:latin typeface="Times New Roman" pitchFamily="18" charset="0"/>
                <a:cs typeface="Times New Roman" pitchFamily="18" charset="0"/>
              </a:rPr>
              <a:t>Songhai</a:t>
            </a:r>
            <a:r>
              <a:rPr lang="en-GB" b="1" dirty="0" smtClean="0"/>
              <a:t/>
            </a:r>
            <a:br>
              <a:rPr lang="en-GB" b="1" dirty="0" smtClean="0"/>
            </a:br>
            <a:endParaRPr lang="en-GB" dirty="0"/>
          </a:p>
        </p:txBody>
      </p:sp>
      <p:sp>
        <p:nvSpPr>
          <p:cNvPr id="3" name="Content Placeholder 2"/>
          <p:cNvSpPr>
            <a:spLocks noGrp="1"/>
          </p:cNvSpPr>
          <p:nvPr>
            <p:ph idx="1"/>
          </p:nvPr>
        </p:nvSpPr>
        <p:spPr>
          <a:xfrm>
            <a:off x="228600" y="533400"/>
            <a:ext cx="8763000" cy="6172200"/>
          </a:xfrm>
        </p:spPr>
        <p:txBody>
          <a:bodyPr>
            <a:normAutofit fontScale="40000" lnSpcReduction="20000"/>
          </a:bodyPr>
          <a:lstStyle/>
          <a:p>
            <a:pPr algn="just">
              <a:buFont typeface="Wingdings" pitchFamily="2" charset="2"/>
              <a:buChar char="ü"/>
            </a:pPr>
            <a:r>
              <a:rPr lang="en-US" sz="4000" dirty="0" smtClean="0">
                <a:latin typeface="Times New Roman" pitchFamily="18" charset="0"/>
                <a:cs typeface="Times New Roman" pitchFamily="18" charset="0"/>
              </a:rPr>
              <a:t>It  </a:t>
            </a:r>
            <a:r>
              <a:rPr lang="en-US" sz="4000" dirty="0">
                <a:latin typeface="Times New Roman" pitchFamily="18" charset="0"/>
                <a:cs typeface="Times New Roman" pitchFamily="18" charset="0"/>
              </a:rPr>
              <a:t>extended from the central area </a:t>
            </a:r>
            <a:r>
              <a:rPr lang="en-US" sz="4000" b="1" dirty="0">
                <a:latin typeface="Times New Roman" pitchFamily="18" charset="0"/>
                <a:cs typeface="Times New Roman" pitchFamily="18" charset="0"/>
              </a:rPr>
              <a:t>of the present-day Nigeria and the Atlantic coast</a:t>
            </a:r>
            <a:r>
              <a:rPr lang="en-US" sz="4000" dirty="0">
                <a:latin typeface="Times New Roman" pitchFamily="18" charset="0"/>
                <a:cs typeface="Times New Roman" pitchFamily="18" charset="0"/>
              </a:rPr>
              <a:t>. </a:t>
            </a:r>
            <a:endParaRPr lang="en-US" sz="4000"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Its  </a:t>
            </a:r>
            <a:r>
              <a:rPr lang="en-US" sz="4000" dirty="0">
                <a:latin typeface="Times New Roman" pitchFamily="18" charset="0"/>
                <a:cs typeface="Times New Roman" pitchFamily="18" charset="0"/>
              </a:rPr>
              <a:t>capital city </a:t>
            </a:r>
            <a:r>
              <a:rPr lang="en-US" sz="4000" dirty="0" smtClean="0">
                <a:latin typeface="Times New Roman" pitchFamily="18" charset="0"/>
                <a:cs typeface="Times New Roman" pitchFamily="18" charset="0"/>
              </a:rPr>
              <a:t>was</a:t>
            </a:r>
            <a:r>
              <a:rPr lang="en-US" sz="4000" b="1" dirty="0" smtClean="0">
                <a:latin typeface="Times New Roman" pitchFamily="18" charset="0"/>
                <a:cs typeface="Times New Roman" pitchFamily="18" charset="0"/>
              </a:rPr>
              <a:t> </a:t>
            </a:r>
            <a:r>
              <a:rPr lang="en-US" sz="4000" b="1" dirty="0" err="1">
                <a:latin typeface="Times New Roman" pitchFamily="18" charset="0"/>
                <a:cs typeface="Times New Roman" pitchFamily="18" charset="0"/>
              </a:rPr>
              <a:t>Gao</a:t>
            </a:r>
            <a:r>
              <a:rPr lang="en-US" sz="4000" dirty="0">
                <a:latin typeface="Times New Roman" pitchFamily="18" charset="0"/>
                <a:cs typeface="Times New Roman" pitchFamily="18" charset="0"/>
              </a:rPr>
              <a:t>, stood on the Niger River. </a:t>
            </a:r>
            <a:endParaRPr lang="en-US" sz="4000"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Most </a:t>
            </a:r>
            <a:r>
              <a:rPr lang="en-US" sz="4000" dirty="0">
                <a:latin typeface="Times New Roman" pitchFamily="18" charset="0"/>
                <a:cs typeface="Times New Roman" pitchFamily="18" charset="0"/>
              </a:rPr>
              <a:t>of </a:t>
            </a:r>
            <a:r>
              <a:rPr lang="en-US" sz="4000" dirty="0" smtClean="0">
                <a:latin typeface="Times New Roman" pitchFamily="18" charset="0"/>
                <a:cs typeface="Times New Roman" pitchFamily="18" charset="0"/>
              </a:rPr>
              <a:t>its the people were </a:t>
            </a:r>
            <a:r>
              <a:rPr lang="en-US" sz="4000" b="1" dirty="0">
                <a:latin typeface="Times New Roman" pitchFamily="18" charset="0"/>
                <a:cs typeface="Times New Roman" pitchFamily="18" charset="0"/>
              </a:rPr>
              <a:t>farmers, fishers and traders. </a:t>
            </a:r>
            <a:endParaRPr lang="en-US" sz="4000" b="1"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two kings, </a:t>
            </a:r>
            <a:r>
              <a:rPr lang="en-US" sz="4000" b="1" dirty="0" err="1">
                <a:latin typeface="Times New Roman" pitchFamily="18" charset="0"/>
                <a:cs typeface="Times New Roman" pitchFamily="18" charset="0"/>
              </a:rPr>
              <a:t>Sonni</a:t>
            </a:r>
            <a:r>
              <a:rPr lang="en-US" sz="4000" b="1" dirty="0">
                <a:latin typeface="Times New Roman" pitchFamily="18" charset="0"/>
                <a:cs typeface="Times New Roman" pitchFamily="18" charset="0"/>
              </a:rPr>
              <a:t> Ali and </a:t>
            </a:r>
            <a:r>
              <a:rPr lang="en-US" sz="4000" b="1" dirty="0" err="1">
                <a:latin typeface="Times New Roman" pitchFamily="18" charset="0"/>
                <a:cs typeface="Times New Roman" pitchFamily="18" charset="0"/>
              </a:rPr>
              <a:t>Askia</a:t>
            </a:r>
            <a:r>
              <a:rPr lang="en-US" sz="4000" b="1" dirty="0">
                <a:latin typeface="Times New Roman" pitchFamily="18" charset="0"/>
                <a:cs typeface="Times New Roman" pitchFamily="18" charset="0"/>
              </a:rPr>
              <a:t> Mohammed</a:t>
            </a:r>
            <a:r>
              <a:rPr lang="en-US" sz="4000" dirty="0">
                <a:latin typeface="Times New Roman" pitchFamily="18" charset="0"/>
                <a:cs typeface="Times New Roman" pitchFamily="18" charset="0"/>
              </a:rPr>
              <a:t>, are considered to</a:t>
            </a:r>
            <a:r>
              <a:rPr lang="en-US" sz="4000" b="1" dirty="0">
                <a:latin typeface="Times New Roman" pitchFamily="18" charset="0"/>
                <a:cs typeface="Times New Roman" pitchFamily="18" charset="0"/>
              </a:rPr>
              <a:t> strengthened </a:t>
            </a:r>
            <a:r>
              <a:rPr lang="en-US" sz="4000" dirty="0">
                <a:latin typeface="Times New Roman" pitchFamily="18" charset="0"/>
                <a:cs typeface="Times New Roman" pitchFamily="18" charset="0"/>
              </a:rPr>
              <a:t>the Empire. </a:t>
            </a:r>
            <a:endParaRPr lang="en-US" sz="4000" dirty="0" smtClean="0">
              <a:latin typeface="Times New Roman" pitchFamily="18" charset="0"/>
              <a:cs typeface="Times New Roman" pitchFamily="18" charset="0"/>
            </a:endParaRPr>
          </a:p>
          <a:p>
            <a:pPr marL="0" indent="0" algn="just">
              <a:buNone/>
            </a:pPr>
            <a:r>
              <a:rPr lang="en-US" sz="4500" b="1" dirty="0">
                <a:latin typeface="Times New Roman" pitchFamily="18" charset="0"/>
                <a:cs typeface="Times New Roman" pitchFamily="18" charset="0"/>
              </a:rPr>
              <a:t> </a:t>
            </a:r>
            <a:r>
              <a:rPr lang="en-US" sz="4500" b="1" dirty="0" smtClean="0">
                <a:latin typeface="Times New Roman" pitchFamily="18" charset="0"/>
                <a:cs typeface="Times New Roman" pitchFamily="18" charset="0"/>
              </a:rPr>
              <a:t>                            King </a:t>
            </a:r>
            <a:r>
              <a:rPr lang="en-US" sz="4500" b="1" dirty="0" err="1" smtClean="0">
                <a:latin typeface="Times New Roman" pitchFamily="18" charset="0"/>
                <a:cs typeface="Times New Roman" pitchFamily="18" charset="0"/>
              </a:rPr>
              <a:t>Sonni</a:t>
            </a:r>
            <a:r>
              <a:rPr lang="en-US" sz="4500" b="1" dirty="0" smtClean="0">
                <a:latin typeface="Times New Roman" pitchFamily="18" charset="0"/>
                <a:cs typeface="Times New Roman" pitchFamily="18" charset="0"/>
              </a:rPr>
              <a:t> Ali</a:t>
            </a:r>
            <a:r>
              <a:rPr lang="en-US" sz="2800" dirty="0" smtClean="0">
                <a:latin typeface="Times New Roman" pitchFamily="18" charset="0"/>
                <a:cs typeface="Times New Roman" pitchFamily="18" charset="0"/>
              </a:rPr>
              <a:t> </a:t>
            </a:r>
            <a:r>
              <a:rPr lang="en-US" sz="4500" b="1" dirty="0" smtClean="0">
                <a:latin typeface="Times New Roman" pitchFamily="18" charset="0"/>
                <a:cs typeface="Times New Roman" pitchFamily="18" charset="0"/>
              </a:rPr>
              <a:t>(r. 1464-1492) :-</a:t>
            </a:r>
            <a:endParaRPr lang="en-US" sz="4500" b="1"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Its  </a:t>
            </a:r>
            <a:r>
              <a:rPr lang="en-US" sz="4000" dirty="0">
                <a:latin typeface="Times New Roman" pitchFamily="18" charset="0"/>
                <a:cs typeface="Times New Roman" pitchFamily="18" charset="0"/>
              </a:rPr>
              <a:t>army </a:t>
            </a:r>
            <a:r>
              <a:rPr lang="en-US" sz="4000" dirty="0" smtClean="0">
                <a:latin typeface="Times New Roman" pitchFamily="18" charset="0"/>
                <a:cs typeface="Times New Roman" pitchFamily="18" charset="0"/>
              </a:rPr>
              <a:t>was conquered </a:t>
            </a:r>
            <a:r>
              <a:rPr lang="en-US" sz="4000" dirty="0">
                <a:latin typeface="Times New Roman" pitchFamily="18" charset="0"/>
                <a:cs typeface="Times New Roman" pitchFamily="18" charset="0"/>
              </a:rPr>
              <a:t>the two West African trading centers of </a:t>
            </a:r>
            <a:r>
              <a:rPr lang="en-US" sz="4000" b="1" dirty="0">
                <a:latin typeface="Times New Roman" pitchFamily="18" charset="0"/>
                <a:cs typeface="Times New Roman" pitchFamily="18" charset="0"/>
              </a:rPr>
              <a:t>Timbuktu and </a:t>
            </a:r>
            <a:r>
              <a:rPr lang="en-US" sz="4000" b="1" dirty="0" err="1">
                <a:latin typeface="Times New Roman" pitchFamily="18" charset="0"/>
                <a:cs typeface="Times New Roman" pitchFamily="18" charset="0"/>
              </a:rPr>
              <a:t>Jenne</a:t>
            </a:r>
            <a:r>
              <a:rPr lang="en-US" sz="4000" dirty="0">
                <a:latin typeface="Times New Roman" pitchFamily="18" charset="0"/>
                <a:cs typeface="Times New Roman" pitchFamily="18" charset="0"/>
              </a:rPr>
              <a:t>. </a:t>
            </a:r>
            <a:endParaRPr lang="en-US" sz="4000" dirty="0" smtClean="0">
              <a:latin typeface="Times New Roman" pitchFamily="18" charset="0"/>
              <a:cs typeface="Times New Roman" pitchFamily="18" charset="0"/>
            </a:endParaRPr>
          </a:p>
          <a:p>
            <a:pPr marL="0" indent="0" algn="just">
              <a:buNone/>
            </a:pP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King </a:t>
            </a:r>
            <a:r>
              <a:rPr lang="en-US" sz="4000" b="1" dirty="0" err="1" smtClean="0">
                <a:latin typeface="Times New Roman" pitchFamily="18" charset="0"/>
                <a:cs typeface="Times New Roman" pitchFamily="18" charset="0"/>
              </a:rPr>
              <a:t>Askia</a:t>
            </a:r>
            <a:r>
              <a:rPr lang="en-US" sz="4000" b="1" dirty="0" smtClean="0">
                <a:latin typeface="Times New Roman" pitchFamily="18" charset="0"/>
                <a:cs typeface="Times New Roman" pitchFamily="18" charset="0"/>
              </a:rPr>
              <a:t> Mohammed:-</a:t>
            </a:r>
            <a:r>
              <a:rPr lang="en-US" sz="4000" dirty="0" smtClean="0">
                <a:latin typeface="Times New Roman" pitchFamily="18" charset="0"/>
                <a:cs typeface="Times New Roman" pitchFamily="18" charset="0"/>
              </a:rPr>
              <a:t>               </a:t>
            </a:r>
            <a:endParaRPr lang="en-US" sz="4000" b="1"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also </a:t>
            </a:r>
            <a:r>
              <a:rPr lang="en-US" sz="4000" dirty="0">
                <a:latin typeface="Times New Roman" pitchFamily="18" charset="0"/>
                <a:cs typeface="Times New Roman" pitchFamily="18" charset="0"/>
              </a:rPr>
              <a:t>known as </a:t>
            </a:r>
            <a:r>
              <a:rPr lang="en-US" sz="4000" dirty="0" err="1">
                <a:latin typeface="Times New Roman" pitchFamily="18" charset="0"/>
                <a:cs typeface="Times New Roman" pitchFamily="18" charset="0"/>
              </a:rPr>
              <a:t>Askia</a:t>
            </a:r>
            <a:r>
              <a:rPr lang="en-US" sz="4000" dirty="0">
                <a:latin typeface="Times New Roman" pitchFamily="18" charset="0"/>
                <a:cs typeface="Times New Roman" pitchFamily="18" charset="0"/>
              </a:rPr>
              <a:t> I or </a:t>
            </a:r>
            <a:r>
              <a:rPr lang="en-US" sz="4000" dirty="0" err="1">
                <a:latin typeface="Times New Roman" pitchFamily="18" charset="0"/>
                <a:cs typeface="Times New Roman" pitchFamily="18" charset="0"/>
              </a:rPr>
              <a:t>Askia</a:t>
            </a:r>
            <a:r>
              <a:rPr lang="en-US" sz="4000" dirty="0">
                <a:latin typeface="Times New Roman" pitchFamily="18" charset="0"/>
                <a:cs typeface="Times New Roman" pitchFamily="18" charset="0"/>
              </a:rPr>
              <a:t> the great came to power in 1493 </a:t>
            </a:r>
            <a:r>
              <a:rPr lang="en-US" sz="4000" dirty="0" smtClean="0">
                <a:latin typeface="Times New Roman" pitchFamily="18" charset="0"/>
                <a:cs typeface="Times New Roman" pitchFamily="18" charset="0"/>
              </a:rPr>
              <a:t>AD</a:t>
            </a:r>
          </a:p>
          <a:p>
            <a:pPr algn="just">
              <a:buFont typeface="Wingdings" pitchFamily="2" charset="2"/>
              <a:buChar char="ü"/>
            </a:pP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Songhai reached its peak under his </a:t>
            </a:r>
            <a:r>
              <a:rPr lang="en-US" sz="4000" dirty="0" smtClean="0">
                <a:latin typeface="Times New Roman" pitchFamily="18" charset="0"/>
                <a:cs typeface="Times New Roman" pitchFamily="18" charset="0"/>
              </a:rPr>
              <a:t>rule, and he  </a:t>
            </a:r>
            <a:r>
              <a:rPr lang="en-US" sz="4000" dirty="0">
                <a:latin typeface="Times New Roman" pitchFamily="18" charset="0"/>
                <a:cs typeface="Times New Roman" pitchFamily="18" charset="0"/>
              </a:rPr>
              <a:t>also expanded trade and spread </a:t>
            </a:r>
            <a:r>
              <a:rPr lang="en-US" sz="4000" dirty="0" smtClean="0">
                <a:latin typeface="Times New Roman" pitchFamily="18" charset="0"/>
                <a:cs typeface="Times New Roman" pitchFamily="18" charset="0"/>
              </a:rPr>
              <a:t>Islam </a:t>
            </a:r>
            <a:r>
              <a:rPr lang="en-US" sz="4000" dirty="0">
                <a:latin typeface="Times New Roman" pitchFamily="18" charset="0"/>
                <a:cs typeface="Times New Roman" pitchFamily="18" charset="0"/>
              </a:rPr>
              <a:t>in the Empire</a:t>
            </a:r>
            <a:r>
              <a:rPr lang="en-US" sz="4000" dirty="0" smtClean="0">
                <a:latin typeface="Times New Roman" pitchFamily="18" charset="0"/>
                <a:cs typeface="Times New Roman" pitchFamily="18" charset="0"/>
              </a:rPr>
              <a:t>.</a:t>
            </a:r>
          </a:p>
          <a:p>
            <a:pPr algn="just">
              <a:buFont typeface="Wingdings" pitchFamily="2" charset="2"/>
              <a:buChar char="ü"/>
            </a:pPr>
            <a:r>
              <a:rPr lang="en-US" sz="4000" dirty="0" smtClean="0">
                <a:latin typeface="Times New Roman" pitchFamily="18" charset="0"/>
                <a:cs typeface="Times New Roman" pitchFamily="18" charset="0"/>
              </a:rPr>
              <a:t>But, </a:t>
            </a:r>
            <a:r>
              <a:rPr lang="en-US" sz="4000" dirty="0">
                <a:latin typeface="Times New Roman" pitchFamily="18" charset="0"/>
                <a:cs typeface="Times New Roman" pitchFamily="18" charset="0"/>
              </a:rPr>
              <a:t>Later, however, his three sons deposed him in 1528 AD. </a:t>
            </a:r>
            <a:endParaRPr lang="en-US" sz="4000"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The </a:t>
            </a:r>
            <a:r>
              <a:rPr lang="en-US" sz="4000" dirty="0">
                <a:latin typeface="Times New Roman" pitchFamily="18" charset="0"/>
                <a:cs typeface="Times New Roman" pitchFamily="18" charset="0"/>
              </a:rPr>
              <a:t>Empire came to an end when </a:t>
            </a:r>
            <a:r>
              <a:rPr lang="en-US" sz="4000" b="1" dirty="0">
                <a:latin typeface="Times New Roman" pitchFamily="18" charset="0"/>
                <a:cs typeface="Times New Roman" pitchFamily="18" charset="0"/>
              </a:rPr>
              <a:t>the Moroccan army </a:t>
            </a:r>
            <a:r>
              <a:rPr lang="en-US" sz="4000" dirty="0">
                <a:latin typeface="Times New Roman" pitchFamily="18" charset="0"/>
                <a:cs typeface="Times New Roman" pitchFamily="18" charset="0"/>
              </a:rPr>
              <a:t>defeated Songhai in the battle of </a:t>
            </a:r>
            <a:r>
              <a:rPr lang="en-US" sz="4000" b="1" dirty="0" err="1">
                <a:latin typeface="Times New Roman" pitchFamily="18" charset="0"/>
                <a:cs typeface="Times New Roman" pitchFamily="18" charset="0"/>
              </a:rPr>
              <a:t>Tondibi</a:t>
            </a:r>
            <a:r>
              <a:rPr lang="en-US" sz="4000" dirty="0">
                <a:latin typeface="Times New Roman" pitchFamily="18" charset="0"/>
                <a:cs typeface="Times New Roman" pitchFamily="18" charset="0"/>
              </a:rPr>
              <a:t>. </a:t>
            </a:r>
            <a:endParaRPr lang="en-GB" sz="4000" dirty="0" smtClean="0">
              <a:latin typeface="Times New Roman" pitchFamily="18" charset="0"/>
              <a:cs typeface="Times New Roman" pitchFamily="18" charset="0"/>
            </a:endParaRPr>
          </a:p>
          <a:p>
            <a:pPr marL="0" indent="0" algn="just">
              <a:buNone/>
            </a:pPr>
            <a:r>
              <a:rPr lang="en-GB" sz="4000" b="1" dirty="0">
                <a:latin typeface="Times New Roman" pitchFamily="18" charset="0"/>
                <a:cs typeface="Times New Roman" pitchFamily="18" charset="0"/>
              </a:rPr>
              <a:t> </a:t>
            </a:r>
            <a:r>
              <a:rPr lang="en-GB" sz="4000" b="1"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 </a:t>
            </a:r>
            <a:r>
              <a:rPr lang="en-US" sz="4500" b="1" dirty="0" err="1">
                <a:latin typeface="Times New Roman" pitchFamily="18" charset="0"/>
                <a:cs typeface="Times New Roman" pitchFamily="18" charset="0"/>
              </a:rPr>
              <a:t>Kanem</a:t>
            </a:r>
            <a:r>
              <a:rPr lang="en-US" sz="4500" b="1" dirty="0">
                <a:latin typeface="Times New Roman" pitchFamily="18" charset="0"/>
                <a:cs typeface="Times New Roman" pitchFamily="18" charset="0"/>
              </a:rPr>
              <a:t>-Bornu</a:t>
            </a:r>
            <a:endParaRPr lang="en-GB" sz="4500" b="1" dirty="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It  </a:t>
            </a:r>
            <a:r>
              <a:rPr lang="en-US" sz="4000" dirty="0">
                <a:latin typeface="Times New Roman" pitchFamily="18" charset="0"/>
                <a:cs typeface="Times New Roman" pitchFamily="18" charset="0"/>
              </a:rPr>
              <a:t>emerged in </a:t>
            </a:r>
            <a:r>
              <a:rPr lang="en-US" sz="4000" dirty="0" smtClean="0">
                <a:latin typeface="Times New Roman" pitchFamily="18" charset="0"/>
                <a:cs typeface="Times New Roman" pitchFamily="18" charset="0"/>
              </a:rPr>
              <a:t>the 9</a:t>
            </a:r>
            <a:r>
              <a:rPr lang="en-US" sz="4000" baseline="30000" dirty="0" smtClean="0">
                <a:latin typeface="Times New Roman" pitchFamily="18" charset="0"/>
                <a:cs typeface="Times New Roman" pitchFamily="18" charset="0"/>
              </a:rPr>
              <a:t>th</a:t>
            </a:r>
            <a:r>
              <a:rPr lang="en-US" sz="4000" dirty="0" smtClean="0">
                <a:latin typeface="Times New Roman" pitchFamily="18" charset="0"/>
                <a:cs typeface="Times New Roman" pitchFamily="18" charset="0"/>
              </a:rPr>
              <a:t> c in </a:t>
            </a:r>
            <a:r>
              <a:rPr lang="en-US" sz="4000" dirty="0">
                <a:latin typeface="Times New Roman" pitchFamily="18" charset="0"/>
                <a:cs typeface="Times New Roman" pitchFamily="18" charset="0"/>
              </a:rPr>
              <a:t>the region to the north of Lake Chad</a:t>
            </a:r>
            <a:r>
              <a:rPr lang="en-US" sz="4000" dirty="0" smtClean="0">
                <a:latin typeface="Times New Roman" pitchFamily="18" charset="0"/>
                <a:cs typeface="Times New Roman" pitchFamily="18" charset="0"/>
              </a:rPr>
              <a:t>.</a:t>
            </a:r>
          </a:p>
          <a:p>
            <a:pPr algn="just">
              <a:buFont typeface="Wingdings" pitchFamily="2" charset="2"/>
              <a:buChar char="ü"/>
            </a:pP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It was founded by a group of pastoral communities. </a:t>
            </a:r>
            <a:endParaRPr lang="en-US" sz="4000" dirty="0" smtClean="0">
              <a:latin typeface="Times New Roman" pitchFamily="18" charset="0"/>
              <a:cs typeface="Times New Roman" pitchFamily="18" charset="0"/>
            </a:endParaRPr>
          </a:p>
          <a:p>
            <a:pPr algn="just">
              <a:buFont typeface="Wingdings" pitchFamily="2" charset="2"/>
              <a:buChar char="ü"/>
            </a:pPr>
            <a:r>
              <a:rPr lang="en-US" sz="4000" dirty="0" smtClean="0">
                <a:latin typeface="Times New Roman" pitchFamily="18" charset="0"/>
                <a:cs typeface="Times New Roman" pitchFamily="18" charset="0"/>
              </a:rPr>
              <a:t>Trade </a:t>
            </a:r>
            <a:r>
              <a:rPr lang="en-US" sz="4000" dirty="0">
                <a:latin typeface="Times New Roman" pitchFamily="18" charset="0"/>
                <a:cs typeface="Times New Roman" pitchFamily="18" charset="0"/>
              </a:rPr>
              <a:t>played a greater role for </a:t>
            </a:r>
            <a:r>
              <a:rPr lang="en-US" sz="4000" dirty="0" smtClean="0">
                <a:latin typeface="Times New Roman" pitchFamily="18" charset="0"/>
                <a:cs typeface="Times New Roman" pitchFamily="18" charset="0"/>
              </a:rPr>
              <a:t>its greatness. </a:t>
            </a:r>
          </a:p>
          <a:p>
            <a:pPr algn="just">
              <a:buFont typeface="Wingdings" pitchFamily="2" charset="2"/>
              <a:buChar char="ü"/>
            </a:pPr>
            <a:r>
              <a:rPr lang="en-US" sz="4000" b="1" dirty="0" err="1" smtClean="0">
                <a:latin typeface="Times New Roman" pitchFamily="18" charset="0"/>
                <a:cs typeface="Times New Roman" pitchFamily="18" charset="0"/>
              </a:rPr>
              <a:t>Kanem</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was ruled by the </a:t>
            </a:r>
            <a:r>
              <a:rPr lang="en-US" sz="4000" b="1" dirty="0" err="1">
                <a:latin typeface="Times New Roman" pitchFamily="18" charset="0"/>
                <a:cs typeface="Times New Roman" pitchFamily="18" charset="0"/>
              </a:rPr>
              <a:t>Safwa</a:t>
            </a:r>
            <a:r>
              <a:rPr lang="en-US" sz="4000" b="1" dirty="0">
                <a:latin typeface="Times New Roman" pitchFamily="18" charset="0"/>
                <a:cs typeface="Times New Roman" pitchFamily="18" charset="0"/>
              </a:rPr>
              <a:t> royal family </a:t>
            </a:r>
            <a:r>
              <a:rPr lang="en-US" sz="4000" dirty="0">
                <a:latin typeface="Times New Roman" pitchFamily="18" charset="0"/>
                <a:cs typeface="Times New Roman" pitchFamily="18" charset="0"/>
              </a:rPr>
              <a:t>from the </a:t>
            </a:r>
            <a:r>
              <a:rPr lang="en-US" sz="4000" dirty="0" smtClean="0">
                <a:latin typeface="Times New Roman" pitchFamily="18" charset="0"/>
                <a:cs typeface="Times New Roman" pitchFamily="18" charset="0"/>
              </a:rPr>
              <a:t>9</a:t>
            </a:r>
            <a:r>
              <a:rPr lang="en-US" sz="4000" baseline="30000" dirty="0" smtClean="0">
                <a:latin typeface="Times New Roman" pitchFamily="18" charset="0"/>
                <a:cs typeface="Times New Roman" pitchFamily="18" charset="0"/>
              </a:rPr>
              <a:t>th</a:t>
            </a:r>
            <a:r>
              <a:rPr lang="en-US" sz="4000" dirty="0" smtClean="0">
                <a:latin typeface="Times New Roman" pitchFamily="18" charset="0"/>
                <a:cs typeface="Times New Roman" pitchFamily="18" charset="0"/>
              </a:rPr>
              <a:t> c up to 19</a:t>
            </a:r>
            <a:r>
              <a:rPr lang="en-US" sz="4000" baseline="30000" dirty="0" smtClean="0">
                <a:latin typeface="Times New Roman" pitchFamily="18" charset="0"/>
                <a:cs typeface="Times New Roman" pitchFamily="18" charset="0"/>
              </a:rPr>
              <a:t>th</a:t>
            </a:r>
            <a:r>
              <a:rPr lang="en-US" sz="4000" dirty="0" smtClean="0">
                <a:latin typeface="Times New Roman" pitchFamily="18" charset="0"/>
                <a:cs typeface="Times New Roman" pitchFamily="18" charset="0"/>
              </a:rPr>
              <a:t>c. </a:t>
            </a:r>
          </a:p>
          <a:p>
            <a:pPr algn="just">
              <a:buFont typeface="Wingdings" pitchFamily="2" charset="2"/>
              <a:buChar char="ü"/>
            </a:pPr>
            <a:r>
              <a:rPr lang="en-US" sz="4000" dirty="0" smtClean="0">
                <a:latin typeface="Times New Roman" pitchFamily="18" charset="0"/>
                <a:cs typeface="Times New Roman" pitchFamily="18" charset="0"/>
              </a:rPr>
              <a:t>After </a:t>
            </a:r>
            <a:r>
              <a:rPr lang="en-US" sz="4000" dirty="0">
                <a:latin typeface="Times New Roman" pitchFamily="18" charset="0"/>
                <a:cs typeface="Times New Roman" pitchFamily="18" charset="0"/>
              </a:rPr>
              <a:t>Bornu became a province of </a:t>
            </a:r>
            <a:r>
              <a:rPr lang="en-US" sz="4000" dirty="0" err="1">
                <a:latin typeface="Times New Roman" pitchFamily="18" charset="0"/>
                <a:cs typeface="Times New Roman" pitchFamily="18" charset="0"/>
              </a:rPr>
              <a:t>Kanem</a:t>
            </a:r>
            <a:r>
              <a:rPr lang="en-US" sz="4000" dirty="0">
                <a:latin typeface="Times New Roman" pitchFamily="18" charset="0"/>
                <a:cs typeface="Times New Roman" pitchFamily="18" charset="0"/>
              </a:rPr>
              <a:t>, the empire was often called</a:t>
            </a:r>
            <a:r>
              <a:rPr lang="en-US" sz="4000" b="1" dirty="0">
                <a:latin typeface="Times New Roman" pitchFamily="18" charset="0"/>
                <a:cs typeface="Times New Roman" pitchFamily="18" charset="0"/>
              </a:rPr>
              <a:t> the Empire of </a:t>
            </a:r>
            <a:r>
              <a:rPr lang="en-US" sz="4000" b="1" dirty="0" err="1">
                <a:latin typeface="Times New Roman" pitchFamily="18" charset="0"/>
                <a:cs typeface="Times New Roman" pitchFamily="18" charset="0"/>
              </a:rPr>
              <a:t>Kanem</a:t>
            </a:r>
            <a:r>
              <a:rPr lang="en-US" sz="4000" b="1" dirty="0">
                <a:latin typeface="Times New Roman" pitchFamily="18" charset="0"/>
                <a:cs typeface="Times New Roman" pitchFamily="18" charset="0"/>
              </a:rPr>
              <a:t>-Bornu</a:t>
            </a:r>
            <a:r>
              <a:rPr lang="en-US" sz="4000" dirty="0" smtClean="0">
                <a:latin typeface="Times New Roman" pitchFamily="18" charset="0"/>
                <a:cs typeface="Times New Roman" pitchFamily="18" charset="0"/>
              </a:rPr>
              <a:t>.</a:t>
            </a:r>
          </a:p>
          <a:p>
            <a:pPr algn="just">
              <a:buFont typeface="Wingdings" pitchFamily="2" charset="2"/>
              <a:buChar char="ü"/>
            </a:pP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In the late </a:t>
            </a:r>
            <a:r>
              <a:rPr lang="en-US" sz="4000" dirty="0" smtClean="0">
                <a:latin typeface="Times New Roman" pitchFamily="18" charset="0"/>
                <a:cs typeface="Times New Roman" pitchFamily="18" charset="0"/>
              </a:rPr>
              <a:t>14</a:t>
            </a:r>
            <a:r>
              <a:rPr lang="en-US" sz="4000" baseline="30000" dirty="0" smtClean="0">
                <a:latin typeface="Times New Roman" pitchFamily="18" charset="0"/>
                <a:cs typeface="Times New Roman" pitchFamily="18" charset="0"/>
              </a:rPr>
              <a:t>th</a:t>
            </a:r>
            <a:r>
              <a:rPr lang="en-US" sz="4000" dirty="0" smtClean="0">
                <a:latin typeface="Times New Roman" pitchFamily="18" charset="0"/>
                <a:cs typeface="Times New Roman" pitchFamily="18" charset="0"/>
              </a:rPr>
              <a:t> c </a:t>
            </a:r>
            <a:r>
              <a:rPr lang="en-US" sz="4000" b="1" dirty="0" smtClean="0">
                <a:latin typeface="Times New Roman" pitchFamily="18" charset="0"/>
                <a:cs typeface="Times New Roman" pitchFamily="18" charset="0"/>
              </a:rPr>
              <a:t>the </a:t>
            </a:r>
            <a:r>
              <a:rPr lang="en-US" sz="4000" b="1" dirty="0" err="1">
                <a:latin typeface="Times New Roman" pitchFamily="18" charset="0"/>
                <a:cs typeface="Times New Roman" pitchFamily="18" charset="0"/>
              </a:rPr>
              <a:t>Bulala</a:t>
            </a:r>
            <a:r>
              <a:rPr lang="en-US" sz="4000" b="1" dirty="0">
                <a:latin typeface="Times New Roman" pitchFamily="18" charset="0"/>
                <a:cs typeface="Times New Roman" pitchFamily="18" charset="0"/>
              </a:rPr>
              <a:t> people </a:t>
            </a:r>
            <a:r>
              <a:rPr lang="en-US" sz="4000" dirty="0">
                <a:latin typeface="Times New Roman" pitchFamily="18" charset="0"/>
                <a:cs typeface="Times New Roman" pitchFamily="18" charset="0"/>
              </a:rPr>
              <a:t>conquered part of</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Kanem</a:t>
            </a:r>
            <a:r>
              <a:rPr lang="en-US" sz="4000" b="1" dirty="0">
                <a:latin typeface="Times New Roman" pitchFamily="18" charset="0"/>
                <a:cs typeface="Times New Roman" pitchFamily="18" charset="0"/>
              </a:rPr>
              <a:t> </a:t>
            </a:r>
            <a:r>
              <a:rPr lang="en-US" sz="4000" dirty="0">
                <a:latin typeface="Times New Roman" pitchFamily="18" charset="0"/>
                <a:cs typeface="Times New Roman" pitchFamily="18" charset="0"/>
              </a:rPr>
              <a:t>in the northeast direction of </a:t>
            </a:r>
            <a:r>
              <a:rPr lang="en-US" sz="4000" b="1" dirty="0">
                <a:latin typeface="Times New Roman" pitchFamily="18" charset="0"/>
                <a:cs typeface="Times New Roman" pitchFamily="18" charset="0"/>
              </a:rPr>
              <a:t>Lake </a:t>
            </a:r>
            <a:r>
              <a:rPr lang="en-US" sz="4000" b="1" dirty="0" smtClean="0">
                <a:latin typeface="Times New Roman" pitchFamily="18" charset="0"/>
                <a:cs typeface="Times New Roman" pitchFamily="18" charset="0"/>
              </a:rPr>
              <a:t>Chad</a:t>
            </a:r>
            <a:r>
              <a:rPr lang="en-US" sz="4000" dirty="0" smtClean="0">
                <a:latin typeface="Times New Roman" pitchFamily="18" charset="0"/>
                <a:cs typeface="Times New Roman" pitchFamily="18" charset="0"/>
              </a:rPr>
              <a:t>.</a:t>
            </a:r>
          </a:p>
          <a:p>
            <a:pPr algn="just">
              <a:buFont typeface="Wingdings" pitchFamily="2" charset="2"/>
              <a:buChar char="ü"/>
            </a:pPr>
            <a:r>
              <a:rPr lang="en-US" sz="4000" b="1" dirty="0" smtClean="0">
                <a:latin typeface="Times New Roman" pitchFamily="18" charset="0"/>
                <a:cs typeface="Times New Roman" pitchFamily="18" charset="0"/>
              </a:rPr>
              <a:t>Mai </a:t>
            </a:r>
            <a:r>
              <a:rPr lang="en-US" sz="4000" b="1" dirty="0">
                <a:latin typeface="Times New Roman" pitchFamily="18" charset="0"/>
                <a:cs typeface="Times New Roman" pitchFamily="18" charset="0"/>
              </a:rPr>
              <a:t>(Sultan) Indris </a:t>
            </a:r>
            <a:r>
              <a:rPr lang="en-US" sz="4000" b="1" dirty="0" err="1">
                <a:latin typeface="Times New Roman" pitchFamily="18" charset="0"/>
                <a:cs typeface="Times New Roman" pitchFamily="18" charset="0"/>
              </a:rPr>
              <a:t>Alooma</a:t>
            </a:r>
            <a:r>
              <a:rPr lang="en-US" sz="4000" b="1" dirty="0">
                <a:latin typeface="Times New Roman" pitchFamily="18" charset="0"/>
                <a:cs typeface="Times New Roman" pitchFamily="18" charset="0"/>
              </a:rPr>
              <a:t> </a:t>
            </a:r>
            <a:r>
              <a:rPr lang="en-US" sz="4000" dirty="0">
                <a:latin typeface="Times New Roman" pitchFamily="18" charset="0"/>
                <a:cs typeface="Times New Roman" pitchFamily="18" charset="0"/>
              </a:rPr>
              <a:t>who ruled </a:t>
            </a:r>
            <a:r>
              <a:rPr lang="en-US" sz="4000" dirty="0" err="1">
                <a:latin typeface="Times New Roman" pitchFamily="18" charset="0"/>
                <a:cs typeface="Times New Roman" pitchFamily="18" charset="0"/>
              </a:rPr>
              <a:t>Kanem</a:t>
            </a:r>
            <a:r>
              <a:rPr lang="en-US" sz="4000" dirty="0">
                <a:latin typeface="Times New Roman" pitchFamily="18" charset="0"/>
                <a:cs typeface="Times New Roman" pitchFamily="18" charset="0"/>
              </a:rPr>
              <a:t> from 1580-1617 AD re-conquered the last territory and extended the Empire to its greatest size. </a:t>
            </a:r>
            <a:endParaRPr lang="en-US" sz="4000" dirty="0" smtClean="0">
              <a:latin typeface="Times New Roman" pitchFamily="18" charset="0"/>
              <a:cs typeface="Times New Roman" pitchFamily="18" charset="0"/>
            </a:endParaRPr>
          </a:p>
          <a:p>
            <a:pPr algn="just">
              <a:buFont typeface="Wingdings" pitchFamily="2" charset="2"/>
              <a:buChar char="ü"/>
            </a:pPr>
            <a:r>
              <a:rPr lang="en-US" sz="4000" dirty="0" err="1" smtClean="0">
                <a:latin typeface="Times New Roman" pitchFamily="18" charset="0"/>
                <a:cs typeface="Times New Roman" pitchFamily="18" charset="0"/>
              </a:rPr>
              <a:t>Kanem</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Bornu began to decline as a result </a:t>
            </a:r>
            <a:r>
              <a:rPr lang="en-US" sz="4000" b="1" dirty="0">
                <a:latin typeface="Times New Roman" pitchFamily="18" charset="0"/>
                <a:cs typeface="Times New Roman" pitchFamily="18" charset="0"/>
              </a:rPr>
              <a:t>of shift of trade center from inland routes to the Atlantic coast of West Africa.</a:t>
            </a:r>
            <a:endParaRPr lang="en-GB" sz="4000" b="1"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424360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Hausa City-States</a:t>
            </a:r>
            <a:r>
              <a:rPr lang="en-GB" b="1" dirty="0" smtClean="0"/>
              <a:t/>
            </a:r>
            <a:br>
              <a:rPr lang="en-GB" b="1" dirty="0" smtClean="0"/>
            </a:br>
            <a:endParaRPr lang="en-GB" dirty="0"/>
          </a:p>
        </p:txBody>
      </p:sp>
      <p:sp>
        <p:nvSpPr>
          <p:cNvPr id="3" name="Content Placeholder 2"/>
          <p:cNvSpPr>
            <a:spLocks noGrp="1"/>
          </p:cNvSpPr>
          <p:nvPr>
            <p:ph idx="1"/>
          </p:nvPr>
        </p:nvSpPr>
        <p:spPr>
          <a:xfrm>
            <a:off x="228600" y="533400"/>
            <a:ext cx="8610600" cy="6019800"/>
          </a:xfrm>
        </p:spPr>
        <p:txBody>
          <a:bodyPr>
            <a:normAutofit fontScale="85000" lnSpcReduction="20000"/>
          </a:bodyPr>
          <a:lstStyle/>
          <a:p>
            <a:pPr algn="just">
              <a:buFont typeface="Wingdings" pitchFamily="2" charset="2"/>
              <a:buChar char="Ø"/>
            </a:pPr>
            <a:r>
              <a:rPr lang="en-US" sz="2200" dirty="0">
                <a:latin typeface="Times New Roman" pitchFamily="18" charset="0"/>
                <a:cs typeface="Times New Roman" pitchFamily="18" charset="0"/>
              </a:rPr>
              <a:t>I</a:t>
            </a:r>
            <a:r>
              <a:rPr lang="en-US" sz="2200" dirty="0" smtClean="0">
                <a:latin typeface="Times New Roman" pitchFamily="18" charset="0"/>
                <a:cs typeface="Times New Roman" pitchFamily="18" charset="0"/>
              </a:rPr>
              <a:t>t was </a:t>
            </a:r>
            <a:r>
              <a:rPr lang="en-US" sz="2200" dirty="0">
                <a:latin typeface="Times New Roman" pitchFamily="18" charset="0"/>
                <a:cs typeface="Times New Roman" pitchFamily="18" charset="0"/>
              </a:rPr>
              <a:t>emerged between 1000 an 1200 AD in the </a:t>
            </a:r>
            <a:r>
              <a:rPr lang="en-US" sz="2200" b="1" dirty="0">
                <a:latin typeface="Times New Roman" pitchFamily="18" charset="0"/>
                <a:cs typeface="Times New Roman" pitchFamily="18" charset="0"/>
              </a:rPr>
              <a:t>present-day Nigeria</a:t>
            </a:r>
            <a:r>
              <a:rPr lang="en-US" sz="2200" dirty="0">
                <a:latin typeface="Times New Roman" pitchFamily="18" charset="0"/>
                <a:cs typeface="Times New Roman" pitchFamily="18" charset="0"/>
              </a:rPr>
              <a:t>. </a:t>
            </a:r>
          </a:p>
          <a:p>
            <a:pPr algn="just">
              <a:buFont typeface="Wingdings" pitchFamily="2" charset="2"/>
              <a:buChar char="Ø"/>
            </a:pPr>
            <a:r>
              <a:rPr lang="en-US" sz="2200" dirty="0" smtClean="0">
                <a:latin typeface="Times New Roman" pitchFamily="18" charset="0"/>
                <a:cs typeface="Times New Roman" pitchFamily="18" charset="0"/>
              </a:rPr>
              <a:t>Its  people were </a:t>
            </a:r>
            <a:r>
              <a:rPr lang="en-US" sz="2200" dirty="0">
                <a:latin typeface="Times New Roman" pitchFamily="18" charset="0"/>
                <a:cs typeface="Times New Roman" pitchFamily="18" charset="0"/>
              </a:rPr>
              <a:t>both </a:t>
            </a:r>
            <a:r>
              <a:rPr lang="en-US" sz="2200" b="1" dirty="0">
                <a:latin typeface="Times New Roman" pitchFamily="18" charset="0"/>
                <a:cs typeface="Times New Roman" pitchFamily="18" charset="0"/>
              </a:rPr>
              <a:t>farmers and </a:t>
            </a:r>
            <a:r>
              <a:rPr lang="en-US" sz="2200" b="1" dirty="0" smtClean="0">
                <a:latin typeface="Times New Roman" pitchFamily="18" charset="0"/>
                <a:cs typeface="Times New Roman" pitchFamily="18" charset="0"/>
              </a:rPr>
              <a:t>nomads</a:t>
            </a:r>
            <a:r>
              <a:rPr lang="en-US" sz="2200" dirty="0" smtClean="0">
                <a:latin typeface="Times New Roman" pitchFamily="18" charset="0"/>
                <a:cs typeface="Times New Roman" pitchFamily="18" charset="0"/>
              </a:rPr>
              <a:t>, and its people </a:t>
            </a:r>
            <a:r>
              <a:rPr lang="en-US" sz="2200" dirty="0">
                <a:latin typeface="Times New Roman" pitchFamily="18" charset="0"/>
                <a:cs typeface="Times New Roman" pitchFamily="18" charset="0"/>
              </a:rPr>
              <a:t>used to build walled villages in order to defend themselves from raiders. </a:t>
            </a:r>
            <a:r>
              <a:rPr lang="en-US" sz="2200" dirty="0" smtClean="0">
                <a:latin typeface="Times New Roman" pitchFamily="18" charset="0"/>
                <a:cs typeface="Times New Roman" pitchFamily="18" charset="0"/>
              </a:rPr>
              <a:t>Different groups of villages formed Hausa City-State</a:t>
            </a:r>
          </a:p>
          <a:p>
            <a:pPr algn="just">
              <a:buFont typeface="Wingdings" pitchFamily="2" charset="2"/>
              <a:buChar char="Ø"/>
            </a:pPr>
            <a:r>
              <a:rPr lang="en-US" sz="2200" dirty="0" smtClean="0">
                <a:latin typeface="Times New Roman" pitchFamily="18" charset="0"/>
                <a:cs typeface="Times New Roman" pitchFamily="18" charset="0"/>
              </a:rPr>
              <a:t>Its economy was </a:t>
            </a:r>
            <a:r>
              <a:rPr lang="en-US" sz="2200" dirty="0">
                <a:latin typeface="Times New Roman" pitchFamily="18" charset="0"/>
                <a:cs typeface="Times New Roman" pitchFamily="18" charset="0"/>
              </a:rPr>
              <a:t>based on agriculture and the trans-Saharan trade. </a:t>
            </a:r>
            <a:endParaRPr lang="en-GB"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Kongo</a:t>
            </a:r>
            <a:endParaRPr lang="en-GB" sz="2600" b="1" dirty="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It was </a:t>
            </a:r>
            <a:r>
              <a:rPr lang="en-US" sz="2400" dirty="0">
                <a:latin typeface="Times New Roman" pitchFamily="18" charset="0"/>
                <a:cs typeface="Times New Roman" pitchFamily="18" charset="0"/>
              </a:rPr>
              <a:t>located on the lower bank of </a:t>
            </a:r>
            <a:r>
              <a:rPr lang="en-US" sz="2400" b="1" dirty="0">
                <a:latin typeface="Times New Roman" pitchFamily="18" charset="0"/>
                <a:cs typeface="Times New Roman" pitchFamily="18" charset="0"/>
              </a:rPr>
              <a:t>the Zaire </a:t>
            </a:r>
            <a:r>
              <a:rPr lang="en-US" sz="2400" b="1" dirty="0" smtClean="0">
                <a:latin typeface="Times New Roman" pitchFamily="18" charset="0"/>
                <a:cs typeface="Times New Roman" pitchFamily="18" charset="0"/>
              </a:rPr>
              <a:t>River</a:t>
            </a:r>
            <a:r>
              <a:rPr lang="en-US" sz="2400" dirty="0" smtClean="0">
                <a:latin typeface="Times New Roman" pitchFamily="18" charset="0"/>
                <a:cs typeface="Times New Roman" pitchFamily="18" charset="0"/>
              </a:rPr>
              <a:t>, and it </a:t>
            </a:r>
            <a:r>
              <a:rPr lang="en-US" sz="2400" dirty="0">
                <a:latin typeface="Times New Roman" pitchFamily="18" charset="0"/>
                <a:cs typeface="Times New Roman" pitchFamily="18" charset="0"/>
              </a:rPr>
              <a:t>was founded in the </a:t>
            </a:r>
            <a:r>
              <a:rPr lang="en-US" sz="2400" dirty="0" smtClean="0">
                <a:latin typeface="Times New Roman" pitchFamily="18" charset="0"/>
                <a:cs typeface="Times New Roman" pitchFamily="18" charset="0"/>
              </a:rPr>
              <a:t>14</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 AD </a:t>
            </a:r>
            <a:r>
              <a:rPr lang="en-US" sz="2400" dirty="0">
                <a:latin typeface="Times New Roman" pitchFamily="18" charset="0"/>
                <a:cs typeface="Times New Roman" pitchFamily="18" charset="0"/>
              </a:rPr>
              <a:t>by a group of </a:t>
            </a:r>
            <a:r>
              <a:rPr lang="en-US" sz="2400" b="1" dirty="0">
                <a:latin typeface="Times New Roman" pitchFamily="18" charset="0"/>
                <a:cs typeface="Times New Roman" pitchFamily="18" charset="0"/>
              </a:rPr>
              <a:t>Bantu peoples </a:t>
            </a:r>
            <a:r>
              <a:rPr lang="en-US" sz="2400" dirty="0">
                <a:latin typeface="Times New Roman" pitchFamily="18" charset="0"/>
                <a:cs typeface="Times New Roman" pitchFamily="18" charset="0"/>
              </a:rPr>
              <a:t>called </a:t>
            </a:r>
            <a:r>
              <a:rPr lang="en-US" sz="2400" b="1" dirty="0" err="1">
                <a:latin typeface="Times New Roman" pitchFamily="18" charset="0"/>
                <a:cs typeface="Times New Roman" pitchFamily="18" charset="0"/>
              </a:rPr>
              <a:t>Bakongo</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Its rulers used </a:t>
            </a:r>
            <a:r>
              <a:rPr lang="en-US" sz="2400" dirty="0">
                <a:latin typeface="Times New Roman" pitchFamily="18" charset="0"/>
                <a:cs typeface="Times New Roman" pitchFamily="18" charset="0"/>
              </a:rPr>
              <a:t>a title called </a:t>
            </a:r>
            <a:r>
              <a:rPr lang="en-US" sz="2400" b="1" dirty="0" err="1" smtClean="0">
                <a:latin typeface="Times New Roman" pitchFamily="18" charset="0"/>
                <a:cs typeface="Times New Roman" pitchFamily="18" charset="0"/>
              </a:rPr>
              <a:t>Manikongo</a:t>
            </a:r>
            <a:r>
              <a:rPr lang="en-US" sz="2400" dirty="0" smtClean="0">
                <a:latin typeface="Times New Roman" pitchFamily="18" charset="0"/>
                <a:cs typeface="Times New Roman" pitchFamily="18" charset="0"/>
              </a:rPr>
              <a:t>, and its </a:t>
            </a:r>
            <a:r>
              <a:rPr lang="en-US" sz="2400" dirty="0">
                <a:latin typeface="Times New Roman" pitchFamily="18" charset="0"/>
                <a:cs typeface="Times New Roman" pitchFamily="18" charset="0"/>
              </a:rPr>
              <a:t>peoples </a:t>
            </a:r>
            <a:r>
              <a:rPr lang="en-US" sz="2400" dirty="0" smtClean="0">
                <a:latin typeface="Times New Roman" pitchFamily="18" charset="0"/>
                <a:cs typeface="Times New Roman" pitchFamily="18" charset="0"/>
              </a:rPr>
              <a:t>were </a:t>
            </a:r>
            <a:r>
              <a:rPr lang="en-US" sz="2400" b="1" dirty="0">
                <a:latin typeface="Times New Roman" pitchFamily="18" charset="0"/>
                <a:cs typeface="Times New Roman" pitchFamily="18" charset="0"/>
              </a:rPr>
              <a:t>hunters and clever smiths.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Its </a:t>
            </a:r>
            <a:r>
              <a:rPr lang="en-US" sz="2400" dirty="0">
                <a:latin typeface="Times New Roman" pitchFamily="18" charset="0"/>
                <a:cs typeface="Times New Roman" pitchFamily="18" charset="0"/>
              </a:rPr>
              <a:t>economy </a:t>
            </a:r>
            <a:r>
              <a:rPr lang="en-US" sz="2400" dirty="0" smtClean="0">
                <a:latin typeface="Times New Roman" pitchFamily="18" charset="0"/>
                <a:cs typeface="Times New Roman" pitchFamily="18" charset="0"/>
              </a:rPr>
              <a:t>was </a:t>
            </a:r>
            <a:r>
              <a:rPr lang="en-US" sz="2400" dirty="0">
                <a:latin typeface="Times New Roman" pitchFamily="18" charset="0"/>
                <a:cs typeface="Times New Roman" pitchFamily="18" charset="0"/>
              </a:rPr>
              <a:t>based on </a:t>
            </a:r>
            <a:r>
              <a:rPr lang="en-US" sz="2400" b="1" dirty="0">
                <a:latin typeface="Times New Roman" pitchFamily="18" charset="0"/>
                <a:cs typeface="Times New Roman" pitchFamily="18" charset="0"/>
              </a:rPr>
              <a:t>agriculture and trade. </a:t>
            </a:r>
            <a:endParaRPr lang="en-US" sz="2400" b="1"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Its  </a:t>
            </a:r>
            <a:r>
              <a:rPr lang="en-US" sz="2400" dirty="0">
                <a:latin typeface="Times New Roman" pitchFamily="18" charset="0"/>
                <a:cs typeface="Times New Roman" pitchFamily="18" charset="0"/>
              </a:rPr>
              <a:t>capital </a:t>
            </a:r>
            <a:r>
              <a:rPr lang="en-US" sz="2400" dirty="0" smtClean="0">
                <a:latin typeface="Times New Roman" pitchFamily="18" charset="0"/>
                <a:cs typeface="Times New Roman" pitchFamily="18" charset="0"/>
              </a:rPr>
              <a:t>was </a:t>
            </a:r>
            <a:r>
              <a:rPr lang="en-US" sz="2400" b="1" dirty="0" err="1">
                <a:latin typeface="Times New Roman" pitchFamily="18" charset="0"/>
                <a:cs typeface="Times New Roman" pitchFamily="18" charset="0"/>
              </a:rPr>
              <a:t>Mbanza</a:t>
            </a:r>
            <a:r>
              <a:rPr lang="en-US" sz="2400" dirty="0">
                <a:latin typeface="Times New Roman" pitchFamily="18" charset="0"/>
                <a:cs typeface="Times New Roman" pitchFamily="18" charset="0"/>
              </a:rPr>
              <a:t>. </a:t>
            </a:r>
            <a:endParaRPr lang="en-GB" sz="2400" dirty="0" smtClean="0">
              <a:latin typeface="Times New Roman" pitchFamily="18" charset="0"/>
              <a:cs typeface="Times New Roman" pitchFamily="18" charset="0"/>
            </a:endParaRPr>
          </a:p>
          <a:p>
            <a:pPr algn="just">
              <a:buFont typeface="Wingdings" pitchFamily="2" charset="2"/>
              <a:buChar char="Ø"/>
            </a:pPr>
            <a:r>
              <a:rPr lang="en-US" sz="2200" b="1" dirty="0" smtClean="0">
                <a:latin typeface="Times New Roman" pitchFamily="18" charset="0"/>
                <a:cs typeface="Times New Roman" pitchFamily="18" charset="0"/>
              </a:rPr>
              <a:t>Portuguese </a:t>
            </a:r>
            <a:r>
              <a:rPr lang="en-US" sz="2200" b="1" dirty="0">
                <a:latin typeface="Times New Roman" pitchFamily="18" charset="0"/>
                <a:cs typeface="Times New Roman" pitchFamily="18" charset="0"/>
              </a:rPr>
              <a:t>explorers reached </a:t>
            </a:r>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Kongo</a:t>
            </a:r>
            <a:r>
              <a:rPr lang="en-US" sz="2200" dirty="0">
                <a:latin typeface="Times New Roman" pitchFamily="18" charset="0"/>
                <a:cs typeface="Times New Roman" pitchFamily="18" charset="0"/>
              </a:rPr>
              <a:t> Kingdom in 1482 </a:t>
            </a:r>
            <a:r>
              <a:rPr lang="en-US" sz="2200" dirty="0" smtClean="0">
                <a:latin typeface="Times New Roman" pitchFamily="18" charset="0"/>
                <a:cs typeface="Times New Roman" pitchFamily="18" charset="0"/>
              </a:rPr>
              <a:t>AD, and </a:t>
            </a:r>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hey </a:t>
            </a:r>
            <a:r>
              <a:rPr lang="en-US" sz="2200" dirty="0">
                <a:latin typeface="Times New Roman" pitchFamily="18" charset="0"/>
                <a:cs typeface="Times New Roman" pitchFamily="18" charset="0"/>
              </a:rPr>
              <a:t>sent </a:t>
            </a:r>
            <a:r>
              <a:rPr lang="en-US" sz="2200" b="1" dirty="0">
                <a:latin typeface="Times New Roman" pitchFamily="18" charset="0"/>
                <a:cs typeface="Times New Roman" pitchFamily="18" charset="0"/>
              </a:rPr>
              <a:t>missionaries</a:t>
            </a:r>
            <a:r>
              <a:rPr lang="en-US" sz="2200" dirty="0">
                <a:latin typeface="Times New Roman" pitchFamily="18" charset="0"/>
                <a:cs typeface="Times New Roman" pitchFamily="18" charset="0"/>
              </a:rPr>
              <a:t> to the kingdom in 1491. They also sent </a:t>
            </a:r>
            <a:r>
              <a:rPr lang="en-US" sz="2200" b="1" dirty="0">
                <a:latin typeface="Times New Roman" pitchFamily="18" charset="0"/>
                <a:cs typeface="Times New Roman" pitchFamily="18" charset="0"/>
              </a:rPr>
              <a:t>masons, carpenters and other artisans</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The </a:t>
            </a:r>
            <a:r>
              <a:rPr lang="en-US" sz="2200" dirty="0" err="1">
                <a:latin typeface="Times New Roman" pitchFamily="18" charset="0"/>
                <a:cs typeface="Times New Roman" pitchFamily="18" charset="0"/>
              </a:rPr>
              <a:t>Manikongo</a:t>
            </a:r>
            <a:r>
              <a:rPr lang="en-US" sz="2200" dirty="0">
                <a:latin typeface="Times New Roman" pitchFamily="18" charset="0"/>
                <a:cs typeface="Times New Roman" pitchFamily="18" charset="0"/>
              </a:rPr>
              <a:t>, together with his family, was converted to </a:t>
            </a:r>
            <a:r>
              <a:rPr lang="en-US" sz="2200" b="1" dirty="0">
                <a:latin typeface="Times New Roman" pitchFamily="18" charset="0"/>
                <a:cs typeface="Times New Roman" pitchFamily="18" charset="0"/>
              </a:rPr>
              <a:t>Catholicism</a:t>
            </a:r>
            <a:endParaRPr lang="en-US" sz="2200" b="1"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At </a:t>
            </a:r>
            <a:r>
              <a:rPr lang="en-US" sz="2400" dirty="0">
                <a:latin typeface="Times New Roman" pitchFamily="18" charset="0"/>
                <a:cs typeface="Times New Roman" pitchFamily="18" charset="0"/>
              </a:rPr>
              <a:t>the beginning of the </a:t>
            </a:r>
            <a:r>
              <a:rPr lang="en-US" sz="2400" dirty="0" smtClean="0">
                <a:latin typeface="Times New Roman" pitchFamily="18" charset="0"/>
                <a:cs typeface="Times New Roman" pitchFamily="18" charset="0"/>
              </a:rPr>
              <a:t>16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 AD </a:t>
            </a:r>
            <a:r>
              <a:rPr lang="en-US" sz="2400" dirty="0">
                <a:latin typeface="Times New Roman" pitchFamily="18" charset="0"/>
                <a:cs typeface="Times New Roman" pitchFamily="18" charset="0"/>
              </a:rPr>
              <a:t>the Portuguese </a:t>
            </a:r>
            <a:r>
              <a:rPr lang="en-US" sz="2400" b="1" dirty="0">
                <a:latin typeface="Times New Roman" pitchFamily="18" charset="0"/>
                <a:cs typeface="Times New Roman" pitchFamily="18" charset="0"/>
              </a:rPr>
              <a:t>enslaved the </a:t>
            </a:r>
            <a:r>
              <a:rPr lang="en-US" sz="2400" b="1" dirty="0" err="1">
                <a:latin typeface="Times New Roman" pitchFamily="18" charset="0"/>
                <a:cs typeface="Times New Roman" pitchFamily="18" charset="0"/>
              </a:rPr>
              <a:t>Kongolese</a:t>
            </a:r>
            <a:r>
              <a:rPr lang="en-US" sz="2400" dirty="0">
                <a:latin typeface="Times New Roman" pitchFamily="18" charset="0"/>
                <a:cs typeface="Times New Roman" pitchFamily="18" charset="0"/>
              </a:rPr>
              <a:t> people. </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slave trade weakened the </a:t>
            </a:r>
            <a:r>
              <a:rPr lang="en-US" sz="2400" dirty="0" err="1">
                <a:latin typeface="Times New Roman" pitchFamily="18" charset="0"/>
                <a:cs typeface="Times New Roman" pitchFamily="18" charset="0"/>
              </a:rPr>
              <a:t>Kongo</a:t>
            </a:r>
            <a:r>
              <a:rPr lang="en-US" sz="2400" dirty="0">
                <a:latin typeface="Times New Roman" pitchFamily="18" charset="0"/>
                <a:cs typeface="Times New Roman" pitchFamily="18" charset="0"/>
              </a:rPr>
              <a:t> Kingdom and it finally broke apart the Kingdom. </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By </a:t>
            </a:r>
            <a:r>
              <a:rPr lang="en-US" sz="2400" dirty="0">
                <a:latin typeface="Times New Roman" pitchFamily="18" charset="0"/>
                <a:cs typeface="Times New Roman" pitchFamily="18" charset="0"/>
              </a:rPr>
              <a:t>the year 1710 AD the Kingdom of </a:t>
            </a:r>
            <a:r>
              <a:rPr lang="en-US" sz="2400" dirty="0" err="1">
                <a:latin typeface="Times New Roman" pitchFamily="18" charset="0"/>
                <a:cs typeface="Times New Roman" pitchFamily="18" charset="0"/>
              </a:rPr>
              <a:t>Kongo</a:t>
            </a:r>
            <a:r>
              <a:rPr lang="en-US" sz="2400" dirty="0">
                <a:latin typeface="Times New Roman" pitchFamily="18" charset="0"/>
                <a:cs typeface="Times New Roman" pitchFamily="18" charset="0"/>
              </a:rPr>
              <a:t> collapsed and broke up in to smaller provinces. </a:t>
            </a:r>
            <a:endParaRPr lang="en-GB" sz="24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65049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Great </a:t>
            </a:r>
            <a:r>
              <a:rPr lang="en-US" sz="2700" b="1" dirty="0" smtClean="0">
                <a:latin typeface="Times New Roman" pitchFamily="18" charset="0"/>
                <a:cs typeface="Times New Roman" pitchFamily="18" charset="0"/>
              </a:rPr>
              <a:t>Zimbabwe</a:t>
            </a:r>
            <a:r>
              <a:rPr lang="en-GB" b="1" dirty="0" smtClean="0"/>
              <a:t/>
            </a:r>
            <a:br>
              <a:rPr lang="en-GB" b="1" dirty="0" smtClean="0"/>
            </a:br>
            <a:endParaRPr lang="en-GB" dirty="0"/>
          </a:p>
        </p:txBody>
      </p:sp>
      <p:sp>
        <p:nvSpPr>
          <p:cNvPr id="3" name="Content Placeholder 2"/>
          <p:cNvSpPr>
            <a:spLocks noGrp="1"/>
          </p:cNvSpPr>
          <p:nvPr>
            <p:ph idx="1"/>
          </p:nvPr>
        </p:nvSpPr>
        <p:spPr>
          <a:xfrm>
            <a:off x="228600" y="533400"/>
            <a:ext cx="8686800" cy="6096000"/>
          </a:xfrm>
        </p:spPr>
        <p:txBody>
          <a:bodyPr>
            <a:normAutofit fontScale="55000" lnSpcReduction="20000"/>
          </a:bodyPr>
          <a:lstStyle/>
          <a:p>
            <a:pPr>
              <a:buFont typeface="Wingdings" pitchFamily="2" charset="2"/>
              <a:buChar char="ü"/>
            </a:pPr>
            <a:r>
              <a:rPr lang="en-US" sz="2900" dirty="0" smtClean="0">
                <a:latin typeface="Times New Roman" pitchFamily="18" charset="0"/>
                <a:cs typeface="Times New Roman" pitchFamily="18" charset="0"/>
              </a:rPr>
              <a:t>The </a:t>
            </a:r>
            <a:r>
              <a:rPr lang="en-US" sz="2900" dirty="0">
                <a:latin typeface="Times New Roman" pitchFamily="18" charset="0"/>
                <a:cs typeface="Times New Roman" pitchFamily="18" charset="0"/>
              </a:rPr>
              <a:t>Bantu people called the </a:t>
            </a:r>
            <a:r>
              <a:rPr lang="en-US" sz="2900" b="1" dirty="0">
                <a:latin typeface="Times New Roman" pitchFamily="18" charset="0"/>
                <a:cs typeface="Times New Roman" pitchFamily="18" charset="0"/>
              </a:rPr>
              <a:t>Shona </a:t>
            </a:r>
            <a:r>
              <a:rPr lang="en-US" sz="2900" dirty="0">
                <a:latin typeface="Times New Roman" pitchFamily="18" charset="0"/>
                <a:cs typeface="Times New Roman" pitchFamily="18" charset="0"/>
              </a:rPr>
              <a:t>founded Zimbabwe around 1000 </a:t>
            </a:r>
            <a:r>
              <a:rPr lang="en-US" sz="2900" dirty="0" smtClean="0">
                <a:latin typeface="Times New Roman" pitchFamily="18" charset="0"/>
                <a:cs typeface="Times New Roman" pitchFamily="18" charset="0"/>
              </a:rPr>
              <a:t>AD.</a:t>
            </a:r>
          </a:p>
          <a:p>
            <a:pPr>
              <a:buFont typeface="Wingdings" pitchFamily="2" charset="2"/>
              <a:buChar char="ü"/>
            </a:pPr>
            <a:r>
              <a:rPr lang="en-US" sz="2900" dirty="0" smtClean="0">
                <a:latin typeface="Times New Roman" pitchFamily="18" charset="0"/>
                <a:cs typeface="Times New Roman" pitchFamily="18" charset="0"/>
              </a:rPr>
              <a:t>It was </a:t>
            </a:r>
            <a:r>
              <a:rPr lang="en-US" sz="2900" dirty="0">
                <a:latin typeface="Times New Roman" pitchFamily="18" charset="0"/>
                <a:cs typeface="Times New Roman" pitchFamily="18" charset="0"/>
              </a:rPr>
              <a:t>well-known for its </a:t>
            </a:r>
            <a:r>
              <a:rPr lang="en-US" sz="2900" b="1" dirty="0" smtClean="0">
                <a:latin typeface="Times New Roman" pitchFamily="18" charset="0"/>
                <a:cs typeface="Times New Roman" pitchFamily="18" charset="0"/>
              </a:rPr>
              <a:t>gold-mine</a:t>
            </a:r>
            <a:r>
              <a:rPr lang="en-US" sz="2900" dirty="0" smtClean="0">
                <a:latin typeface="Times New Roman" pitchFamily="18" charset="0"/>
                <a:cs typeface="Times New Roman" pitchFamily="18" charset="0"/>
              </a:rPr>
              <a:t>s, and  </a:t>
            </a:r>
            <a:r>
              <a:rPr lang="en-US" sz="2900" dirty="0">
                <a:latin typeface="Times New Roman" pitchFamily="18" charset="0"/>
                <a:cs typeface="Times New Roman" pitchFamily="18" charset="0"/>
              </a:rPr>
              <a:t>had been abandoned since 1450 AD because the grazing resources, timber and salt had been used up of completely in the region. </a:t>
            </a:r>
            <a:endParaRPr lang="en-GB" sz="2900" dirty="0" smtClean="0">
              <a:latin typeface="Times New Roman" pitchFamily="18" charset="0"/>
              <a:cs typeface="Times New Roman" pitchFamily="18" charset="0"/>
            </a:endParaRPr>
          </a:p>
          <a:p>
            <a:pPr>
              <a:buFont typeface="Wingdings" pitchFamily="2" charset="2"/>
              <a:buChar char="ü"/>
            </a:pPr>
            <a:r>
              <a:rPr lang="en-GB" sz="2900" dirty="0" smtClean="0">
                <a:latin typeface="Times New Roman" pitchFamily="18" charset="0"/>
                <a:cs typeface="Times New Roman" pitchFamily="18" charset="0"/>
              </a:rPr>
              <a:t>Its was, </a:t>
            </a:r>
            <a:r>
              <a:rPr lang="en-US" sz="2900" dirty="0" smtClean="0">
                <a:latin typeface="Times New Roman" pitchFamily="18" charset="0"/>
                <a:cs typeface="Times New Roman" pitchFamily="18" charset="0"/>
              </a:rPr>
              <a:t>Later,  replaced </a:t>
            </a:r>
            <a:r>
              <a:rPr lang="en-US" sz="2900" dirty="0">
                <a:latin typeface="Times New Roman" pitchFamily="18" charset="0"/>
                <a:cs typeface="Times New Roman" pitchFamily="18" charset="0"/>
              </a:rPr>
              <a:t>by a state known as </a:t>
            </a:r>
            <a:r>
              <a:rPr lang="en-US" sz="2900" b="1" dirty="0" err="1">
                <a:latin typeface="Times New Roman" pitchFamily="18" charset="0"/>
                <a:cs typeface="Times New Roman" pitchFamily="18" charset="0"/>
              </a:rPr>
              <a:t>Mwene</a:t>
            </a:r>
            <a:r>
              <a:rPr lang="en-US" sz="2900" b="1" dirty="0">
                <a:latin typeface="Times New Roman" pitchFamily="18" charset="0"/>
                <a:cs typeface="Times New Roman" pitchFamily="18" charset="0"/>
              </a:rPr>
              <a:t> </a:t>
            </a:r>
            <a:r>
              <a:rPr lang="en-US" sz="2900" b="1" dirty="0" err="1">
                <a:latin typeface="Times New Roman" pitchFamily="18" charset="0"/>
                <a:cs typeface="Times New Roman" pitchFamily="18" charset="0"/>
              </a:rPr>
              <a:t>Mutapa</a:t>
            </a:r>
            <a:r>
              <a:rPr lang="en-US" sz="2900" dirty="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The </a:t>
            </a:r>
            <a:r>
              <a:rPr lang="en-US" sz="2900" dirty="0">
                <a:latin typeface="Times New Roman" pitchFamily="18" charset="0"/>
                <a:cs typeface="Times New Roman" pitchFamily="18" charset="0"/>
              </a:rPr>
              <a:t>state of </a:t>
            </a:r>
            <a:r>
              <a:rPr lang="en-US" sz="2900" b="1" dirty="0" err="1">
                <a:latin typeface="Times New Roman" pitchFamily="18" charset="0"/>
                <a:cs typeface="Times New Roman" pitchFamily="18" charset="0"/>
              </a:rPr>
              <a:t>Mwene</a:t>
            </a:r>
            <a:r>
              <a:rPr lang="en-US" sz="2900" b="1" dirty="0">
                <a:latin typeface="Times New Roman" pitchFamily="18" charset="0"/>
                <a:cs typeface="Times New Roman" pitchFamily="18" charset="0"/>
              </a:rPr>
              <a:t> </a:t>
            </a:r>
            <a:r>
              <a:rPr lang="en-US" sz="2900" b="1" dirty="0" err="1">
                <a:latin typeface="Times New Roman" pitchFamily="18" charset="0"/>
                <a:cs typeface="Times New Roman" pitchFamily="18" charset="0"/>
              </a:rPr>
              <a:t>Mutapa</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was founded at the end of the 15th century AD by </a:t>
            </a:r>
            <a:r>
              <a:rPr lang="en-US" sz="2900" b="1" dirty="0" err="1" smtClean="0">
                <a:latin typeface="Times New Roman" pitchFamily="18" charset="0"/>
                <a:cs typeface="Times New Roman" pitchFamily="18" charset="0"/>
              </a:rPr>
              <a:t>Mutota</a:t>
            </a:r>
            <a:r>
              <a:rPr lang="en-US" sz="2900" dirty="0" smtClean="0">
                <a:latin typeface="Times New Roman" pitchFamily="18" charset="0"/>
                <a:cs typeface="Times New Roman" pitchFamily="18" charset="0"/>
              </a:rPr>
              <a:t>.</a:t>
            </a:r>
          </a:p>
          <a:p>
            <a:pPr>
              <a:buFont typeface="Wingdings" pitchFamily="2" charset="2"/>
              <a:buChar char="ü"/>
            </a:pPr>
            <a:r>
              <a:rPr lang="en-US" sz="2900" b="1" dirty="0" err="1" smtClean="0">
                <a:latin typeface="Times New Roman" pitchFamily="18" charset="0"/>
                <a:cs typeface="Times New Roman" pitchFamily="18" charset="0"/>
              </a:rPr>
              <a:t>Mutota</a:t>
            </a: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he</a:t>
            </a:r>
            <a:r>
              <a:rPr lang="en-US" sz="2900" b="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 was </a:t>
            </a:r>
            <a:r>
              <a:rPr lang="en-US" sz="2900" dirty="0">
                <a:latin typeface="Times New Roman" pitchFamily="18" charset="0"/>
                <a:cs typeface="Times New Roman" pitchFamily="18" charset="0"/>
              </a:rPr>
              <a:t>the member of </a:t>
            </a:r>
            <a:r>
              <a:rPr lang="en-US" sz="2900" b="1" dirty="0">
                <a:latin typeface="Times New Roman" pitchFamily="18" charset="0"/>
                <a:cs typeface="Times New Roman" pitchFamily="18" charset="0"/>
              </a:rPr>
              <a:t>the </a:t>
            </a:r>
            <a:r>
              <a:rPr lang="en-US" sz="2900" b="1" dirty="0" err="1">
                <a:latin typeface="Times New Roman" pitchFamily="18" charset="0"/>
                <a:cs typeface="Times New Roman" pitchFamily="18" charset="0"/>
              </a:rPr>
              <a:t>Rozwi</a:t>
            </a:r>
            <a:r>
              <a:rPr lang="en-US" sz="2900" b="1" dirty="0">
                <a:latin typeface="Times New Roman" pitchFamily="18" charset="0"/>
                <a:cs typeface="Times New Roman" pitchFamily="18" charset="0"/>
              </a:rPr>
              <a:t> family of the Shona people</a:t>
            </a:r>
            <a:r>
              <a:rPr lang="en-US" sz="2900" dirty="0" smtClean="0">
                <a:latin typeface="Times New Roman" pitchFamily="18" charset="0"/>
                <a:cs typeface="Times New Roman" pitchFamily="18" charset="0"/>
              </a:rPr>
              <a:t>.</a:t>
            </a:r>
          </a:p>
          <a:p>
            <a:pPr>
              <a:buFont typeface="Wingdings" pitchFamily="2" charset="2"/>
              <a:buChar char="ü"/>
            </a:pPr>
            <a:r>
              <a:rPr lang="en-US" sz="2900" dirty="0" smtClean="0">
                <a:latin typeface="Times New Roman" pitchFamily="18" charset="0"/>
                <a:cs typeface="Times New Roman" pitchFamily="18" charset="0"/>
              </a:rPr>
              <a:t> </a:t>
            </a:r>
            <a:r>
              <a:rPr lang="en-US" sz="2900" b="1" dirty="0" err="1">
                <a:latin typeface="Times New Roman" pitchFamily="18" charset="0"/>
                <a:cs typeface="Times New Roman" pitchFamily="18" charset="0"/>
              </a:rPr>
              <a:t>Mwene</a:t>
            </a:r>
            <a:r>
              <a:rPr lang="en-US" sz="2900" b="1" dirty="0">
                <a:latin typeface="Times New Roman" pitchFamily="18" charset="0"/>
                <a:cs typeface="Times New Roman" pitchFamily="18" charset="0"/>
              </a:rPr>
              <a:t> </a:t>
            </a:r>
            <a:r>
              <a:rPr lang="en-US" sz="2900" b="1" dirty="0" err="1">
                <a:latin typeface="Times New Roman" pitchFamily="18" charset="0"/>
                <a:cs typeface="Times New Roman" pitchFamily="18" charset="0"/>
              </a:rPr>
              <a:t>Mutapa</a:t>
            </a:r>
            <a:r>
              <a:rPr lang="en-US" sz="2900" b="1" dirty="0">
                <a:latin typeface="Times New Roman" pitchFamily="18" charset="0"/>
                <a:cs typeface="Times New Roman" pitchFamily="18" charset="0"/>
              </a:rPr>
              <a:t> </a:t>
            </a:r>
            <a:r>
              <a:rPr lang="en-US" sz="2900" dirty="0">
                <a:latin typeface="Times New Roman" pitchFamily="18" charset="0"/>
                <a:cs typeface="Times New Roman" pitchFamily="18" charset="0"/>
              </a:rPr>
              <a:t>was a title given to </a:t>
            </a:r>
            <a:r>
              <a:rPr lang="en-US" sz="2900" dirty="0" err="1">
                <a:latin typeface="Times New Roman" pitchFamily="18" charset="0"/>
                <a:cs typeface="Times New Roman" pitchFamily="18" charset="0"/>
              </a:rPr>
              <a:t>Rozwi</a:t>
            </a: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kings.it </a:t>
            </a:r>
            <a:r>
              <a:rPr lang="en-US" sz="2900" dirty="0">
                <a:latin typeface="Times New Roman" pitchFamily="18" charset="0"/>
                <a:cs typeface="Times New Roman" pitchFamily="18" charset="0"/>
              </a:rPr>
              <a:t>means the </a:t>
            </a:r>
            <a:r>
              <a:rPr lang="en-US" sz="2900" b="1" dirty="0">
                <a:latin typeface="Times New Roman" pitchFamily="18" charset="0"/>
                <a:cs typeface="Times New Roman" pitchFamily="18" charset="0"/>
              </a:rPr>
              <a:t>Master of </a:t>
            </a:r>
            <a:r>
              <a:rPr lang="en-US" sz="2900" b="1" dirty="0" smtClean="0">
                <a:latin typeface="Times New Roman" pitchFamily="18" charset="0"/>
                <a:cs typeface="Times New Roman" pitchFamily="18" charset="0"/>
              </a:rPr>
              <a:t>pillagers</a:t>
            </a:r>
            <a:r>
              <a:rPr lang="en-US" sz="2900" dirty="0" smtClean="0">
                <a:latin typeface="Times New Roman" pitchFamily="18" charset="0"/>
                <a:cs typeface="Times New Roman" pitchFamily="18" charset="0"/>
              </a:rPr>
              <a:t>.</a:t>
            </a:r>
          </a:p>
          <a:p>
            <a:pPr>
              <a:buFont typeface="Wingdings" pitchFamily="2" charset="2"/>
              <a:buChar char="ü"/>
            </a:pPr>
            <a:r>
              <a:rPr lang="en-US" sz="2900" dirty="0" err="1" smtClean="0">
                <a:latin typeface="Times New Roman" pitchFamily="18" charset="0"/>
                <a:cs typeface="Times New Roman" pitchFamily="18" charset="0"/>
              </a:rPr>
              <a:t>Mutota’s</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son and successor, </a:t>
            </a:r>
            <a:r>
              <a:rPr lang="en-US" sz="2900" b="1" dirty="0" err="1">
                <a:latin typeface="Times New Roman" pitchFamily="18" charset="0"/>
                <a:cs typeface="Times New Roman" pitchFamily="18" charset="0"/>
              </a:rPr>
              <a:t>Mutape</a:t>
            </a:r>
            <a:r>
              <a:rPr lang="en-US" sz="2900" dirty="0">
                <a:latin typeface="Times New Roman" pitchFamily="18" charset="0"/>
                <a:cs typeface="Times New Roman" pitchFamily="18" charset="0"/>
              </a:rPr>
              <a:t>,  expanded the territory in the northern direction. </a:t>
            </a:r>
            <a:r>
              <a:rPr lang="en-US" sz="2900" dirty="0" err="1">
                <a:latin typeface="Times New Roman" pitchFamily="18" charset="0"/>
                <a:cs typeface="Times New Roman" pitchFamily="18" charset="0"/>
              </a:rPr>
              <a:t>Mwene</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Mutapa</a:t>
            </a:r>
            <a:r>
              <a:rPr lang="en-US" sz="2900" dirty="0">
                <a:latin typeface="Times New Roman" pitchFamily="18" charset="0"/>
                <a:cs typeface="Times New Roman" pitchFamily="18" charset="0"/>
              </a:rPr>
              <a:t> controlled </a:t>
            </a:r>
            <a:r>
              <a:rPr lang="en-US" sz="2900" b="1" dirty="0">
                <a:latin typeface="Times New Roman" pitchFamily="18" charset="0"/>
                <a:cs typeface="Times New Roman" pitchFamily="18" charset="0"/>
              </a:rPr>
              <a:t>the </a:t>
            </a:r>
            <a:r>
              <a:rPr lang="en-US" sz="2900" b="1" dirty="0" err="1">
                <a:latin typeface="Times New Roman" pitchFamily="18" charset="0"/>
                <a:cs typeface="Times New Roman" pitchFamily="18" charset="0"/>
              </a:rPr>
              <a:t>Mazor</a:t>
            </a:r>
            <a:r>
              <a:rPr lang="en-US" sz="2900" b="1" dirty="0">
                <a:latin typeface="Times New Roman" pitchFamily="18" charset="0"/>
                <a:cs typeface="Times New Roman" pitchFamily="18" charset="0"/>
              </a:rPr>
              <a:t> </a:t>
            </a:r>
            <a:r>
              <a:rPr lang="en-US" sz="2900" b="1" dirty="0" smtClean="0">
                <a:latin typeface="Times New Roman" pitchFamily="18" charset="0"/>
                <a:cs typeface="Times New Roman" pitchFamily="18" charset="0"/>
              </a:rPr>
              <a:t>region </a:t>
            </a:r>
            <a:r>
              <a:rPr lang="en-US" sz="2900" dirty="0" smtClean="0">
                <a:latin typeface="Times New Roman" pitchFamily="18" charset="0"/>
                <a:cs typeface="Times New Roman" pitchFamily="18" charset="0"/>
              </a:rPr>
              <a:t>(source of gold).</a:t>
            </a:r>
          </a:p>
          <a:p>
            <a:pPr>
              <a:buFont typeface="Wingdings" pitchFamily="2" charset="2"/>
              <a:buChar char="ü"/>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In the late 16th century AD the </a:t>
            </a:r>
            <a:r>
              <a:rPr lang="en-US" sz="2900" b="1" dirty="0">
                <a:latin typeface="Times New Roman" pitchFamily="18" charset="0"/>
                <a:cs typeface="Times New Roman" pitchFamily="18" charset="0"/>
              </a:rPr>
              <a:t>Portuguese conquered </a:t>
            </a:r>
            <a:r>
              <a:rPr lang="en-US" sz="2900" dirty="0" err="1">
                <a:latin typeface="Times New Roman" pitchFamily="18" charset="0"/>
                <a:cs typeface="Times New Roman" pitchFamily="18" charset="0"/>
              </a:rPr>
              <a:t>Mwene</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Mutapa</a:t>
            </a:r>
            <a:r>
              <a:rPr lang="en-US" sz="2900" dirty="0">
                <a:latin typeface="Times New Roman" pitchFamily="18" charset="0"/>
                <a:cs typeface="Times New Roman" pitchFamily="18" charset="0"/>
              </a:rPr>
              <a:t>. </a:t>
            </a:r>
            <a:endParaRPr lang="en-GB" sz="2900" dirty="0">
              <a:latin typeface="Times New Roman" pitchFamily="18" charset="0"/>
              <a:cs typeface="Times New Roman" pitchFamily="18" charset="0"/>
            </a:endParaRPr>
          </a:p>
          <a:p>
            <a:pPr marL="0" indent="0">
              <a:buNone/>
            </a:pPr>
            <a:r>
              <a:rPr lang="en-US" sz="3800" b="1" dirty="0">
                <a:latin typeface="Times New Roman" pitchFamily="18" charset="0"/>
                <a:cs typeface="Times New Roman" pitchFamily="18" charset="0"/>
              </a:rPr>
              <a:t> </a:t>
            </a:r>
            <a:r>
              <a:rPr lang="en-US" sz="3800" b="1" dirty="0" smtClean="0">
                <a:latin typeface="Times New Roman" pitchFamily="18" charset="0"/>
                <a:cs typeface="Times New Roman" pitchFamily="18" charset="0"/>
              </a:rPr>
              <a:t>                                            </a:t>
            </a:r>
            <a:r>
              <a:rPr lang="en-US" sz="3800" b="1" dirty="0" err="1" smtClean="0">
                <a:latin typeface="Times New Roman" pitchFamily="18" charset="0"/>
                <a:cs typeface="Times New Roman" pitchFamily="18" charset="0"/>
              </a:rPr>
              <a:t>Khoikhoi</a:t>
            </a:r>
            <a:endParaRPr lang="en-GB" sz="3800" b="1"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were originally</a:t>
            </a:r>
            <a:r>
              <a:rPr lang="en-US" sz="2900" b="1" dirty="0">
                <a:latin typeface="Times New Roman" pitchFamily="18" charset="0"/>
                <a:cs typeface="Times New Roman" pitchFamily="18" charset="0"/>
              </a:rPr>
              <a:t> </a:t>
            </a:r>
            <a:r>
              <a:rPr lang="en-US" sz="2900" b="1" dirty="0" smtClean="0">
                <a:latin typeface="Times New Roman" pitchFamily="18" charset="0"/>
                <a:cs typeface="Times New Roman" pitchFamily="18" charset="0"/>
              </a:rPr>
              <a:t>hunters</a:t>
            </a:r>
            <a:r>
              <a:rPr lang="en-US" sz="2900" dirty="0" smtClean="0">
                <a:latin typeface="Times New Roman" pitchFamily="18" charset="0"/>
                <a:cs typeface="Times New Roman" pitchFamily="18" charset="0"/>
              </a:rPr>
              <a:t>, and Later</a:t>
            </a:r>
            <a:r>
              <a:rPr lang="en-US" sz="2900" dirty="0">
                <a:latin typeface="Times New Roman" pitchFamily="18" charset="0"/>
                <a:cs typeface="Times New Roman" pitchFamily="18" charset="0"/>
              </a:rPr>
              <a:t>, they made a change from the hunting way of life to that of </a:t>
            </a:r>
            <a:r>
              <a:rPr lang="en-US" sz="2900" b="1" dirty="0">
                <a:latin typeface="Times New Roman" pitchFamily="18" charset="0"/>
                <a:cs typeface="Times New Roman" pitchFamily="18" charset="0"/>
              </a:rPr>
              <a:t>sheep and cattle breeding </a:t>
            </a:r>
            <a:r>
              <a:rPr lang="en-US" sz="2900" dirty="0">
                <a:latin typeface="Times New Roman" pitchFamily="18" charset="0"/>
                <a:cs typeface="Times New Roman" pitchFamily="18" charset="0"/>
              </a:rPr>
              <a:t>since 1000 AD</a:t>
            </a:r>
            <a:r>
              <a:rPr lang="en-US" sz="2900" dirty="0" smtClean="0">
                <a:latin typeface="Times New Roman" pitchFamily="18" charset="0"/>
                <a:cs typeface="Times New Roman" pitchFamily="18" charset="0"/>
              </a:rPr>
              <a:t>.</a:t>
            </a:r>
          </a:p>
          <a:p>
            <a:pPr>
              <a:buFont typeface="Wingdings" pitchFamily="2" charset="2"/>
              <a:buChar char="ü"/>
            </a:pPr>
            <a:r>
              <a:rPr lang="en-US" sz="2900" dirty="0" smtClean="0">
                <a:latin typeface="Times New Roman" pitchFamily="18" charset="0"/>
                <a:cs typeface="Times New Roman" pitchFamily="18" charset="0"/>
              </a:rPr>
              <a:t>It was </a:t>
            </a:r>
            <a:r>
              <a:rPr lang="en-US" sz="2900" dirty="0">
                <a:latin typeface="Times New Roman" pitchFamily="18" charset="0"/>
                <a:cs typeface="Times New Roman" pitchFamily="18" charset="0"/>
              </a:rPr>
              <a:t>expanded from the present-day </a:t>
            </a:r>
            <a:r>
              <a:rPr lang="en-US" sz="2900" b="1" dirty="0">
                <a:latin typeface="Times New Roman" pitchFamily="18" charset="0"/>
                <a:cs typeface="Times New Roman" pitchFamily="18" charset="0"/>
              </a:rPr>
              <a:t>Botswana</a:t>
            </a:r>
            <a:r>
              <a:rPr lang="en-US" sz="2900" dirty="0">
                <a:latin typeface="Times New Roman" pitchFamily="18" charset="0"/>
                <a:cs typeface="Times New Roman" pitchFamily="18" charset="0"/>
              </a:rPr>
              <a:t> since 1300 and by the </a:t>
            </a:r>
            <a:r>
              <a:rPr lang="en-US" sz="2900" dirty="0" smtClean="0">
                <a:latin typeface="Times New Roman" pitchFamily="18" charset="0"/>
                <a:cs typeface="Times New Roman" pitchFamily="18" charset="0"/>
              </a:rPr>
              <a:t>15</a:t>
            </a:r>
            <a:r>
              <a:rPr lang="en-US" sz="2900" baseline="30000" dirty="0" smtClean="0">
                <a:latin typeface="Times New Roman" pitchFamily="18" charset="0"/>
                <a:cs typeface="Times New Roman" pitchFamily="18" charset="0"/>
              </a:rPr>
              <a:t>th</a:t>
            </a:r>
            <a:r>
              <a:rPr lang="en-US" sz="2900" dirty="0" smtClean="0">
                <a:latin typeface="Times New Roman" pitchFamily="18" charset="0"/>
                <a:cs typeface="Times New Roman" pitchFamily="18" charset="0"/>
              </a:rPr>
              <a:t> c AD </a:t>
            </a:r>
            <a:r>
              <a:rPr lang="en-US" sz="2900" dirty="0">
                <a:latin typeface="Times New Roman" pitchFamily="18" charset="0"/>
                <a:cs typeface="Times New Roman" pitchFamily="18" charset="0"/>
              </a:rPr>
              <a:t>they were well-established in southern Africa. </a:t>
            </a:r>
            <a:endParaRPr lang="en-US" sz="2900"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By </a:t>
            </a:r>
            <a:r>
              <a:rPr lang="en-US" sz="2900" dirty="0">
                <a:latin typeface="Times New Roman" pitchFamily="18" charset="0"/>
                <a:cs typeface="Times New Roman" pitchFamily="18" charset="0"/>
              </a:rPr>
              <a:t>the mid of </a:t>
            </a:r>
            <a:r>
              <a:rPr lang="en-US" sz="2900" dirty="0" smtClean="0">
                <a:latin typeface="Times New Roman" pitchFamily="18" charset="0"/>
                <a:cs typeface="Times New Roman" pitchFamily="18" charset="0"/>
              </a:rPr>
              <a:t>17</a:t>
            </a:r>
            <a:r>
              <a:rPr lang="en-US" sz="2900" baseline="30000" dirty="0" smtClean="0">
                <a:latin typeface="Times New Roman" pitchFamily="18" charset="0"/>
                <a:cs typeface="Times New Roman" pitchFamily="18" charset="0"/>
              </a:rPr>
              <a:t>th</a:t>
            </a:r>
            <a:r>
              <a:rPr lang="en-US" sz="2900" dirty="0" smtClean="0">
                <a:latin typeface="Times New Roman" pitchFamily="18" charset="0"/>
                <a:cs typeface="Times New Roman" pitchFamily="18" charset="0"/>
              </a:rPr>
              <a:t> c  </a:t>
            </a:r>
            <a:r>
              <a:rPr lang="en-US" sz="2900" dirty="0">
                <a:latin typeface="Times New Roman" pitchFamily="18" charset="0"/>
                <a:cs typeface="Times New Roman" pitchFamily="18" charset="0"/>
              </a:rPr>
              <a:t>AD they were driven out of their land to the </a:t>
            </a:r>
            <a:r>
              <a:rPr lang="en-US" sz="2900" b="1" dirty="0">
                <a:latin typeface="Times New Roman" pitchFamily="18" charset="0"/>
                <a:cs typeface="Times New Roman" pitchFamily="18" charset="0"/>
              </a:rPr>
              <a:t>Kalahari desert</a:t>
            </a:r>
            <a:r>
              <a:rPr lang="en-US" sz="2900" dirty="0">
                <a:latin typeface="Times New Roman" pitchFamily="18" charset="0"/>
                <a:cs typeface="Times New Roman" pitchFamily="18" charset="0"/>
              </a:rPr>
              <a:t>. The </a:t>
            </a:r>
            <a:r>
              <a:rPr lang="en-US" sz="2900" dirty="0" smtClean="0">
                <a:latin typeface="Times New Roman" pitchFamily="18" charset="0"/>
                <a:cs typeface="Times New Roman" pitchFamily="18" charset="0"/>
              </a:rPr>
              <a:t>European called them awfully called the </a:t>
            </a:r>
            <a:r>
              <a:rPr lang="en-US" sz="2900" b="1" dirty="0">
                <a:latin typeface="Times New Roman" pitchFamily="18" charset="0"/>
                <a:cs typeface="Times New Roman" pitchFamily="18" charset="0"/>
              </a:rPr>
              <a:t>Hottentots</a:t>
            </a:r>
            <a:r>
              <a:rPr lang="en-US" sz="2900" dirty="0">
                <a:latin typeface="Times New Roman" pitchFamily="18" charset="0"/>
                <a:cs typeface="Times New Roman" pitchFamily="18" charset="0"/>
              </a:rPr>
              <a:t>. </a:t>
            </a:r>
            <a:endParaRPr lang="en-GB" sz="2900" dirty="0">
              <a:latin typeface="Times New Roman" pitchFamily="18" charset="0"/>
              <a:cs typeface="Times New Roman" pitchFamily="18" charset="0"/>
            </a:endParaRPr>
          </a:p>
          <a:p>
            <a:pPr marL="0" indent="0">
              <a:buNone/>
            </a:pPr>
            <a:r>
              <a:rPr lang="en-US" sz="3800" b="1" dirty="0">
                <a:latin typeface="Times New Roman" pitchFamily="18" charset="0"/>
                <a:cs typeface="Times New Roman" pitchFamily="18" charset="0"/>
              </a:rPr>
              <a:t> </a:t>
            </a:r>
            <a:r>
              <a:rPr lang="en-US" sz="3800" b="1" dirty="0" smtClean="0">
                <a:latin typeface="Times New Roman" pitchFamily="18" charset="0"/>
                <a:cs typeface="Times New Roman" pitchFamily="18" charset="0"/>
              </a:rPr>
              <a:t>                                           </a:t>
            </a:r>
            <a:r>
              <a:rPr lang="en-US" sz="3800" b="1" dirty="0">
                <a:latin typeface="Times New Roman" pitchFamily="18" charset="0"/>
                <a:cs typeface="Times New Roman" pitchFamily="18" charset="0"/>
              </a:rPr>
              <a:t>San</a:t>
            </a:r>
            <a:endParaRPr lang="en-GB" sz="3800" b="1" dirty="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They  </a:t>
            </a:r>
            <a:r>
              <a:rPr lang="en-US" sz="2900" dirty="0">
                <a:latin typeface="Times New Roman" pitchFamily="18" charset="0"/>
                <a:cs typeface="Times New Roman" pitchFamily="18" charset="0"/>
              </a:rPr>
              <a:t>lived in parts of the </a:t>
            </a:r>
            <a:r>
              <a:rPr lang="en-US" sz="2900" b="1" dirty="0">
                <a:latin typeface="Times New Roman" pitchFamily="18" charset="0"/>
                <a:cs typeface="Times New Roman" pitchFamily="18" charset="0"/>
              </a:rPr>
              <a:t>present-day Angola and Namibia</a:t>
            </a:r>
            <a:r>
              <a:rPr lang="en-US" sz="2900" dirty="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They </a:t>
            </a:r>
            <a:r>
              <a:rPr lang="en-US" sz="2900" dirty="0">
                <a:latin typeface="Times New Roman" pitchFamily="18" charset="0"/>
                <a:cs typeface="Times New Roman" pitchFamily="18" charset="0"/>
              </a:rPr>
              <a:t>followed a </a:t>
            </a:r>
            <a:r>
              <a:rPr lang="en-US" sz="2900" b="1" dirty="0">
                <a:latin typeface="Times New Roman" pitchFamily="18" charset="0"/>
                <a:cs typeface="Times New Roman" pitchFamily="18" charset="0"/>
              </a:rPr>
              <a:t>hunting and gathering </a:t>
            </a:r>
            <a:r>
              <a:rPr lang="en-US" sz="2900" dirty="0">
                <a:latin typeface="Times New Roman" pitchFamily="18" charset="0"/>
                <a:cs typeface="Times New Roman" pitchFamily="18" charset="0"/>
              </a:rPr>
              <a:t>way of </a:t>
            </a:r>
            <a:r>
              <a:rPr lang="en-US" sz="2900" dirty="0" smtClean="0">
                <a:latin typeface="Times New Roman" pitchFamily="18" charset="0"/>
                <a:cs typeface="Times New Roman" pitchFamily="18" charset="0"/>
              </a:rPr>
              <a:t>life, and they </a:t>
            </a:r>
            <a:r>
              <a:rPr lang="en-US" sz="2900" dirty="0">
                <a:latin typeface="Times New Roman" pitchFamily="18" charset="0"/>
                <a:cs typeface="Times New Roman" pitchFamily="18" charset="0"/>
              </a:rPr>
              <a:t>have </a:t>
            </a:r>
            <a:r>
              <a:rPr lang="en-US" sz="2900" b="1" dirty="0">
                <a:latin typeface="Times New Roman" pitchFamily="18" charset="0"/>
                <a:cs typeface="Times New Roman" pitchFamily="18" charset="0"/>
              </a:rPr>
              <a:t>yellowish brown skin and tightly coiled black hair. </a:t>
            </a:r>
            <a:endParaRPr lang="en-US" sz="2900" b="1" dirty="0" smtClean="0">
              <a:latin typeface="Times New Roman" pitchFamily="18" charset="0"/>
              <a:cs typeface="Times New Roman" pitchFamily="18" charset="0"/>
            </a:endParaRPr>
          </a:p>
          <a:p>
            <a:pPr>
              <a:buFont typeface="Wingdings" pitchFamily="2" charset="2"/>
              <a:buChar char="ü"/>
            </a:pPr>
            <a:r>
              <a:rPr lang="en-US" sz="3300" dirty="0">
                <a:latin typeface="Times New Roman" pitchFamily="18" charset="0"/>
                <a:cs typeface="Times New Roman" pitchFamily="18" charset="0"/>
              </a:rPr>
              <a:t>They speak </a:t>
            </a:r>
            <a:r>
              <a:rPr lang="en-US" sz="3300" b="1" dirty="0" err="1">
                <a:latin typeface="Times New Roman" pitchFamily="18" charset="0"/>
                <a:cs typeface="Times New Roman" pitchFamily="18" charset="0"/>
              </a:rPr>
              <a:t>Khoisan</a:t>
            </a:r>
            <a:r>
              <a:rPr lang="en-US" sz="3300" b="1"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languages.</a:t>
            </a:r>
            <a:endParaRPr lang="en-US" sz="6500" b="1"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They  </a:t>
            </a:r>
            <a:r>
              <a:rPr lang="en-US" sz="2900" dirty="0">
                <a:latin typeface="Times New Roman" pitchFamily="18" charset="0"/>
                <a:cs typeface="Times New Roman" pitchFamily="18" charset="0"/>
              </a:rPr>
              <a:t>were pushed by the Europeans in to the </a:t>
            </a:r>
            <a:r>
              <a:rPr lang="en-US" sz="2900" b="1" dirty="0">
                <a:latin typeface="Times New Roman" pitchFamily="18" charset="0"/>
                <a:cs typeface="Times New Roman" pitchFamily="18" charset="0"/>
              </a:rPr>
              <a:t>Kalahari desert. </a:t>
            </a:r>
            <a:endParaRPr lang="en-US" sz="2900" b="1" dirty="0" smtClean="0">
              <a:latin typeface="Times New Roman" pitchFamily="18" charset="0"/>
              <a:cs typeface="Times New Roman" pitchFamily="18" charset="0"/>
            </a:endParaRPr>
          </a:p>
          <a:p>
            <a:pPr>
              <a:buFont typeface="Wingdings" pitchFamily="2" charset="2"/>
              <a:buChar char="ü"/>
            </a:pPr>
            <a:r>
              <a:rPr lang="en-US" sz="2900" dirty="0" smtClean="0">
                <a:latin typeface="Times New Roman" pitchFamily="18" charset="0"/>
                <a:cs typeface="Times New Roman" pitchFamily="18" charset="0"/>
              </a:rPr>
              <a:t>The </a:t>
            </a:r>
            <a:r>
              <a:rPr lang="en-US" sz="2900" dirty="0">
                <a:latin typeface="Times New Roman" pitchFamily="18" charset="0"/>
                <a:cs typeface="Times New Roman" pitchFamily="18" charset="0"/>
              </a:rPr>
              <a:t>Europeans called them awfully as </a:t>
            </a:r>
            <a:r>
              <a:rPr lang="en-US" sz="2900" b="1" dirty="0">
                <a:latin typeface="Times New Roman" pitchFamily="18" charset="0"/>
                <a:cs typeface="Times New Roman" pitchFamily="18" charset="0"/>
              </a:rPr>
              <a:t>Bushmen</a:t>
            </a:r>
            <a:r>
              <a:rPr lang="en-US" sz="2900" dirty="0" smtClean="0">
                <a:latin typeface="Times New Roman" pitchFamily="18" charset="0"/>
                <a:cs typeface="Times New Roman" pitchFamily="18" charset="0"/>
              </a:rPr>
              <a:t>.</a:t>
            </a:r>
          </a:p>
          <a:p>
            <a:pPr>
              <a:buFont typeface="Wingdings" pitchFamily="2" charset="2"/>
              <a:buChar char="ü"/>
            </a:pPr>
            <a:endParaRPr lang="en-GB" sz="29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142154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The Atlantic Slave Trade</a:t>
            </a:r>
            <a:r>
              <a:rPr lang="en-GB" b="1" dirty="0" smtClean="0"/>
              <a:t/>
            </a:r>
            <a:br>
              <a:rPr lang="en-GB" b="1" dirty="0" smtClean="0"/>
            </a:br>
            <a:endParaRPr lang="en-GB" dirty="0"/>
          </a:p>
        </p:txBody>
      </p:sp>
      <p:sp>
        <p:nvSpPr>
          <p:cNvPr id="3" name="Content Placeholder 2"/>
          <p:cNvSpPr>
            <a:spLocks noGrp="1"/>
          </p:cNvSpPr>
          <p:nvPr>
            <p:ph idx="1"/>
          </p:nvPr>
        </p:nvSpPr>
        <p:spPr>
          <a:xfrm>
            <a:off x="152400" y="457200"/>
            <a:ext cx="8839200" cy="6400800"/>
          </a:xfrm>
        </p:spPr>
        <p:txBody>
          <a:bodyPr>
            <a:noAutofit/>
          </a:bodyPr>
          <a:lstStyle/>
          <a:p>
            <a:pPr algn="just">
              <a:buFont typeface="Wingdings" pitchFamily="2" charset="2"/>
              <a:buChar char="Ø"/>
            </a:pPr>
            <a:r>
              <a:rPr lang="en-US" sz="1600" dirty="0" smtClean="0">
                <a:latin typeface="Times New Roman" pitchFamily="18" charset="0"/>
                <a:cs typeface="Times New Roman" pitchFamily="18" charset="0"/>
              </a:rPr>
              <a:t>It was  </a:t>
            </a:r>
            <a:r>
              <a:rPr lang="en-US" sz="1600" dirty="0">
                <a:latin typeface="Times New Roman" pitchFamily="18" charset="0"/>
                <a:cs typeface="Times New Roman" pitchFamily="18" charset="0"/>
              </a:rPr>
              <a:t>passed through three different phases. </a:t>
            </a:r>
            <a:endParaRPr lang="en-US" sz="1600" dirty="0" smtClean="0">
              <a:latin typeface="Times New Roman" pitchFamily="18" charset="0"/>
              <a:cs typeface="Times New Roman" pitchFamily="18" charset="0"/>
            </a:endParaRPr>
          </a:p>
          <a:p>
            <a:pPr algn="just">
              <a:buFont typeface="Wingdings" pitchFamily="2" charset="2"/>
              <a:buChar char="v"/>
            </a:pPr>
            <a:r>
              <a:rPr lang="en-US" sz="1600" b="1" dirty="0" smtClean="0">
                <a:latin typeface="Times New Roman" pitchFamily="18" charset="0"/>
                <a:cs typeface="Times New Roman" pitchFamily="18" charset="0"/>
              </a:rPr>
              <a:t>The </a:t>
            </a:r>
            <a:r>
              <a:rPr lang="en-US" sz="1600" b="1" dirty="0">
                <a:latin typeface="Times New Roman" pitchFamily="18" charset="0"/>
                <a:cs typeface="Times New Roman" pitchFamily="18" charset="0"/>
              </a:rPr>
              <a:t>first </a:t>
            </a:r>
            <a:r>
              <a:rPr lang="en-US" sz="1600" b="1" dirty="0" smtClean="0">
                <a:latin typeface="Times New Roman" pitchFamily="18" charset="0"/>
                <a:cs typeface="Times New Roman" pitchFamily="18" charset="0"/>
              </a:rPr>
              <a:t>phase (the </a:t>
            </a:r>
            <a:r>
              <a:rPr lang="en-US" sz="1600" b="1" dirty="0">
                <a:latin typeface="Times New Roman" pitchFamily="18" charset="0"/>
                <a:cs typeface="Times New Roman" pitchFamily="18" charset="0"/>
              </a:rPr>
              <a:t>piratic slave </a:t>
            </a:r>
            <a:r>
              <a:rPr lang="en-US" sz="1600" b="1" dirty="0" smtClean="0">
                <a:latin typeface="Times New Roman" pitchFamily="18" charset="0"/>
                <a:cs typeface="Times New Roman" pitchFamily="18" charset="0"/>
              </a:rPr>
              <a:t>trade):- </a:t>
            </a:r>
          </a:p>
          <a:p>
            <a:pPr algn="just">
              <a:buFont typeface="Wingdings" pitchFamily="2" charset="2"/>
              <a:buChar char="ü"/>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took place from </a:t>
            </a:r>
            <a:r>
              <a:rPr lang="en-US" sz="1600" dirty="0" smtClean="0">
                <a:latin typeface="Times New Roman" pitchFamily="18" charset="0"/>
                <a:cs typeface="Times New Roman" pitchFamily="18" charset="0"/>
              </a:rPr>
              <a:t>15</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c AD </a:t>
            </a:r>
            <a:r>
              <a:rPr lang="en-US" sz="1600" dirty="0">
                <a:latin typeface="Times New Roman" pitchFamily="18" charset="0"/>
                <a:cs typeface="Times New Roman" pitchFamily="18" charset="0"/>
              </a:rPr>
              <a:t>up to 1580’s</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the phase the traders were individuals merchants, adventures, navigators, or common sea robbers. </a:t>
            </a:r>
            <a:endParaRPr lang="en-GB" sz="1600" dirty="0">
              <a:latin typeface="Times New Roman" pitchFamily="18" charset="0"/>
              <a:cs typeface="Times New Roman" pitchFamily="18" charset="0"/>
            </a:endParaRPr>
          </a:p>
          <a:p>
            <a:pPr algn="just">
              <a:buFont typeface="Wingdings" pitchFamily="2" charset="2"/>
              <a:buChar char="v"/>
            </a:pPr>
            <a:r>
              <a:rPr lang="en-US" sz="1600" b="1" dirty="0">
                <a:latin typeface="Times New Roman" pitchFamily="18" charset="0"/>
                <a:cs typeface="Times New Roman" pitchFamily="18" charset="0"/>
              </a:rPr>
              <a:t>The second phase </a:t>
            </a:r>
            <a:r>
              <a:rPr lang="en-US" sz="1600" b="1" dirty="0" smtClean="0">
                <a:latin typeface="Times New Roman" pitchFamily="18" charset="0"/>
                <a:cs typeface="Times New Roman" pitchFamily="18" charset="0"/>
              </a:rPr>
              <a:t>(the </a:t>
            </a:r>
            <a:r>
              <a:rPr lang="en-US" sz="1600" b="1" dirty="0">
                <a:latin typeface="Times New Roman" pitchFamily="18" charset="0"/>
                <a:cs typeface="Times New Roman" pitchFamily="18" charset="0"/>
              </a:rPr>
              <a:t>monopolistic slave </a:t>
            </a:r>
            <a:r>
              <a:rPr lang="en-US" sz="1600" b="1" dirty="0" smtClean="0">
                <a:latin typeface="Times New Roman" pitchFamily="18" charset="0"/>
                <a:cs typeface="Times New Roman" pitchFamily="18" charset="0"/>
              </a:rPr>
              <a:t>trade):-</a:t>
            </a:r>
          </a:p>
          <a:p>
            <a:pPr algn="just">
              <a:buFont typeface="Wingdings" pitchFamily="2" charset="2"/>
              <a:buChar char="ü"/>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began in the 1580’s and ended in the </a:t>
            </a:r>
            <a:r>
              <a:rPr lang="en-US" sz="1600" dirty="0" smtClean="0">
                <a:latin typeface="Times New Roman" pitchFamily="18" charset="0"/>
                <a:cs typeface="Times New Roman" pitchFamily="18" charset="0"/>
              </a:rPr>
              <a:t>late 17</a:t>
            </a:r>
            <a:r>
              <a:rPr lang="en-US" sz="1600" baseline="30000" dirty="0"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c  AD. </a:t>
            </a:r>
          </a:p>
          <a:p>
            <a:pPr algn="just">
              <a:buFont typeface="Wingdings" pitchFamily="2" charset="2"/>
              <a:buChar char="ü"/>
            </a:pP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this phase, the trade </a:t>
            </a:r>
            <a:r>
              <a:rPr lang="en-US" sz="1600" dirty="0" smtClean="0">
                <a:latin typeface="Times New Roman" pitchFamily="18" charset="0"/>
                <a:cs typeface="Times New Roman" pitchFamily="18" charset="0"/>
              </a:rPr>
              <a:t>was conducted </a:t>
            </a:r>
            <a:r>
              <a:rPr lang="en-US" sz="1600" dirty="0">
                <a:latin typeface="Times New Roman" pitchFamily="18" charset="0"/>
                <a:cs typeface="Times New Roman" pitchFamily="18" charset="0"/>
              </a:rPr>
              <a:t>through monopolistic slave trading companies</a:t>
            </a:r>
            <a:r>
              <a:rPr lang="en-US" sz="1600" dirty="0" smtClean="0">
                <a:latin typeface="Times New Roman" pitchFamily="18" charset="0"/>
                <a:cs typeface="Times New Roman" pitchFamily="18" charset="0"/>
              </a:rPr>
              <a:t>.</a:t>
            </a:r>
          </a:p>
          <a:p>
            <a:pPr algn="just">
              <a:buFont typeface="Wingdings" pitchFamily="2" charset="2"/>
              <a:buChar char="ü"/>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These companies were officially supported by their respective governments.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governments supported the companies in different aspects for example supply of armed forces.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At </a:t>
            </a:r>
            <a:r>
              <a:rPr lang="en-US" sz="1600" dirty="0">
                <a:latin typeface="Times New Roman" pitchFamily="18" charset="0"/>
                <a:cs typeface="Times New Roman" pitchFamily="18" charset="0"/>
              </a:rPr>
              <a:t>this stage, the slave hunting ground was widened, the volume of trade increased and the companies collected larger profit from the trade.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It is  </a:t>
            </a:r>
            <a:r>
              <a:rPr lang="en-US" sz="1600" dirty="0">
                <a:latin typeface="Times New Roman" pitchFamily="18" charset="0"/>
                <a:cs typeface="Times New Roman" pitchFamily="18" charset="0"/>
              </a:rPr>
              <a:t>also known as </a:t>
            </a:r>
            <a:r>
              <a:rPr lang="en-US" sz="1600" b="1" dirty="0">
                <a:latin typeface="Times New Roman" pitchFamily="18" charset="0"/>
                <a:cs typeface="Times New Roman" pitchFamily="18" charset="0"/>
              </a:rPr>
              <a:t>the triangular trade </a:t>
            </a:r>
            <a:r>
              <a:rPr lang="en-US" sz="1600" dirty="0">
                <a:latin typeface="Times New Roman" pitchFamily="18" charset="0"/>
                <a:cs typeface="Times New Roman" pitchFamily="18" charset="0"/>
              </a:rPr>
              <a:t>because the trade connected </a:t>
            </a:r>
            <a:r>
              <a:rPr lang="en-US" sz="1600" b="1" dirty="0">
                <a:latin typeface="Times New Roman" pitchFamily="18" charset="0"/>
                <a:cs typeface="Times New Roman" pitchFamily="18" charset="0"/>
              </a:rPr>
              <a:t>the three continents, Africa America and Europe.</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Europeans merchants brought such products as cotton, alcoholic drinks, Firearms and metal tools to Africa. These goods were exchanged for slaves. Then, the slaves were  transported across the Atlantic to the Americas. The American plantation owners bought the slaves in exchange of sugar, tobacco and other products. The exchanged products would go to the European markets and sold at a higher price. </a:t>
            </a:r>
            <a:endParaRPr lang="en-GB" sz="1600" dirty="0">
              <a:latin typeface="Times New Roman" pitchFamily="18" charset="0"/>
              <a:cs typeface="Times New Roman" pitchFamily="18" charset="0"/>
            </a:endParaRPr>
          </a:p>
          <a:p>
            <a:pPr algn="just">
              <a:buFont typeface="Wingdings" pitchFamily="2" charset="2"/>
              <a:buChar char="v"/>
            </a:pPr>
            <a:r>
              <a:rPr lang="en-US" sz="1600" b="1" dirty="0" smtClean="0">
                <a:latin typeface="Times New Roman" pitchFamily="18" charset="0"/>
                <a:cs typeface="Times New Roman" pitchFamily="18" charset="0"/>
              </a:rPr>
              <a:t>The third phase (free trade):-</a:t>
            </a:r>
          </a:p>
          <a:p>
            <a:pPr algn="just">
              <a:buFont typeface="Wingdings" pitchFamily="2" charset="2"/>
              <a:buChar char="ü"/>
            </a:pPr>
            <a:r>
              <a:rPr lang="en-US" sz="1600" dirty="0" smtClean="0">
                <a:latin typeface="Times New Roman" pitchFamily="18" charset="0"/>
                <a:cs typeface="Times New Roman" pitchFamily="18" charset="0"/>
              </a:rPr>
              <a:t>It was  </a:t>
            </a:r>
            <a:r>
              <a:rPr lang="en-US" sz="1600" dirty="0">
                <a:latin typeface="Times New Roman" pitchFamily="18" charset="0"/>
                <a:cs typeface="Times New Roman" pitchFamily="18" charset="0"/>
              </a:rPr>
              <a:t>began in the 1690’s.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this phase several individuals traders joined the slave trade. </a:t>
            </a:r>
            <a:endParaRPr lang="en-US" sz="1600" dirty="0" smtClean="0">
              <a:latin typeface="Times New Roman" pitchFamily="18" charset="0"/>
              <a:cs typeface="Times New Roman" pitchFamily="18" charset="0"/>
            </a:endParaRPr>
          </a:p>
          <a:p>
            <a:pPr algn="just">
              <a:buFont typeface="Wingdings" pitchFamily="2" charset="2"/>
              <a:buChar char="ü"/>
            </a:pPr>
            <a:r>
              <a:rPr lang="en-US" sz="1600" dirty="0" smtClean="0">
                <a:latin typeface="Times New Roman" pitchFamily="18" charset="0"/>
                <a:cs typeface="Times New Roman" pitchFamily="18" charset="0"/>
              </a:rPr>
              <a:t>There </a:t>
            </a:r>
            <a:r>
              <a:rPr lang="en-US" sz="1600" dirty="0">
                <a:latin typeface="Times New Roman" pitchFamily="18" charset="0"/>
                <a:cs typeface="Times New Roman" pitchFamily="18" charset="0"/>
              </a:rPr>
              <a:t>was fierce competition between the individual traders and the former companies. </a:t>
            </a:r>
            <a:endParaRPr lang="en-GB" sz="1600" dirty="0">
              <a:latin typeface="Times New Roman" pitchFamily="18" charset="0"/>
              <a:cs typeface="Times New Roman" pitchFamily="18" charset="0"/>
            </a:endParaRPr>
          </a:p>
          <a:p>
            <a:endParaRPr lang="en-GB" sz="1600" dirty="0"/>
          </a:p>
        </p:txBody>
      </p:sp>
    </p:spTree>
    <p:extLst>
      <p:ext uri="{BB962C8B-B14F-4D97-AF65-F5344CB8AC3E}">
        <p14:creationId xmlns:p14="http://schemas.microsoft.com/office/powerpoint/2010/main" val="22890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latin typeface="Times New Roman" pitchFamily="18" charset="0"/>
                <a:cs typeface="Times New Roman" pitchFamily="18" charset="0"/>
              </a:rPr>
              <a:t>Effects of the Triangular Slave Trade</a:t>
            </a:r>
            <a:r>
              <a:rPr lang="en-GB" sz="2400" b="1" dirty="0" smtClean="0">
                <a:latin typeface="Times New Roman" pitchFamily="18" charset="0"/>
                <a:cs typeface="Times New Roman" pitchFamily="18" charset="0"/>
              </a:rPr>
              <a:t/>
            </a:r>
            <a:br>
              <a:rPr lang="en-GB" sz="2400" b="1" dirty="0" smtClean="0">
                <a:latin typeface="Times New Roman" pitchFamily="18" charset="0"/>
                <a:cs typeface="Times New Roman" pitchFamily="18" charset="0"/>
              </a:rPr>
            </a:br>
            <a:endParaRPr lang="en-GB"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The triangular trade helped the west European nations to accumulate a huge amount of wealth.</a:t>
            </a:r>
          </a:p>
          <a:p>
            <a:pPr>
              <a:lnSpc>
                <a:spcPct val="150000"/>
              </a:lnSpc>
              <a:buFont typeface="Wingdings" pitchFamily="2" charset="2"/>
              <a:buChar char="Ø"/>
            </a:pPr>
            <a:r>
              <a:rPr lang="en-US" sz="2000" dirty="0" smtClean="0">
                <a:latin typeface="Times New Roman" pitchFamily="18" charset="0"/>
                <a:cs typeface="Times New Roman" pitchFamily="18" charset="0"/>
              </a:rPr>
              <a:t> The accumulated wealth brought the industrialization of West Europe in the nineteenth century. </a:t>
            </a:r>
            <a:endParaRPr lang="en-GB" sz="2000" dirty="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The triangular trade caused great human suffering and horrors on the Africans. </a:t>
            </a:r>
          </a:p>
          <a:p>
            <a:pPr>
              <a:lnSpc>
                <a:spcPct val="150000"/>
              </a:lnSpc>
              <a:buFont typeface="Wingdings" pitchFamily="2" charset="2"/>
              <a:buChar char="Ø"/>
            </a:pPr>
            <a:r>
              <a:rPr lang="en-US" sz="2000" dirty="0" smtClean="0">
                <a:latin typeface="Times New Roman" pitchFamily="18" charset="0"/>
                <a:cs typeface="Times New Roman" pitchFamily="18" charset="0"/>
              </a:rPr>
              <a:t>Slaves were never treated as human beings but as properties. </a:t>
            </a:r>
            <a:endParaRPr lang="en-GB" sz="2000" dirty="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The triangular trade depopulated Africa in taking the productive forces, the young. </a:t>
            </a:r>
            <a:endParaRPr lang="en-GB" sz="2000" dirty="0" smtClean="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79910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TotalTime>
  <Words>1940</Words>
  <Application>Microsoft Office PowerPoint</Application>
  <PresentationFormat>On-screen Show (4:3)</PresentationFormat>
  <Paragraphs>126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Unit Seven   Peoples and States in Pre-Colonial Africa and The Trans-Atlantic Slave Trade </vt:lpstr>
      <vt:lpstr>Cont.…….</vt:lpstr>
      <vt:lpstr>  The Funj Sultanate </vt:lpstr>
      <vt:lpstr> Ancient Ghana </vt:lpstr>
      <vt:lpstr> Songhai </vt:lpstr>
      <vt:lpstr>  Hausa City-States </vt:lpstr>
      <vt:lpstr> Great Zimbabwe </vt:lpstr>
      <vt:lpstr> The Atlantic Slave Trade </vt:lpstr>
      <vt:lpstr>Effects of the Triangular Slave Trade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Seven   Peoples and States in Pre-Colonial Africa and The Trans-Atlantic Slave Trade</dc:title>
  <dc:creator>Mak Dam</dc:creator>
  <cp:lastModifiedBy>Mak Dam</cp:lastModifiedBy>
  <cp:revision>19</cp:revision>
  <dcterms:created xsi:type="dcterms:W3CDTF">2022-05-29T11:47:05Z</dcterms:created>
  <dcterms:modified xsi:type="dcterms:W3CDTF">2022-05-30T17:03:38Z</dcterms:modified>
</cp:coreProperties>
</file>