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72" r:id="rId4"/>
    <p:sldId id="261" r:id="rId5"/>
    <p:sldId id="270" r:id="rId6"/>
    <p:sldId id="275" r:id="rId7"/>
    <p:sldId id="269" r:id="rId8"/>
    <p:sldId id="274" r:id="rId9"/>
    <p:sldId id="268" r:id="rId10"/>
    <p:sldId id="262" r:id="rId11"/>
    <p:sldId id="26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B7D7B-4607-46B4-99D3-338F9FCF3CEE}" v="253" dt="2024-03-13T00:45:23.060"/>
    <p1510:client id="{815691E8-F48B-4113-99AC-88E6FCFFE5C4}" v="147" dt="2024-03-12T15:44:49.718"/>
    <p1510:client id="{8ADA652B-A981-465D-8495-3B3A2D8E2336}" v="2566" dt="2024-03-12T05:18:54.747"/>
    <p1510:client id="{F5815BAC-D5BD-4AB9-AD9C-ACCB2B1D3F64}" v="680" dt="2024-03-11T06:10:43.460"/>
    <p1510:client id="{F7FDD80F-D01A-4B36-9FA2-0ADC07AE352E}" v="467" dt="2024-03-13T00:45:03.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160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791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17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323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8810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8471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04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969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257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13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656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9257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796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604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714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222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596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4258111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icpedia.org/handwriting/v/vote.html"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and writing on a white board&#10;&#10;Description automatically generated">
            <a:extLst>
              <a:ext uri="{FF2B5EF4-FFF2-40B4-BE49-F238E27FC236}">
                <a16:creationId xmlns:a16="http://schemas.microsoft.com/office/drawing/2014/main" id="{86589A4D-1AEA-8F25-2D30-E38AACD8AF06}"/>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3193" b="12537"/>
          <a:stretch/>
        </p:blipFill>
        <p:spPr>
          <a:xfrm>
            <a:off x="20" y="10"/>
            <a:ext cx="12191980" cy="6857990"/>
          </a:xfrm>
          <a:prstGeom prst="rect">
            <a:avLst/>
          </a:prstGeom>
        </p:spPr>
      </p:pic>
      <p:sp>
        <p:nvSpPr>
          <p:cNvPr id="2" name="Title 1"/>
          <p:cNvSpPr>
            <a:spLocks noGrp="1"/>
          </p:cNvSpPr>
          <p:nvPr>
            <p:ph type="ctrTitle"/>
          </p:nvPr>
        </p:nvSpPr>
        <p:spPr>
          <a:xfrm>
            <a:off x="2928401" y="1247020"/>
            <a:ext cx="8574622" cy="2616199"/>
          </a:xfrm>
        </p:spPr>
        <p:txBody>
          <a:bodyPr>
            <a:normAutofit/>
          </a:bodyPr>
          <a:lstStyle/>
          <a:p>
            <a:r>
              <a:rPr lang="en-US" dirty="0"/>
              <a:t>Project 3</a:t>
            </a:r>
          </a:p>
        </p:txBody>
      </p:sp>
      <p:sp>
        <p:nvSpPr>
          <p:cNvPr id="3" name="Subtitle 2"/>
          <p:cNvSpPr>
            <a:spLocks noGrp="1"/>
          </p:cNvSpPr>
          <p:nvPr>
            <p:ph type="subTitle" idx="1"/>
          </p:nvPr>
        </p:nvSpPr>
        <p:spPr>
          <a:xfrm>
            <a:off x="4515377" y="3996267"/>
            <a:ext cx="6987645" cy="1388534"/>
          </a:xfrm>
        </p:spPr>
        <p:txBody>
          <a:bodyPr>
            <a:normAutofit/>
          </a:bodyPr>
          <a:lstStyle/>
          <a:p>
            <a:pPr>
              <a:spcAft>
                <a:spcPts val="600"/>
              </a:spcAft>
            </a:pPr>
            <a:r>
              <a:rPr lang="en-US"/>
              <a:t>Zeke Herrera &amp;</a:t>
            </a:r>
          </a:p>
          <a:p>
            <a:pPr>
              <a:spcAft>
                <a:spcPts val="600"/>
              </a:spcAft>
            </a:pPr>
            <a:r>
              <a:rPr lang="en-US"/>
              <a:t>Nathan Dwyer</a:t>
            </a:r>
          </a:p>
        </p:txBody>
      </p:sp>
      <p:sp>
        <p:nvSpPr>
          <p:cNvPr id="5" name="TextBox 4">
            <a:extLst>
              <a:ext uri="{FF2B5EF4-FFF2-40B4-BE49-F238E27FC236}">
                <a16:creationId xmlns:a16="http://schemas.microsoft.com/office/drawing/2014/main" id="{C7CA6F9D-91E3-7B3A-FF39-C1F3EAC2DE92}"/>
              </a:ext>
            </a:extLst>
          </p:cNvPr>
          <p:cNvSpPr txBox="1"/>
          <p:nvPr/>
        </p:nvSpPr>
        <p:spPr>
          <a:xfrm>
            <a:off x="9814426" y="6657945"/>
            <a:ext cx="237757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4C56-D72F-DB04-E15D-C663AE4E9AAC}"/>
              </a:ext>
            </a:extLst>
          </p:cNvPr>
          <p:cNvSpPr>
            <a:spLocks noGrp="1"/>
          </p:cNvSpPr>
          <p:nvPr>
            <p:ph type="title"/>
          </p:nvPr>
        </p:nvSpPr>
        <p:spPr/>
        <p:txBody>
          <a:bodyPr>
            <a:normAutofit/>
          </a:bodyPr>
          <a:lstStyle/>
          <a:p>
            <a:r>
              <a:rPr lang="en-US" dirty="0"/>
              <a:t>Interacting with Solidity Contract Part 2</a:t>
            </a:r>
            <a:br>
              <a:rPr lang="en-US" dirty="0"/>
            </a:br>
            <a:r>
              <a:rPr lang="en-US" sz="2000" dirty="0"/>
              <a:t>Empower </a:t>
            </a:r>
            <a:r>
              <a:rPr lang="en-US" sz="2000" dirty="0" err="1"/>
              <a:t>Streamlit</a:t>
            </a:r>
            <a:r>
              <a:rPr lang="en-US" sz="2000" dirty="0"/>
              <a:t> Development </a:t>
            </a:r>
            <a:endParaRPr lang="en-US" dirty="0"/>
          </a:p>
        </p:txBody>
      </p:sp>
      <p:sp>
        <p:nvSpPr>
          <p:cNvPr id="8" name="Content Placeholder 7">
            <a:extLst>
              <a:ext uri="{FF2B5EF4-FFF2-40B4-BE49-F238E27FC236}">
                <a16:creationId xmlns:a16="http://schemas.microsoft.com/office/drawing/2014/main" id="{F3A2B187-D356-AAAB-96E4-A663D93C6B38}"/>
              </a:ext>
            </a:extLst>
          </p:cNvPr>
          <p:cNvSpPr>
            <a:spLocks noGrp="1"/>
          </p:cNvSpPr>
          <p:nvPr>
            <p:ph sz="half" idx="1"/>
          </p:nvPr>
        </p:nvSpPr>
        <p:spPr/>
        <p:txBody>
          <a:bodyPr>
            <a:normAutofit lnSpcReduction="10000"/>
          </a:bodyPr>
          <a:lstStyle/>
          <a:p>
            <a:r>
              <a:rPr lang="en-US" b="1" dirty="0">
                <a:solidFill>
                  <a:srgbClr val="0D0D0D"/>
                </a:solidFill>
                <a:latin typeface="Century Gothic" panose="020B0502020202020204" pitchFamily="34" charset="0"/>
              </a:rPr>
              <a:t>Casting Votes:</a:t>
            </a:r>
            <a:endParaRPr lang="en-US" dirty="0">
              <a:latin typeface="Century Gothic" panose="020B0502020202020204" pitchFamily="34" charset="0"/>
            </a:endParaRPr>
          </a:p>
          <a:p>
            <a:pPr lvl="1">
              <a:buClr>
                <a:srgbClr val="1287C3"/>
              </a:buClr>
            </a:pPr>
            <a:r>
              <a:rPr lang="en-US" sz="1800" dirty="0">
                <a:solidFill>
                  <a:srgbClr val="0D0D0D"/>
                </a:solidFill>
                <a:latin typeface="Century Gothic" panose="020B0502020202020204" pitchFamily="34" charset="0"/>
              </a:rPr>
              <a:t>This function allows a registered voter to use a token to vote for a preferred candidate with their unique token. </a:t>
            </a:r>
          </a:p>
          <a:p>
            <a:pPr>
              <a:buClr>
                <a:srgbClr val="1287C3"/>
              </a:buClr>
            </a:pPr>
            <a:r>
              <a:rPr lang="en-US" b="1" dirty="0">
                <a:solidFill>
                  <a:srgbClr val="0D0D0D"/>
                </a:solidFill>
                <a:latin typeface="Century Gothic" panose="020B0502020202020204" pitchFamily="34" charset="0"/>
              </a:rPr>
              <a:t>Viewing Results:</a:t>
            </a:r>
            <a:endParaRPr lang="en-US" dirty="0">
              <a:latin typeface="Century Gothic" panose="020B0502020202020204" pitchFamily="34" charset="0"/>
            </a:endParaRPr>
          </a:p>
          <a:p>
            <a:pPr lvl="1">
              <a:buClr>
                <a:srgbClr val="1287C3"/>
              </a:buClr>
            </a:pPr>
            <a:r>
              <a:rPr lang="en-US" sz="1800" dirty="0">
                <a:solidFill>
                  <a:srgbClr val="0D0D0D"/>
                </a:solidFill>
                <a:latin typeface="Century Gothic" panose="020B0502020202020204" pitchFamily="34" charset="0"/>
              </a:rPr>
              <a:t>This function allows users to monitor the voting process and stay tuned to see if their favorite candidate is leading the polls.</a:t>
            </a:r>
          </a:p>
        </p:txBody>
      </p:sp>
      <p:pic>
        <p:nvPicPr>
          <p:cNvPr id="6" name="Content Placeholder 5" descr="A computer screen shot of a computer code">
            <a:extLst>
              <a:ext uri="{FF2B5EF4-FFF2-40B4-BE49-F238E27FC236}">
                <a16:creationId xmlns:a16="http://schemas.microsoft.com/office/drawing/2014/main" id="{28DE94A9-ACCF-3EA0-00A0-F873898BAB00}"/>
              </a:ext>
            </a:extLst>
          </p:cNvPr>
          <p:cNvPicPr>
            <a:picLocks noGrp="1" noChangeAspect="1"/>
          </p:cNvPicPr>
          <p:nvPr>
            <p:ph sz="half" idx="2"/>
          </p:nvPr>
        </p:nvPicPr>
        <p:blipFill>
          <a:blip r:embed="rId3"/>
          <a:stretch>
            <a:fillRect/>
          </a:stretch>
        </p:blipFill>
        <p:spPr>
          <a:xfrm>
            <a:off x="6607967" y="2531563"/>
            <a:ext cx="5487722" cy="4048216"/>
          </a:xfrm>
        </p:spPr>
      </p:pic>
    </p:spTree>
    <p:extLst>
      <p:ext uri="{BB962C8B-B14F-4D97-AF65-F5344CB8AC3E}">
        <p14:creationId xmlns:p14="http://schemas.microsoft.com/office/powerpoint/2010/main" val="230667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7D4BD-1E10-A1B1-8383-28FF13ABE4E9}"/>
              </a:ext>
            </a:extLst>
          </p:cNvPr>
          <p:cNvSpPr>
            <a:spLocks noGrp="1"/>
          </p:cNvSpPr>
          <p:nvPr>
            <p:ph type="title"/>
          </p:nvPr>
        </p:nvSpPr>
        <p:spPr>
          <a:xfrm>
            <a:off x="3854451" y="685800"/>
            <a:ext cx="7648573" cy="1752599"/>
          </a:xfrm>
        </p:spPr>
        <p:txBody>
          <a:bodyPr>
            <a:normAutofit/>
          </a:bodyPr>
          <a:lstStyle/>
          <a:p>
            <a:r>
              <a:rPr lang="en-US" dirty="0"/>
              <a:t>Deploying </a:t>
            </a:r>
            <a:r>
              <a:rPr lang="en-US" dirty="0" err="1"/>
              <a:t>Streamlit</a:t>
            </a:r>
            <a:r>
              <a:rPr lang="en-US" dirty="0"/>
              <a:t> Front End</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sp>
        <p:nvSpPr>
          <p:cNvPr id="30" name="Content Placeholder 2">
            <a:extLst>
              <a:ext uri="{FF2B5EF4-FFF2-40B4-BE49-F238E27FC236}">
                <a16:creationId xmlns:a16="http://schemas.microsoft.com/office/drawing/2014/main" id="{0240C1C0-3BD6-3DDB-D523-D3DF0FE3ABA2}"/>
              </a:ext>
            </a:extLst>
          </p:cNvPr>
          <p:cNvSpPr>
            <a:spLocks noGrp="1"/>
          </p:cNvSpPr>
          <p:nvPr>
            <p:ph idx="1"/>
          </p:nvPr>
        </p:nvSpPr>
        <p:spPr>
          <a:xfrm>
            <a:off x="3854451" y="2666999"/>
            <a:ext cx="7648572" cy="3124201"/>
          </a:xfrm>
        </p:spPr>
        <p:txBody>
          <a:bodyPr anchor="t">
            <a:normAutofit/>
          </a:bodyPr>
          <a:lstStyle/>
          <a:p>
            <a:r>
              <a:rPr lang="en-US" sz="1800" dirty="0">
                <a:latin typeface="Century Gothic" panose="020B0502020202020204" pitchFamily="34" charset="0"/>
              </a:rPr>
              <a:t>Imported new time function</a:t>
            </a:r>
          </a:p>
          <a:p>
            <a:endParaRPr lang="en-US" sz="1400" dirty="0">
              <a:latin typeface="Century Gothic" panose="020B0502020202020204" pitchFamily="34" charset="0"/>
            </a:endParaRPr>
          </a:p>
          <a:p>
            <a:pPr>
              <a:buClr>
                <a:srgbClr val="1287C3"/>
              </a:buClr>
            </a:pPr>
            <a:r>
              <a:rPr lang="en-US" sz="1800" dirty="0">
                <a:latin typeface="Century Gothic" panose="020B0502020202020204" pitchFamily="34" charset="0"/>
              </a:rPr>
              <a:t>Imported functions from project_app2 </a:t>
            </a:r>
          </a:p>
          <a:p>
            <a:pPr lvl="1">
              <a:buClr>
                <a:srgbClr val="1287C3"/>
              </a:buClr>
              <a:buFont typeface="Courier New"/>
              <a:buChar char="o"/>
            </a:pPr>
            <a:r>
              <a:rPr lang="en-US" sz="1800" dirty="0" err="1">
                <a:latin typeface="Century Gothic" panose="020B0502020202020204" pitchFamily="34" charset="0"/>
                <a:ea typeface="+mn-lt"/>
                <a:cs typeface="+mn-lt"/>
              </a:rPr>
              <a:t>register_voter</a:t>
            </a:r>
            <a:r>
              <a:rPr lang="en-US" sz="1800" dirty="0">
                <a:latin typeface="Century Gothic" panose="020B0502020202020204" pitchFamily="34" charset="0"/>
                <a:ea typeface="+mn-lt"/>
                <a:cs typeface="+mn-lt"/>
              </a:rPr>
              <a:t>, </a:t>
            </a:r>
            <a:r>
              <a:rPr lang="en-US" sz="1800" dirty="0" err="1">
                <a:latin typeface="Century Gothic" panose="020B0502020202020204" pitchFamily="34" charset="0"/>
                <a:ea typeface="+mn-lt"/>
                <a:cs typeface="+mn-lt"/>
              </a:rPr>
              <a:t>cast_vote</a:t>
            </a:r>
            <a:r>
              <a:rPr lang="en-US" sz="1800" dirty="0">
                <a:latin typeface="Century Gothic" panose="020B0502020202020204" pitchFamily="34" charset="0"/>
                <a:ea typeface="+mn-lt"/>
                <a:cs typeface="+mn-lt"/>
              </a:rPr>
              <a:t>, </a:t>
            </a:r>
            <a:r>
              <a:rPr lang="en-US" sz="1800" dirty="0" err="1">
                <a:latin typeface="Century Gothic" panose="020B0502020202020204" pitchFamily="34" charset="0"/>
                <a:ea typeface="+mn-lt"/>
                <a:cs typeface="+mn-lt"/>
              </a:rPr>
              <a:t>view_results</a:t>
            </a:r>
            <a:r>
              <a:rPr lang="en-US" sz="1800" dirty="0">
                <a:latin typeface="Century Gothic" panose="020B0502020202020204" pitchFamily="34" charset="0"/>
                <a:ea typeface="+mn-lt"/>
                <a:cs typeface="+mn-lt"/>
              </a:rPr>
              <a:t>, </a:t>
            </a:r>
            <a:r>
              <a:rPr lang="en-US" sz="1800" dirty="0" err="1">
                <a:latin typeface="Century Gothic" panose="020B0502020202020204" pitchFamily="34" charset="0"/>
                <a:ea typeface="+mn-lt"/>
                <a:cs typeface="+mn-lt"/>
              </a:rPr>
              <a:t>get_candidates</a:t>
            </a:r>
            <a:endParaRPr lang="en-US" sz="1800" dirty="0">
              <a:latin typeface="Century Gothic" panose="020B0502020202020204" pitchFamily="34" charset="0"/>
              <a:ea typeface="+mn-lt"/>
              <a:cs typeface="+mn-lt"/>
            </a:endParaRPr>
          </a:p>
          <a:p>
            <a:pPr>
              <a:buClr>
                <a:srgbClr val="1287C3"/>
              </a:buClr>
            </a:pPr>
            <a:r>
              <a:rPr lang="en-US" sz="1800" dirty="0">
                <a:latin typeface="Century Gothic" panose="020B0502020202020204" pitchFamily="34" charset="0"/>
                <a:ea typeface="+mn-lt"/>
                <a:cs typeface="+mn-lt"/>
              </a:rPr>
              <a:t>Created Timer </a:t>
            </a:r>
          </a:p>
          <a:p>
            <a:pPr>
              <a:buClr>
                <a:srgbClr val="1287C3"/>
              </a:buClr>
            </a:pPr>
            <a:r>
              <a:rPr lang="en-US" sz="1800" dirty="0">
                <a:latin typeface="Century Gothic" panose="020B0502020202020204" pitchFamily="34" charset="0"/>
                <a:ea typeface="+mn-lt"/>
                <a:cs typeface="+mn-lt"/>
              </a:rPr>
              <a:t>Created a Reister voter form</a:t>
            </a:r>
          </a:p>
          <a:p>
            <a:pPr>
              <a:buClr>
                <a:srgbClr val="1287C3"/>
              </a:buClr>
            </a:pPr>
            <a:r>
              <a:rPr lang="en-US" sz="1800" dirty="0">
                <a:latin typeface="Century Gothic" panose="020B0502020202020204" pitchFamily="34" charset="0"/>
                <a:ea typeface="+mn-lt"/>
                <a:cs typeface="+mn-lt"/>
              </a:rPr>
              <a:t>Created a vote form</a:t>
            </a:r>
          </a:p>
        </p:txBody>
      </p:sp>
      <p:pic>
        <p:nvPicPr>
          <p:cNvPr id="3" name="Picture 2">
            <a:extLst>
              <a:ext uri="{FF2B5EF4-FFF2-40B4-BE49-F238E27FC236}">
                <a16:creationId xmlns:a16="http://schemas.microsoft.com/office/drawing/2014/main" id="{CA162F77-18F1-FA1B-78FE-FE5DD969AD30}"/>
              </a:ext>
            </a:extLst>
          </p:cNvPr>
          <p:cNvPicPr>
            <a:picLocks noChangeAspect="1"/>
          </p:cNvPicPr>
          <p:nvPr/>
        </p:nvPicPr>
        <p:blipFill>
          <a:blip r:embed="rId3"/>
          <a:stretch>
            <a:fillRect/>
          </a:stretch>
        </p:blipFill>
        <p:spPr>
          <a:xfrm>
            <a:off x="4362601" y="3074987"/>
            <a:ext cx="1579940" cy="345167"/>
          </a:xfrm>
          <a:prstGeom prst="rect">
            <a:avLst/>
          </a:prstGeom>
        </p:spPr>
      </p:pic>
    </p:spTree>
    <p:extLst>
      <p:ext uri="{BB962C8B-B14F-4D97-AF65-F5344CB8AC3E}">
        <p14:creationId xmlns:p14="http://schemas.microsoft.com/office/powerpoint/2010/main" val="137368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B671-B93F-5689-0CA5-F222C22563EB}"/>
              </a:ext>
            </a:extLst>
          </p:cNvPr>
          <p:cNvSpPr>
            <a:spLocks noGrp="1"/>
          </p:cNvSpPr>
          <p:nvPr>
            <p:ph type="title"/>
          </p:nvPr>
        </p:nvSpPr>
        <p:spPr/>
        <p:txBody>
          <a:bodyPr/>
          <a:lstStyle/>
          <a:p>
            <a:pPr algn="ctr"/>
            <a:r>
              <a:rPr lang="en-US" dirty="0"/>
              <a:t>Project Hurdles/Analysis</a:t>
            </a:r>
          </a:p>
        </p:txBody>
      </p:sp>
      <p:sp>
        <p:nvSpPr>
          <p:cNvPr id="3" name="Content Placeholder 2">
            <a:extLst>
              <a:ext uri="{FF2B5EF4-FFF2-40B4-BE49-F238E27FC236}">
                <a16:creationId xmlns:a16="http://schemas.microsoft.com/office/drawing/2014/main" id="{1220AE82-D01B-408D-85DF-4F0D6CD2C526}"/>
              </a:ext>
            </a:extLst>
          </p:cNvPr>
          <p:cNvSpPr>
            <a:spLocks noGrp="1"/>
          </p:cNvSpPr>
          <p:nvPr>
            <p:ph sz="half" idx="1"/>
          </p:nvPr>
        </p:nvSpPr>
        <p:spPr>
          <a:xfrm>
            <a:off x="2536598" y="3368523"/>
            <a:ext cx="8100293" cy="3124201"/>
          </a:xfrm>
        </p:spPr>
        <p:txBody>
          <a:bodyPr>
            <a:normAutofit lnSpcReduction="10000"/>
          </a:bodyPr>
          <a:lstStyle/>
          <a:p>
            <a:r>
              <a:rPr lang="en-US" dirty="0">
                <a:latin typeface="Century Gothic" panose="020B0502020202020204" pitchFamily="34" charset="0"/>
              </a:rPr>
              <a:t>Governance Import</a:t>
            </a:r>
          </a:p>
          <a:p>
            <a:pPr lvl="1">
              <a:buClr>
                <a:srgbClr val="1287C3"/>
              </a:buClr>
              <a:buFont typeface="Courier New"/>
              <a:buChar char="o"/>
            </a:pPr>
            <a:r>
              <a:rPr lang="en-US" sz="1800" dirty="0">
                <a:latin typeface="Century Gothic" panose="020B0502020202020204" pitchFamily="34" charset="0"/>
              </a:rPr>
              <a:t>Trying to use the Governance Import became quite difficult as it would not allow us to deploy our contract unless we jumped through a myriad of hoops. </a:t>
            </a:r>
          </a:p>
          <a:p>
            <a:pPr>
              <a:buClr>
                <a:srgbClr val="1287C3"/>
              </a:buClr>
            </a:pPr>
            <a:r>
              <a:rPr lang="en-US" dirty="0">
                <a:latin typeface="Century Gothic" panose="020B0502020202020204" pitchFamily="34" charset="0"/>
              </a:rPr>
              <a:t>Voter Registration</a:t>
            </a:r>
          </a:p>
          <a:p>
            <a:pPr lvl="1">
              <a:buClr>
                <a:srgbClr val="1287C3"/>
              </a:buClr>
              <a:buFont typeface="Courier New"/>
              <a:buChar char="o"/>
            </a:pPr>
            <a:r>
              <a:rPr lang="en-US" sz="1800" dirty="0">
                <a:latin typeface="Century Gothic" panose="020B0502020202020204" pitchFamily="34" charset="0"/>
              </a:rPr>
              <a:t>When trying to register voters we ran into several hiccups including</a:t>
            </a:r>
          </a:p>
          <a:p>
            <a:pPr>
              <a:buClr>
                <a:srgbClr val="1287C3"/>
              </a:buClr>
            </a:pPr>
            <a:r>
              <a:rPr lang="en-US" dirty="0">
                <a:latin typeface="Century Gothic" panose="020B0502020202020204" pitchFamily="34" charset="0"/>
              </a:rPr>
              <a:t>CSV import issues</a:t>
            </a:r>
          </a:p>
          <a:p>
            <a:pPr lvl="1">
              <a:buClr>
                <a:srgbClr val="1287C3"/>
              </a:buClr>
              <a:buFont typeface="Courier New"/>
              <a:buChar char="o"/>
            </a:pPr>
            <a:r>
              <a:rPr lang="en-US" sz="1800" dirty="0">
                <a:latin typeface="Century Gothic" panose="020B0502020202020204" pitchFamily="34" charset="0"/>
              </a:rPr>
              <a:t>We had to convert float to int</a:t>
            </a:r>
          </a:p>
          <a:p>
            <a:pPr lvl="1">
              <a:buClr>
                <a:srgbClr val="1287C3"/>
              </a:buClr>
              <a:buFont typeface="Courier New,monospace"/>
              <a:buChar char="o"/>
            </a:pPr>
            <a:endParaRPr lang="en-US" dirty="0"/>
          </a:p>
          <a:p>
            <a:pPr lvl="1">
              <a:buClr>
                <a:srgbClr val="1287C3"/>
              </a:buClr>
              <a:buFont typeface="Courier New"/>
              <a:buChar char="o"/>
            </a:pPr>
            <a:endParaRPr lang="en-US" dirty="0"/>
          </a:p>
          <a:p>
            <a:pPr marL="0" indent="0">
              <a:buClr>
                <a:srgbClr val="1287C3"/>
              </a:buClr>
              <a:buNone/>
            </a:pPr>
            <a:endParaRPr lang="en-US" dirty="0"/>
          </a:p>
          <a:p>
            <a:pPr>
              <a:buClr>
                <a:srgbClr val="1287C3"/>
              </a:buClr>
            </a:pPr>
            <a:endParaRPr lang="en-US" dirty="0"/>
          </a:p>
        </p:txBody>
      </p:sp>
    </p:spTree>
    <p:extLst>
      <p:ext uri="{BB962C8B-B14F-4D97-AF65-F5344CB8AC3E}">
        <p14:creationId xmlns:p14="http://schemas.microsoft.com/office/powerpoint/2010/main" val="161194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5" name="Picture 4" descr="Close-up of hopscotch on a sidewalk">
            <a:extLst>
              <a:ext uri="{FF2B5EF4-FFF2-40B4-BE49-F238E27FC236}">
                <a16:creationId xmlns:a16="http://schemas.microsoft.com/office/drawing/2014/main" id="{76AAFF3D-87FE-8508-378A-338FA91E46A6}"/>
              </a:ext>
            </a:extLst>
          </p:cNvPr>
          <p:cNvPicPr>
            <a:picLocks noChangeAspect="1"/>
          </p:cNvPicPr>
          <p:nvPr/>
        </p:nvPicPr>
        <p:blipFill rotWithShape="1">
          <a:blip r:embed="rId3">
            <a:duotone>
              <a:schemeClr val="bg2">
                <a:shade val="45000"/>
                <a:satMod val="135000"/>
              </a:schemeClr>
              <a:prstClr val="white"/>
            </a:duotone>
            <a:alphaModFix amt="35000"/>
          </a:blip>
          <a:srcRect t="7097" b="8634"/>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2EC27B6-B807-60E1-9A79-2DBFD68BA763}"/>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Q&amp;A</a:t>
            </a:r>
          </a:p>
        </p:txBody>
      </p:sp>
    </p:spTree>
    <p:extLst>
      <p:ext uri="{BB962C8B-B14F-4D97-AF65-F5344CB8AC3E}">
        <p14:creationId xmlns:p14="http://schemas.microsoft.com/office/powerpoint/2010/main" val="42458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9" name="Freeform: Shape 28">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32"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3"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4"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5"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6"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7"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CA213C9-1F54-D53D-AA9A-7C7C10B87479}"/>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Objective</a:t>
            </a:r>
          </a:p>
        </p:txBody>
      </p:sp>
      <p:sp>
        <p:nvSpPr>
          <p:cNvPr id="3" name="Content Placeholder 2">
            <a:extLst>
              <a:ext uri="{FF2B5EF4-FFF2-40B4-BE49-F238E27FC236}">
                <a16:creationId xmlns:a16="http://schemas.microsoft.com/office/drawing/2014/main" id="{441C86A6-2EEE-43BA-7895-864DBAAED72F}"/>
              </a:ext>
            </a:extLst>
          </p:cNvPr>
          <p:cNvSpPr>
            <a:spLocks noGrp="1"/>
          </p:cNvSpPr>
          <p:nvPr>
            <p:ph idx="1"/>
          </p:nvPr>
        </p:nvSpPr>
        <p:spPr>
          <a:xfrm>
            <a:off x="5149032" y="1072609"/>
            <a:ext cx="6383207" cy="4522647"/>
          </a:xfrm>
        </p:spPr>
        <p:txBody>
          <a:bodyPr anchor="ctr">
            <a:normAutofit/>
          </a:bodyPr>
          <a:lstStyle/>
          <a:p>
            <a:r>
              <a:rPr lang="en-US" sz="2000" dirty="0">
                <a:latin typeface="Century Gothic"/>
                <a:ea typeface="+mn-lt"/>
                <a:cs typeface="+mn-lt"/>
              </a:rPr>
              <a:t>Our objective was to develop a Voting System by implementing a Solidity Contract, establishing a Python  environment, and subsequently deploying our solution onto </a:t>
            </a:r>
            <a:r>
              <a:rPr lang="en-US" sz="2000" dirty="0" err="1">
                <a:latin typeface="Century Gothic"/>
                <a:ea typeface="+mn-lt"/>
                <a:cs typeface="+mn-lt"/>
              </a:rPr>
              <a:t>Streamlit</a:t>
            </a:r>
            <a:r>
              <a:rPr lang="en-US" sz="2000" dirty="0">
                <a:latin typeface="Century Gothic"/>
                <a:ea typeface="+mn-lt"/>
                <a:cs typeface="+mn-lt"/>
              </a:rPr>
              <a:t> for a comprehensive visualization of the final project. This approach encompasses the creation of a secure and transparent smart contract using Solidity, leveraging the versatility of Python for backend development and blockchain interaction, and employing </a:t>
            </a:r>
            <a:r>
              <a:rPr lang="en-US" sz="2000" dirty="0" err="1">
                <a:latin typeface="Century Gothic"/>
                <a:ea typeface="+mn-lt"/>
                <a:cs typeface="+mn-lt"/>
              </a:rPr>
              <a:t>Streamlit</a:t>
            </a:r>
            <a:r>
              <a:rPr lang="en-US" sz="2000" dirty="0">
                <a:latin typeface="Century Gothic"/>
                <a:ea typeface="+mn-lt"/>
                <a:cs typeface="+mn-lt"/>
              </a:rPr>
              <a:t> for intuitive user interface design and data visualization.</a:t>
            </a:r>
          </a:p>
        </p:txBody>
      </p:sp>
    </p:spTree>
    <p:extLst>
      <p:ext uri="{BB962C8B-B14F-4D97-AF65-F5344CB8AC3E}">
        <p14:creationId xmlns:p14="http://schemas.microsoft.com/office/powerpoint/2010/main" val="397644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213C9-1F54-D53D-AA9A-7C7C10B87479}"/>
              </a:ext>
            </a:extLst>
          </p:cNvPr>
          <p:cNvSpPr>
            <a:spLocks noGrp="1"/>
          </p:cNvSpPr>
          <p:nvPr>
            <p:ph type="title"/>
          </p:nvPr>
        </p:nvSpPr>
        <p:spPr>
          <a:xfrm>
            <a:off x="3854451" y="685800"/>
            <a:ext cx="7648573" cy="1752599"/>
          </a:xfrm>
        </p:spPr>
        <p:txBody>
          <a:bodyPr>
            <a:normAutofit/>
          </a:bodyPr>
          <a:lstStyle/>
          <a:p>
            <a:r>
              <a:rPr lang="en-US" dirty="0"/>
              <a:t>Overview</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sp>
        <p:nvSpPr>
          <p:cNvPr id="3" name="Content Placeholder 2">
            <a:extLst>
              <a:ext uri="{FF2B5EF4-FFF2-40B4-BE49-F238E27FC236}">
                <a16:creationId xmlns:a16="http://schemas.microsoft.com/office/drawing/2014/main" id="{441C86A6-2EEE-43BA-7895-864DBAAED72F}"/>
              </a:ext>
            </a:extLst>
          </p:cNvPr>
          <p:cNvSpPr>
            <a:spLocks noGrp="1"/>
          </p:cNvSpPr>
          <p:nvPr>
            <p:ph idx="1"/>
          </p:nvPr>
        </p:nvSpPr>
        <p:spPr>
          <a:xfrm>
            <a:off x="3854451" y="2666999"/>
            <a:ext cx="7648572" cy="3124201"/>
          </a:xfrm>
        </p:spPr>
        <p:txBody>
          <a:bodyPr anchor="t">
            <a:normAutofit fontScale="92500" lnSpcReduction="10000"/>
          </a:bodyPr>
          <a:lstStyle/>
          <a:p>
            <a:pPr>
              <a:lnSpc>
                <a:spcPct val="90000"/>
              </a:lnSpc>
            </a:pPr>
            <a:r>
              <a:rPr lang="en-US" sz="2000" dirty="0">
                <a:latin typeface="Century Gothic"/>
                <a:ea typeface="+mn-lt"/>
                <a:cs typeface="+mn-lt"/>
              </a:rPr>
              <a:t>Solidity Contract Overview</a:t>
            </a:r>
          </a:p>
          <a:p>
            <a:pPr>
              <a:lnSpc>
                <a:spcPct val="90000"/>
              </a:lnSpc>
              <a:buClr>
                <a:srgbClr val="1287C3"/>
              </a:buClr>
            </a:pPr>
            <a:r>
              <a:rPr lang="en-US" sz="2000" dirty="0">
                <a:latin typeface="Century Gothic"/>
                <a:ea typeface="+mn-lt"/>
                <a:cs typeface="+mn-lt"/>
              </a:rPr>
              <a:t>Contract Functions and Operations</a:t>
            </a:r>
          </a:p>
          <a:p>
            <a:pPr>
              <a:lnSpc>
                <a:spcPct val="90000"/>
              </a:lnSpc>
              <a:buClr>
                <a:srgbClr val="1287C3"/>
              </a:buClr>
            </a:pPr>
            <a:r>
              <a:rPr lang="en-US" sz="2000" dirty="0">
                <a:latin typeface="Century Gothic"/>
                <a:ea typeface="+mn-lt"/>
                <a:cs typeface="+mn-lt"/>
              </a:rPr>
              <a:t>Solidity Contract Features</a:t>
            </a:r>
          </a:p>
          <a:p>
            <a:pPr>
              <a:lnSpc>
                <a:spcPct val="90000"/>
              </a:lnSpc>
              <a:buClr>
                <a:srgbClr val="1287C3"/>
              </a:buClr>
            </a:pPr>
            <a:r>
              <a:rPr lang="en-US" sz="2000" dirty="0">
                <a:latin typeface="Century Gothic"/>
                <a:ea typeface="+mn-lt"/>
                <a:cs typeface="+mn-lt"/>
              </a:rPr>
              <a:t>Setting up the Python Environment</a:t>
            </a:r>
          </a:p>
          <a:p>
            <a:pPr>
              <a:lnSpc>
                <a:spcPct val="90000"/>
              </a:lnSpc>
              <a:buClr>
                <a:srgbClr val="1287C3"/>
              </a:buClr>
            </a:pPr>
            <a:r>
              <a:rPr lang="en-US" sz="2000" dirty="0">
                <a:latin typeface="Century Gothic"/>
                <a:ea typeface="+mn-lt"/>
                <a:cs typeface="+mn-lt"/>
              </a:rPr>
              <a:t>Interacting with the Solidity Contract</a:t>
            </a:r>
          </a:p>
          <a:p>
            <a:pPr>
              <a:lnSpc>
                <a:spcPct val="90000"/>
              </a:lnSpc>
              <a:buClr>
                <a:srgbClr val="1287C3"/>
              </a:buClr>
            </a:pPr>
            <a:r>
              <a:rPr lang="en-US" sz="2000" dirty="0">
                <a:latin typeface="Century Gothic"/>
                <a:ea typeface="+mn-lt"/>
                <a:cs typeface="+mn-lt"/>
              </a:rPr>
              <a:t>Deploying </a:t>
            </a:r>
            <a:r>
              <a:rPr lang="en-US" sz="2000" dirty="0" err="1">
                <a:latin typeface="Century Gothic"/>
                <a:ea typeface="+mn-lt"/>
                <a:cs typeface="+mn-lt"/>
              </a:rPr>
              <a:t>Streamlit</a:t>
            </a:r>
            <a:endParaRPr lang="en-US" sz="2000" dirty="0">
              <a:latin typeface="Century Gothic"/>
              <a:ea typeface="+mn-lt"/>
              <a:cs typeface="+mn-lt"/>
            </a:endParaRPr>
          </a:p>
          <a:p>
            <a:pPr>
              <a:lnSpc>
                <a:spcPct val="90000"/>
              </a:lnSpc>
              <a:buClr>
                <a:srgbClr val="1287C3"/>
              </a:buClr>
            </a:pPr>
            <a:r>
              <a:rPr lang="en-US" sz="2000" dirty="0">
                <a:latin typeface="Century Gothic"/>
                <a:ea typeface="+mn-lt"/>
                <a:cs typeface="+mn-lt"/>
              </a:rPr>
              <a:t>Project Hurdles/Analysis </a:t>
            </a:r>
          </a:p>
          <a:p>
            <a:pPr>
              <a:lnSpc>
                <a:spcPct val="90000"/>
              </a:lnSpc>
              <a:buClr>
                <a:srgbClr val="1287C3"/>
              </a:buClr>
            </a:pPr>
            <a:r>
              <a:rPr lang="en-US" sz="2000" dirty="0">
                <a:latin typeface="Century Gothic"/>
                <a:ea typeface="+mn-lt"/>
                <a:cs typeface="+mn-lt"/>
              </a:rPr>
              <a:t>Questions</a:t>
            </a:r>
          </a:p>
          <a:p>
            <a:pPr>
              <a:lnSpc>
                <a:spcPct val="90000"/>
              </a:lnSpc>
              <a:buClr>
                <a:srgbClr val="1287C3"/>
              </a:buClr>
            </a:pPr>
            <a:endParaRPr lang="en-US" sz="2000" dirty="0">
              <a:latin typeface="Century Gothic"/>
              <a:ea typeface="+mn-lt"/>
              <a:cs typeface="+mn-lt"/>
            </a:endParaRPr>
          </a:p>
          <a:p>
            <a:pPr>
              <a:lnSpc>
                <a:spcPct val="90000"/>
              </a:lnSpc>
              <a:buClr>
                <a:srgbClr val="1287C3"/>
              </a:buClr>
            </a:pPr>
            <a:endParaRPr lang="en-US" sz="2000" dirty="0">
              <a:latin typeface="Century Gothic"/>
              <a:ea typeface="+mn-lt"/>
              <a:cs typeface="+mn-lt"/>
            </a:endParaRPr>
          </a:p>
          <a:p>
            <a:pPr>
              <a:lnSpc>
                <a:spcPct val="90000"/>
              </a:lnSpc>
              <a:buClr>
                <a:srgbClr val="1287C3"/>
              </a:buClr>
            </a:pPr>
            <a:endParaRPr lang="en-US" sz="2000" dirty="0">
              <a:latin typeface="Century Gothic"/>
              <a:ea typeface="+mn-lt"/>
              <a:cs typeface="+mn-lt"/>
            </a:endParaRPr>
          </a:p>
          <a:p>
            <a:pPr>
              <a:lnSpc>
                <a:spcPct val="90000"/>
              </a:lnSpc>
              <a:buClr>
                <a:srgbClr val="1287C3"/>
              </a:buClr>
            </a:pPr>
            <a:endParaRPr lang="en-US" sz="2000" dirty="0">
              <a:latin typeface="Century Gothic"/>
              <a:ea typeface="+mn-lt"/>
              <a:cs typeface="+mn-lt"/>
            </a:endParaRPr>
          </a:p>
          <a:p>
            <a:pPr>
              <a:lnSpc>
                <a:spcPct val="90000"/>
              </a:lnSpc>
              <a:buClr>
                <a:srgbClr val="1287C3"/>
              </a:buClr>
            </a:pPr>
            <a:endParaRPr lang="en-US" sz="2000" dirty="0">
              <a:latin typeface="Century Gothic"/>
              <a:ea typeface="+mn-lt"/>
              <a:cs typeface="+mn-lt"/>
            </a:endParaRPr>
          </a:p>
        </p:txBody>
      </p:sp>
    </p:spTree>
    <p:extLst>
      <p:ext uri="{BB962C8B-B14F-4D97-AF65-F5344CB8AC3E}">
        <p14:creationId xmlns:p14="http://schemas.microsoft.com/office/powerpoint/2010/main" val="333744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E54-E289-C23D-9861-2B9B32E979FF}"/>
              </a:ext>
            </a:extLst>
          </p:cNvPr>
          <p:cNvSpPr>
            <a:spLocks noGrp="1"/>
          </p:cNvSpPr>
          <p:nvPr>
            <p:ph type="title"/>
          </p:nvPr>
        </p:nvSpPr>
        <p:spPr>
          <a:xfrm>
            <a:off x="1363360" y="2737152"/>
            <a:ext cx="3549121" cy="1371600"/>
          </a:xfrm>
        </p:spPr>
        <p:txBody>
          <a:bodyPr vert="horz" lIns="91440" tIns="45720" rIns="91440" bIns="45720" rtlCol="0" anchor="ctr">
            <a:normAutofit/>
          </a:bodyPr>
          <a:lstStyle/>
          <a:p>
            <a:r>
              <a:rPr lang="en-US" dirty="0"/>
              <a:t>Solidity Contract Overview   </a:t>
            </a:r>
            <a:br>
              <a:rPr lang="en-US" dirty="0"/>
            </a:br>
            <a:r>
              <a:rPr lang="en-US" dirty="0"/>
              <a:t>(Voting Contract)</a:t>
            </a:r>
          </a:p>
        </p:txBody>
      </p:sp>
      <p:sp>
        <p:nvSpPr>
          <p:cNvPr id="33" name="Content Placeholder 2">
            <a:extLst>
              <a:ext uri="{FF2B5EF4-FFF2-40B4-BE49-F238E27FC236}">
                <a16:creationId xmlns:a16="http://schemas.microsoft.com/office/drawing/2014/main" id="{6A2FBC62-B05D-A611-41E1-41C7FE5E4580}"/>
              </a:ext>
            </a:extLst>
          </p:cNvPr>
          <p:cNvSpPr>
            <a:spLocks noGrp="1"/>
          </p:cNvSpPr>
          <p:nvPr>
            <p:ph idx="1"/>
          </p:nvPr>
        </p:nvSpPr>
        <p:spPr/>
        <p:txBody>
          <a:bodyPr vert="horz" lIns="91440" tIns="45720" rIns="91440" bIns="45720" rtlCol="0" anchor="t">
            <a:noAutofit/>
          </a:bodyPr>
          <a:lstStyle/>
          <a:p>
            <a:r>
              <a:rPr lang="en-US" sz="1600" b="1" dirty="0">
                <a:ea typeface="+mn-lt"/>
                <a:cs typeface="+mn-lt"/>
              </a:rPr>
              <a:t>Introduction to Solidity Contract:</a:t>
            </a:r>
            <a:endParaRPr lang="en-US" sz="1600" dirty="0"/>
          </a:p>
          <a:p>
            <a:pPr lvl="1">
              <a:buClr>
                <a:srgbClr val="1287C3"/>
              </a:buClr>
            </a:pPr>
            <a:r>
              <a:rPr lang="en-US" sz="1600" dirty="0">
                <a:solidFill>
                  <a:srgbClr val="0D0D0D"/>
                </a:solidFill>
                <a:latin typeface="Century Gothic" panose="020B0502020202020204" pitchFamily="34" charset="0"/>
              </a:rPr>
              <a:t>The Solidity Contract serves as  the foundation of the voting system which enables transparent, secure, and decentralized elections by managing voting registration, casting vote, and tallying results on the blockchain.</a:t>
            </a:r>
          </a:p>
          <a:p>
            <a:pPr>
              <a:buClr>
                <a:srgbClr val="1287C3"/>
              </a:buClr>
            </a:pPr>
            <a:r>
              <a:rPr lang="en-US" sz="1600" b="1" dirty="0">
                <a:latin typeface="Century Gothic"/>
                <a:ea typeface="+mn-lt"/>
                <a:cs typeface="+mn-lt"/>
              </a:rPr>
              <a:t>Contract Structure:</a:t>
            </a:r>
            <a:endParaRPr lang="en-US" sz="1600" dirty="0">
              <a:latin typeface="Century Gothic"/>
            </a:endParaRPr>
          </a:p>
          <a:p>
            <a:pPr lvl="1">
              <a:buClr>
                <a:srgbClr val="1287C3"/>
              </a:buClr>
            </a:pPr>
            <a:r>
              <a:rPr lang="en-US" sz="1600" dirty="0">
                <a:solidFill>
                  <a:srgbClr val="0D0D0D"/>
                </a:solidFill>
                <a:latin typeface="Century Gothic"/>
              </a:rPr>
              <a:t>Pragma (pragma </a:t>
            </a:r>
            <a:r>
              <a:rPr lang="en-US" sz="1600" dirty="0" err="1">
                <a:solidFill>
                  <a:srgbClr val="0D0D0D"/>
                </a:solidFill>
                <a:latin typeface="Century Gothic"/>
              </a:rPr>
              <a:t>solididty</a:t>
            </a:r>
            <a:r>
              <a:rPr lang="en-US" sz="1600" dirty="0">
                <a:solidFill>
                  <a:srgbClr val="0D0D0D"/>
                </a:solidFill>
                <a:latin typeface="Century Gothic"/>
              </a:rPr>
              <a:t> ^0.5.5))</a:t>
            </a:r>
          </a:p>
          <a:p>
            <a:pPr lvl="1">
              <a:buClr>
                <a:srgbClr val="1287C3"/>
              </a:buClr>
            </a:pPr>
            <a:r>
              <a:rPr lang="en-US" sz="1600" dirty="0">
                <a:solidFill>
                  <a:srgbClr val="0D0D0D"/>
                </a:solidFill>
                <a:latin typeface="Century Gothic"/>
              </a:rPr>
              <a:t>Import  contracts to build  off of ( ERC721Full)</a:t>
            </a:r>
          </a:p>
          <a:p>
            <a:pPr lvl="1">
              <a:buClr>
                <a:srgbClr val="1287C3"/>
              </a:buClr>
            </a:pPr>
            <a:r>
              <a:rPr lang="en-US" sz="1600" dirty="0">
                <a:solidFill>
                  <a:srgbClr val="0D0D0D"/>
                </a:solidFill>
                <a:latin typeface="Century Gothic"/>
              </a:rPr>
              <a:t>Struct Voter to represent the individual voter in the voting system</a:t>
            </a:r>
          </a:p>
          <a:p>
            <a:pPr lvl="1">
              <a:buClr>
                <a:srgbClr val="1287C3"/>
              </a:buClr>
            </a:pPr>
            <a:r>
              <a:rPr lang="en-US" sz="1600" dirty="0">
                <a:solidFill>
                  <a:srgbClr val="0D0D0D"/>
                </a:solidFill>
                <a:latin typeface="Century Gothic"/>
              </a:rPr>
              <a:t>Mapping to store the voter and candidate information </a:t>
            </a:r>
          </a:p>
          <a:p>
            <a:pPr lvl="1">
              <a:buClr>
                <a:srgbClr val="1287C3"/>
              </a:buClr>
            </a:pPr>
            <a:r>
              <a:rPr lang="en-US" sz="1600" dirty="0">
                <a:solidFill>
                  <a:srgbClr val="0D0D0D"/>
                </a:solidFill>
                <a:latin typeface="Century Gothic"/>
              </a:rPr>
              <a:t>Constructor initializes the ERC721  token and enables ownership of voting rights on the blockchain</a:t>
            </a:r>
          </a:p>
          <a:p>
            <a:pPr lvl="1">
              <a:buClr>
                <a:srgbClr val="1287C3"/>
              </a:buClr>
            </a:pPr>
            <a:r>
              <a:rPr lang="en-US" sz="1600" dirty="0">
                <a:solidFill>
                  <a:srgbClr val="0D0D0D"/>
                </a:solidFill>
                <a:latin typeface="Century Gothic"/>
              </a:rPr>
              <a:t>Function </a:t>
            </a:r>
            <a:r>
              <a:rPr lang="en-US" sz="1600" dirty="0" err="1">
                <a:solidFill>
                  <a:srgbClr val="0D0D0D"/>
                </a:solidFill>
                <a:latin typeface="Century Gothic"/>
              </a:rPr>
              <a:t>registerVoter</a:t>
            </a:r>
            <a:r>
              <a:rPr lang="en-US" sz="1600" dirty="0">
                <a:solidFill>
                  <a:srgbClr val="0D0D0D"/>
                </a:solidFill>
                <a:latin typeface="Century Gothic"/>
              </a:rPr>
              <a:t> to register voters</a:t>
            </a:r>
          </a:p>
          <a:p>
            <a:pPr lvl="1">
              <a:buClr>
                <a:srgbClr val="1287C3"/>
              </a:buClr>
            </a:pPr>
            <a:r>
              <a:rPr lang="en-US" sz="1600" dirty="0">
                <a:solidFill>
                  <a:srgbClr val="0D0D0D"/>
                </a:solidFill>
                <a:latin typeface="Century Gothic"/>
              </a:rPr>
              <a:t>Function vote to allow employees to vote for candidates </a:t>
            </a:r>
          </a:p>
          <a:p>
            <a:pPr lvl="1">
              <a:buClr>
                <a:srgbClr val="1287C3"/>
              </a:buClr>
            </a:pPr>
            <a:r>
              <a:rPr lang="en-US" sz="1600" dirty="0">
                <a:solidFill>
                  <a:srgbClr val="0D0D0D"/>
                </a:solidFill>
                <a:latin typeface="Century Gothic"/>
              </a:rPr>
              <a:t>Function </a:t>
            </a:r>
            <a:r>
              <a:rPr lang="en-US" sz="1600" dirty="0" err="1">
                <a:solidFill>
                  <a:srgbClr val="0D0D0D"/>
                </a:solidFill>
                <a:latin typeface="Century Gothic"/>
              </a:rPr>
              <a:t>viewResults</a:t>
            </a:r>
            <a:r>
              <a:rPr lang="en-US" sz="1600" dirty="0">
                <a:solidFill>
                  <a:srgbClr val="0D0D0D"/>
                </a:solidFill>
                <a:latin typeface="Century Gothic"/>
              </a:rPr>
              <a:t> to show election results</a:t>
            </a:r>
          </a:p>
          <a:p>
            <a:pPr lvl="1">
              <a:buClr>
                <a:srgbClr val="1287C3"/>
              </a:buClr>
            </a:pPr>
            <a:endParaRPr lang="en-US" dirty="0"/>
          </a:p>
        </p:txBody>
      </p:sp>
    </p:spTree>
    <p:extLst>
      <p:ext uri="{BB962C8B-B14F-4D97-AF65-F5344CB8AC3E}">
        <p14:creationId xmlns:p14="http://schemas.microsoft.com/office/powerpoint/2010/main" val="22520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E54-E289-C23D-9861-2B9B32E979FF}"/>
              </a:ext>
            </a:extLst>
          </p:cNvPr>
          <p:cNvSpPr>
            <a:spLocks noGrp="1"/>
          </p:cNvSpPr>
          <p:nvPr>
            <p:ph type="title"/>
          </p:nvPr>
        </p:nvSpPr>
        <p:spPr/>
        <p:txBody>
          <a:bodyPr>
            <a:normAutofit/>
          </a:bodyPr>
          <a:lstStyle/>
          <a:p>
            <a:r>
              <a:rPr lang="en-US"/>
              <a:t>Contract Functions and Operations </a:t>
            </a:r>
          </a:p>
        </p:txBody>
      </p:sp>
      <p:sp>
        <p:nvSpPr>
          <p:cNvPr id="33" name="Content Placeholder 2">
            <a:extLst>
              <a:ext uri="{FF2B5EF4-FFF2-40B4-BE49-F238E27FC236}">
                <a16:creationId xmlns:a16="http://schemas.microsoft.com/office/drawing/2014/main" id="{6A2FBC62-B05D-A611-41E1-41C7FE5E4580}"/>
              </a:ext>
            </a:extLst>
          </p:cNvPr>
          <p:cNvSpPr>
            <a:spLocks noGrp="1"/>
          </p:cNvSpPr>
          <p:nvPr>
            <p:ph sz="half" idx="1"/>
          </p:nvPr>
        </p:nvSpPr>
        <p:spPr>
          <a:xfrm>
            <a:off x="1109360" y="2207380"/>
            <a:ext cx="4507371" cy="3741058"/>
          </a:xfrm>
        </p:spPr>
        <p:txBody>
          <a:bodyPr vert="horz" lIns="91440" tIns="45720" rIns="91440" bIns="45720" rtlCol="0" anchor="t">
            <a:noAutofit/>
          </a:bodyPr>
          <a:lstStyle/>
          <a:p>
            <a:r>
              <a:rPr lang="en-US" sz="1600" dirty="0">
                <a:ea typeface="+mn-lt"/>
                <a:cs typeface="+mn-lt"/>
              </a:rPr>
              <a:t>Modifiers and Requirements:  ERC 721Full Imports functionalities that were used for trading with NFT's</a:t>
            </a:r>
          </a:p>
          <a:p>
            <a:pPr>
              <a:buClr>
                <a:srgbClr val="1287C3"/>
              </a:buClr>
            </a:pPr>
            <a:r>
              <a:rPr lang="en-US" sz="1600" dirty="0">
                <a:ea typeface="+mn-lt"/>
                <a:cs typeface="+mn-lt"/>
              </a:rPr>
              <a:t>Registering Voters: First it </a:t>
            </a:r>
            <a:r>
              <a:rPr lang="en-US" sz="1600" dirty="0">
                <a:latin typeface="Century Gothic" panose="020B0502020202020204" pitchFamily="34" charset="0"/>
                <a:ea typeface="+mn-lt"/>
                <a:cs typeface="+mn-lt"/>
              </a:rPr>
              <a:t>takes</a:t>
            </a:r>
            <a:r>
              <a:rPr lang="en-US" sz="1600" dirty="0">
                <a:ea typeface="+mn-lt"/>
                <a:cs typeface="+mn-lt"/>
              </a:rPr>
              <a:t> the parameters _name, _</a:t>
            </a:r>
            <a:r>
              <a:rPr lang="en-US" sz="1600" dirty="0" err="1">
                <a:ea typeface="+mn-lt"/>
                <a:cs typeface="+mn-lt"/>
              </a:rPr>
              <a:t>phoneNumber</a:t>
            </a:r>
            <a:r>
              <a:rPr lang="en-US" sz="1600" dirty="0">
                <a:ea typeface="+mn-lt"/>
                <a:cs typeface="+mn-lt"/>
              </a:rPr>
              <a:t>, _ssnLast4, and _</a:t>
            </a:r>
            <a:r>
              <a:rPr lang="en-US" sz="1600" dirty="0" err="1">
                <a:ea typeface="+mn-lt"/>
                <a:cs typeface="+mn-lt"/>
              </a:rPr>
              <a:t>employeeId</a:t>
            </a:r>
            <a:r>
              <a:rPr lang="en-US" sz="1600" dirty="0">
                <a:ea typeface="+mn-lt"/>
                <a:cs typeface="+mn-lt"/>
              </a:rPr>
              <a:t>. Then the function creates the </a:t>
            </a:r>
            <a:r>
              <a:rPr lang="en-US" sz="1600" dirty="0" err="1">
                <a:ea typeface="+mn-lt"/>
                <a:cs typeface="+mn-lt"/>
              </a:rPr>
              <a:t>totalTokens</a:t>
            </a:r>
            <a:r>
              <a:rPr lang="en-US" sz="1600" dirty="0">
                <a:ea typeface="+mn-lt"/>
                <a:cs typeface="+mn-lt"/>
              </a:rPr>
              <a:t> variable which is used to assign a unique token ID to each employee. Then we create a 'Voter" struct with the provided parameters above which are  then stored using the '</a:t>
            </a:r>
            <a:r>
              <a:rPr lang="en-US" sz="1600" dirty="0" err="1">
                <a:ea typeface="+mn-lt"/>
                <a:cs typeface="+mn-lt"/>
              </a:rPr>
              <a:t>totalTokens</a:t>
            </a:r>
            <a:r>
              <a:rPr lang="en-US" sz="1600" dirty="0">
                <a:ea typeface="+mn-lt"/>
                <a:cs typeface="+mn-lt"/>
              </a:rPr>
              <a:t>' as the key. This allows a new token to be minted to the address of the sender (the employee) using the '_mint' function inherited from the ERC721FULL import.</a:t>
            </a:r>
            <a:endParaRPr lang="en-US" sz="1600" dirty="0"/>
          </a:p>
          <a:p>
            <a:pPr marL="457200" lvl="1" indent="0">
              <a:buClr>
                <a:srgbClr val="1287C3"/>
              </a:buClr>
              <a:buNone/>
            </a:pPr>
            <a:endParaRPr lang="en-US" sz="1200" dirty="0">
              <a:solidFill>
                <a:srgbClr val="0D0D0D"/>
              </a:solidFill>
            </a:endParaRPr>
          </a:p>
        </p:txBody>
      </p:sp>
      <p:pic>
        <p:nvPicPr>
          <p:cNvPr id="5" name="Picture 4">
            <a:extLst>
              <a:ext uri="{FF2B5EF4-FFF2-40B4-BE49-F238E27FC236}">
                <a16:creationId xmlns:a16="http://schemas.microsoft.com/office/drawing/2014/main" id="{412394A4-834B-AA36-5168-DD4884F32F61}"/>
              </a:ext>
            </a:extLst>
          </p:cNvPr>
          <p:cNvPicPr>
            <a:picLocks noChangeAspect="1"/>
          </p:cNvPicPr>
          <p:nvPr/>
        </p:nvPicPr>
        <p:blipFill>
          <a:blip r:embed="rId3"/>
          <a:stretch>
            <a:fillRect/>
          </a:stretch>
        </p:blipFill>
        <p:spPr>
          <a:xfrm>
            <a:off x="5527524" y="2083647"/>
            <a:ext cx="6458857" cy="596322"/>
          </a:xfrm>
          <a:prstGeom prst="rect">
            <a:avLst/>
          </a:prstGeom>
        </p:spPr>
      </p:pic>
      <p:pic>
        <p:nvPicPr>
          <p:cNvPr id="3" name="Picture 2" descr="A computer screen shot of text&#10;&#10;Description automatically generated">
            <a:extLst>
              <a:ext uri="{FF2B5EF4-FFF2-40B4-BE49-F238E27FC236}">
                <a16:creationId xmlns:a16="http://schemas.microsoft.com/office/drawing/2014/main" id="{A6E4DA16-9669-2D0A-A049-65427D37187A}"/>
              </a:ext>
            </a:extLst>
          </p:cNvPr>
          <p:cNvPicPr>
            <a:picLocks noChangeAspect="1"/>
          </p:cNvPicPr>
          <p:nvPr/>
        </p:nvPicPr>
        <p:blipFill>
          <a:blip r:embed="rId4"/>
          <a:stretch>
            <a:fillRect/>
          </a:stretch>
        </p:blipFill>
        <p:spPr>
          <a:xfrm>
            <a:off x="5526996" y="2692400"/>
            <a:ext cx="6665534" cy="4182531"/>
          </a:xfrm>
          <a:prstGeom prst="rect">
            <a:avLst/>
          </a:prstGeom>
        </p:spPr>
      </p:pic>
    </p:spTree>
    <p:extLst>
      <p:ext uri="{BB962C8B-B14F-4D97-AF65-F5344CB8AC3E}">
        <p14:creationId xmlns:p14="http://schemas.microsoft.com/office/powerpoint/2010/main" val="133373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E54-E289-C23D-9861-2B9B32E979FF}"/>
              </a:ext>
            </a:extLst>
          </p:cNvPr>
          <p:cNvSpPr>
            <a:spLocks noGrp="1"/>
          </p:cNvSpPr>
          <p:nvPr>
            <p:ph type="title"/>
          </p:nvPr>
        </p:nvSpPr>
        <p:spPr>
          <a:xfrm>
            <a:off x="1484310" y="325872"/>
            <a:ext cx="10018713" cy="1752599"/>
          </a:xfrm>
        </p:spPr>
        <p:txBody>
          <a:bodyPr>
            <a:normAutofit/>
          </a:bodyPr>
          <a:lstStyle/>
          <a:p>
            <a:r>
              <a:rPr lang="en-US" dirty="0"/>
              <a:t>Contract Functions and Operations </a:t>
            </a:r>
          </a:p>
        </p:txBody>
      </p:sp>
      <p:sp>
        <p:nvSpPr>
          <p:cNvPr id="33" name="Content Placeholder 2">
            <a:extLst>
              <a:ext uri="{FF2B5EF4-FFF2-40B4-BE49-F238E27FC236}">
                <a16:creationId xmlns:a16="http://schemas.microsoft.com/office/drawing/2014/main" id="{6A2FBC62-B05D-A611-41E1-41C7FE5E4580}"/>
              </a:ext>
            </a:extLst>
          </p:cNvPr>
          <p:cNvSpPr>
            <a:spLocks noGrp="1"/>
          </p:cNvSpPr>
          <p:nvPr>
            <p:ph sz="half" idx="1"/>
          </p:nvPr>
        </p:nvSpPr>
        <p:spPr>
          <a:xfrm>
            <a:off x="1598612" y="2078471"/>
            <a:ext cx="4895055" cy="3124201"/>
          </a:xfrm>
        </p:spPr>
        <p:txBody>
          <a:bodyPr vert="horz" lIns="91440" tIns="45720" rIns="91440" bIns="45720" rtlCol="0" anchor="t">
            <a:noAutofit/>
          </a:bodyPr>
          <a:lstStyle/>
          <a:p>
            <a:r>
              <a:rPr lang="en-US" sz="1600" dirty="0">
                <a:solidFill>
                  <a:srgbClr val="000000"/>
                </a:solidFill>
                <a:latin typeface="Century Gothic" panose="020B0502020202020204" pitchFamily="34" charset="0"/>
              </a:rPr>
              <a:t>Casting Votes: The vote function takes the parameters of the _</a:t>
            </a:r>
            <a:r>
              <a:rPr lang="en-US" sz="1600" dirty="0" err="1">
                <a:solidFill>
                  <a:srgbClr val="000000"/>
                </a:solidFill>
                <a:latin typeface="Century Gothic" panose="020B0502020202020204" pitchFamily="34" charset="0"/>
              </a:rPr>
              <a:t>tokenId</a:t>
            </a:r>
            <a:r>
              <a:rPr lang="en-US" sz="1600" dirty="0">
                <a:solidFill>
                  <a:srgbClr val="000000"/>
                </a:solidFill>
                <a:latin typeface="Century Gothic" panose="020B0502020202020204" pitchFamily="34" charset="0"/>
              </a:rPr>
              <a:t> and _</a:t>
            </a:r>
            <a:r>
              <a:rPr lang="en-US" sz="1600" dirty="0" err="1">
                <a:solidFill>
                  <a:srgbClr val="000000"/>
                </a:solidFill>
                <a:latin typeface="Century Gothic" panose="020B0502020202020204" pitchFamily="34" charset="0"/>
              </a:rPr>
              <a:t>condidateIndex</a:t>
            </a:r>
            <a:r>
              <a:rPr lang="en-US" sz="1600" dirty="0">
                <a:solidFill>
                  <a:srgbClr val="000000"/>
                </a:solidFill>
                <a:latin typeface="Century Gothic" panose="020B0502020202020204" pitchFamily="34" charset="0"/>
              </a:rPr>
              <a:t> to allow the employee to vote for their chose candidate. The require statement ensures that only the owner of the token can cast the vote and checks if the sender of the transaction is the owner of the token specified, if the condition comes back as false the function reverts back to an error message. </a:t>
            </a:r>
          </a:p>
          <a:p>
            <a:pPr lvl="1">
              <a:buClr>
                <a:srgbClr val="1287C3"/>
              </a:buClr>
            </a:pPr>
            <a:endParaRPr lang="en-US" dirty="0">
              <a:solidFill>
                <a:srgbClr val="000000"/>
              </a:solidFill>
              <a:latin typeface="Century Gothic" panose="020B0502020202020204" pitchFamily="34" charset="0"/>
            </a:endParaRPr>
          </a:p>
          <a:p>
            <a:pPr>
              <a:buClr>
                <a:srgbClr val="1287C3"/>
              </a:buClr>
            </a:pPr>
            <a:r>
              <a:rPr lang="en-US" sz="1600" dirty="0">
                <a:solidFill>
                  <a:srgbClr val="000000"/>
                </a:solidFill>
                <a:latin typeface="Century Gothic" panose="020B0502020202020204" pitchFamily="34" charset="0"/>
              </a:rPr>
              <a:t>Viewing Results:  The function loops through each candidate and retrieves their respective votes from the 'votes' mapping and then creates an array containing these counts and returns the results. </a:t>
            </a:r>
          </a:p>
          <a:p>
            <a:pPr>
              <a:buClr>
                <a:srgbClr val="1287C3"/>
              </a:buClr>
            </a:pPr>
            <a:endParaRPr lang="en-US" sz="1200" b="1" dirty="0">
              <a:solidFill>
                <a:srgbClr val="000000"/>
              </a:solidFill>
            </a:endParaRPr>
          </a:p>
        </p:txBody>
      </p:sp>
      <p:pic>
        <p:nvPicPr>
          <p:cNvPr id="4" name="Content Placeholder 3" descr="A computer screen shot of a computer code&#10;&#10;Description automatically generated">
            <a:extLst>
              <a:ext uri="{FF2B5EF4-FFF2-40B4-BE49-F238E27FC236}">
                <a16:creationId xmlns:a16="http://schemas.microsoft.com/office/drawing/2014/main" id="{2F957272-3CB2-F12A-8BD6-DD1467C166E7}"/>
              </a:ext>
            </a:extLst>
          </p:cNvPr>
          <p:cNvPicPr>
            <a:picLocks noGrp="1" noChangeAspect="1"/>
          </p:cNvPicPr>
          <p:nvPr>
            <p:ph sz="half" idx="2"/>
          </p:nvPr>
        </p:nvPicPr>
        <p:blipFill>
          <a:blip r:embed="rId3"/>
          <a:stretch>
            <a:fillRect/>
          </a:stretch>
        </p:blipFill>
        <p:spPr>
          <a:xfrm>
            <a:off x="6793307" y="2078471"/>
            <a:ext cx="5005403" cy="1595186"/>
          </a:xfrm>
        </p:spPr>
      </p:pic>
      <p:pic>
        <p:nvPicPr>
          <p:cNvPr id="7" name="Picture 6" descr="A computer code with red and black text&#10;&#10;Description automatically generated">
            <a:extLst>
              <a:ext uri="{FF2B5EF4-FFF2-40B4-BE49-F238E27FC236}">
                <a16:creationId xmlns:a16="http://schemas.microsoft.com/office/drawing/2014/main" id="{292CD8F7-37B8-1C16-050D-47BDC0A526A9}"/>
              </a:ext>
            </a:extLst>
          </p:cNvPr>
          <p:cNvPicPr>
            <a:picLocks noChangeAspect="1"/>
          </p:cNvPicPr>
          <p:nvPr/>
        </p:nvPicPr>
        <p:blipFill>
          <a:blip r:embed="rId4"/>
          <a:stretch>
            <a:fillRect/>
          </a:stretch>
        </p:blipFill>
        <p:spPr>
          <a:xfrm>
            <a:off x="6793307" y="5132438"/>
            <a:ext cx="4895055" cy="1724411"/>
          </a:xfrm>
          <a:prstGeom prst="rect">
            <a:avLst/>
          </a:prstGeom>
        </p:spPr>
      </p:pic>
    </p:spTree>
    <p:extLst>
      <p:ext uri="{BB962C8B-B14F-4D97-AF65-F5344CB8AC3E}">
        <p14:creationId xmlns:p14="http://schemas.microsoft.com/office/powerpoint/2010/main" val="34287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40" name="Freeform: Shape 3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4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0A34E54-E289-C23D-9861-2B9B32E979FF}"/>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rPr>
              <a:t>Solidity Contract Features </a:t>
            </a:r>
          </a:p>
        </p:txBody>
      </p:sp>
      <p:sp>
        <p:nvSpPr>
          <p:cNvPr id="33" name="Content Placeholder 2">
            <a:extLst>
              <a:ext uri="{FF2B5EF4-FFF2-40B4-BE49-F238E27FC236}">
                <a16:creationId xmlns:a16="http://schemas.microsoft.com/office/drawing/2014/main" id="{6A2FBC62-B05D-A611-41E1-41C7FE5E4580}"/>
              </a:ext>
            </a:extLst>
          </p:cNvPr>
          <p:cNvSpPr>
            <a:spLocks noGrp="1"/>
          </p:cNvSpPr>
          <p:nvPr>
            <p:ph idx="1"/>
          </p:nvPr>
        </p:nvSpPr>
        <p:spPr>
          <a:xfrm>
            <a:off x="5149032" y="1072609"/>
            <a:ext cx="6383207" cy="4522647"/>
          </a:xfrm>
        </p:spPr>
        <p:txBody>
          <a:bodyPr vert="horz" lIns="91440" tIns="45720" rIns="91440" bIns="45720" rtlCol="0" anchor="ctr">
            <a:normAutofit fontScale="85000" lnSpcReduction="10000"/>
          </a:bodyPr>
          <a:lstStyle/>
          <a:p>
            <a:pPr>
              <a:lnSpc>
                <a:spcPct val="90000"/>
              </a:lnSpc>
            </a:pPr>
            <a:r>
              <a:rPr lang="en-US" sz="1700" b="1" dirty="0">
                <a:latin typeface="Century Gothic" panose="020B0502020202020204" pitchFamily="34" charset="0"/>
                <a:ea typeface="+mn-lt"/>
                <a:cs typeface="+mn-lt"/>
              </a:rPr>
              <a:t>Token Issuance:</a:t>
            </a:r>
            <a:endParaRPr lang="en-US" sz="1700" dirty="0">
              <a:latin typeface="Century Gothic" panose="020B0502020202020204" pitchFamily="34" charset="0"/>
            </a:endParaRPr>
          </a:p>
          <a:p>
            <a:pPr lvl="1">
              <a:lnSpc>
                <a:spcPct val="90000"/>
              </a:lnSpc>
              <a:buClr>
                <a:srgbClr val="1287C3"/>
              </a:buClr>
            </a:pPr>
            <a:r>
              <a:rPr lang="en-US" sz="1700" dirty="0">
                <a:latin typeface="Century Gothic" panose="020B0502020202020204" pitchFamily="34" charset="0"/>
                <a:ea typeface="+mn-lt"/>
                <a:cs typeface="+mn-lt"/>
              </a:rPr>
              <a:t>Upon registration a unique token is minted for each for which allows them to participate in the voting process. </a:t>
            </a:r>
            <a:endParaRPr lang="en-US" sz="1700" dirty="0">
              <a:latin typeface="Century Gothic" panose="020B0502020202020204" pitchFamily="34" charset="0"/>
            </a:endParaRPr>
          </a:p>
          <a:p>
            <a:pPr>
              <a:lnSpc>
                <a:spcPct val="90000"/>
              </a:lnSpc>
              <a:buClr>
                <a:srgbClr val="1287C3"/>
              </a:buClr>
            </a:pPr>
            <a:r>
              <a:rPr lang="en-US" sz="1700" b="1" dirty="0">
                <a:latin typeface="Century Gothic" panose="020B0502020202020204" pitchFamily="34" charset="0"/>
                <a:ea typeface="+mn-lt"/>
                <a:cs typeface="+mn-lt"/>
              </a:rPr>
              <a:t>Voting Functionality:</a:t>
            </a:r>
            <a:endParaRPr lang="en-US" sz="1700" dirty="0">
              <a:latin typeface="Century Gothic" panose="020B0502020202020204" pitchFamily="34" charset="0"/>
            </a:endParaRPr>
          </a:p>
          <a:p>
            <a:pPr lvl="1">
              <a:lnSpc>
                <a:spcPct val="90000"/>
              </a:lnSpc>
              <a:buClr>
                <a:srgbClr val="1287C3"/>
              </a:buClr>
            </a:pPr>
            <a:r>
              <a:rPr lang="en-US" sz="1700" dirty="0">
                <a:latin typeface="Century Gothic" panose="020B0502020202020204" pitchFamily="34" charset="0"/>
                <a:ea typeface="+mn-lt"/>
                <a:cs typeface="+mn-lt"/>
              </a:rPr>
              <a:t>Registered voters can cast votes for one of the predefined candidates by specifying which candidate they would like to vote for.</a:t>
            </a:r>
            <a:endParaRPr lang="en-US" sz="1700" dirty="0">
              <a:latin typeface="Century Gothic" panose="020B0502020202020204" pitchFamily="34" charset="0"/>
            </a:endParaRPr>
          </a:p>
          <a:p>
            <a:pPr>
              <a:lnSpc>
                <a:spcPct val="90000"/>
              </a:lnSpc>
              <a:buClr>
                <a:srgbClr val="1287C3"/>
              </a:buClr>
            </a:pPr>
            <a:r>
              <a:rPr lang="en-US" sz="1700" b="1" dirty="0">
                <a:latin typeface="Century Gothic" panose="020B0502020202020204" pitchFamily="34" charset="0"/>
                <a:ea typeface="+mn-lt"/>
                <a:cs typeface="+mn-lt"/>
              </a:rPr>
              <a:t>Vote Tallying:</a:t>
            </a:r>
            <a:endParaRPr lang="en-US" sz="1700" dirty="0">
              <a:latin typeface="Century Gothic" panose="020B0502020202020204" pitchFamily="34" charset="0"/>
            </a:endParaRPr>
          </a:p>
          <a:p>
            <a:pPr lvl="1">
              <a:lnSpc>
                <a:spcPct val="90000"/>
              </a:lnSpc>
              <a:buClr>
                <a:srgbClr val="1287C3"/>
              </a:buClr>
            </a:pPr>
            <a:r>
              <a:rPr lang="en-US" sz="1700" dirty="0">
                <a:latin typeface="Century Gothic" panose="020B0502020202020204" pitchFamily="34" charset="0"/>
                <a:ea typeface="+mn-lt"/>
                <a:cs typeface="+mn-lt"/>
              </a:rPr>
              <a:t>The contract maintains a tally of votes for each candidate, updating the vote count in real time as voting occurs. </a:t>
            </a:r>
            <a:endParaRPr lang="en-US" sz="1700" dirty="0">
              <a:latin typeface="Century Gothic" panose="020B0502020202020204" pitchFamily="34" charset="0"/>
            </a:endParaRPr>
          </a:p>
          <a:p>
            <a:pPr>
              <a:lnSpc>
                <a:spcPct val="90000"/>
              </a:lnSpc>
              <a:buClr>
                <a:srgbClr val="1287C3"/>
              </a:buClr>
            </a:pPr>
            <a:r>
              <a:rPr lang="en-US" sz="1700" b="1" dirty="0">
                <a:latin typeface="Century Gothic" panose="020B0502020202020204" pitchFamily="34" charset="0"/>
                <a:ea typeface="+mn-lt"/>
                <a:cs typeface="+mn-lt"/>
              </a:rPr>
              <a:t>Viewing Voting Results:</a:t>
            </a:r>
            <a:endParaRPr lang="en-US" sz="1700" dirty="0">
              <a:latin typeface="Century Gothic" panose="020B0502020202020204" pitchFamily="34" charset="0"/>
            </a:endParaRPr>
          </a:p>
          <a:p>
            <a:pPr lvl="1">
              <a:lnSpc>
                <a:spcPct val="90000"/>
              </a:lnSpc>
              <a:buClr>
                <a:srgbClr val="1287C3"/>
              </a:buClr>
            </a:pPr>
            <a:r>
              <a:rPr lang="en-US" sz="1700" dirty="0">
                <a:latin typeface="Century Gothic" panose="020B0502020202020204" pitchFamily="34" charset="0"/>
                <a:ea typeface="+mn-lt"/>
                <a:cs typeface="+mn-lt"/>
              </a:rPr>
              <a:t>Anyone can view the current voting results , displaying the tally of votes for each candidate. </a:t>
            </a:r>
            <a:endParaRPr lang="en-US" sz="1700" dirty="0">
              <a:latin typeface="Century Gothic" panose="020B0502020202020204" pitchFamily="34" charset="0"/>
            </a:endParaRPr>
          </a:p>
          <a:p>
            <a:pPr>
              <a:lnSpc>
                <a:spcPct val="90000"/>
              </a:lnSpc>
              <a:buClr>
                <a:srgbClr val="1287C3"/>
              </a:buClr>
            </a:pPr>
            <a:r>
              <a:rPr lang="en-US" sz="1700" b="1" dirty="0">
                <a:latin typeface="Century Gothic" panose="020B0502020202020204" pitchFamily="34" charset="0"/>
                <a:ea typeface="+mn-lt"/>
                <a:cs typeface="+mn-lt"/>
              </a:rPr>
              <a:t>Inheritance from ERC721Full:</a:t>
            </a:r>
            <a:endParaRPr lang="en-US" sz="1700" dirty="0">
              <a:latin typeface="Century Gothic" panose="020B0502020202020204" pitchFamily="34" charset="0"/>
            </a:endParaRPr>
          </a:p>
          <a:p>
            <a:pPr lvl="1">
              <a:lnSpc>
                <a:spcPct val="90000"/>
              </a:lnSpc>
              <a:buClr>
                <a:srgbClr val="1287C3"/>
              </a:buClr>
            </a:pPr>
            <a:r>
              <a:rPr lang="en-US" sz="1700" dirty="0">
                <a:latin typeface="Century Gothic" panose="020B0502020202020204" pitchFamily="34" charset="0"/>
              </a:rPr>
              <a:t>The contract inherits from the ERC721Full contract which provides functionality for managing non-fungible tokens which includes token creating, transfer and ownership.</a:t>
            </a:r>
          </a:p>
          <a:p>
            <a:pPr>
              <a:lnSpc>
                <a:spcPct val="90000"/>
              </a:lnSpc>
              <a:buClr>
                <a:srgbClr val="1287C3"/>
              </a:buClr>
            </a:pPr>
            <a:endParaRPr lang="en-US" sz="1400" dirty="0"/>
          </a:p>
        </p:txBody>
      </p:sp>
    </p:spTree>
    <p:extLst>
      <p:ext uri="{BB962C8B-B14F-4D97-AF65-F5344CB8AC3E}">
        <p14:creationId xmlns:p14="http://schemas.microsoft.com/office/powerpoint/2010/main" val="7505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0BB1-4FD9-03D0-D821-52F8A5C03439}"/>
              </a:ext>
            </a:extLst>
          </p:cNvPr>
          <p:cNvSpPr>
            <a:spLocks noGrp="1"/>
          </p:cNvSpPr>
          <p:nvPr>
            <p:ph type="title"/>
          </p:nvPr>
        </p:nvSpPr>
        <p:spPr/>
        <p:txBody>
          <a:bodyPr/>
          <a:lstStyle/>
          <a:p>
            <a:r>
              <a:rPr lang="en-US"/>
              <a:t>Setting up Python Environment </a:t>
            </a:r>
            <a:br>
              <a:rPr lang="en-US"/>
            </a:br>
            <a:r>
              <a:rPr lang="en-US" sz="2000"/>
              <a:t>Preparing for </a:t>
            </a:r>
            <a:r>
              <a:rPr lang="en-US" sz="2000" err="1"/>
              <a:t>Streamlit</a:t>
            </a:r>
            <a:r>
              <a:rPr lang="en-US" sz="2000"/>
              <a:t> Development</a:t>
            </a:r>
            <a:endParaRPr lang="en-US"/>
          </a:p>
        </p:txBody>
      </p:sp>
      <p:sp>
        <p:nvSpPr>
          <p:cNvPr id="3" name="Content Placeholder 2">
            <a:extLst>
              <a:ext uri="{FF2B5EF4-FFF2-40B4-BE49-F238E27FC236}">
                <a16:creationId xmlns:a16="http://schemas.microsoft.com/office/drawing/2014/main" id="{5F857448-A325-A5BD-E92E-95A87560D308}"/>
              </a:ext>
            </a:extLst>
          </p:cNvPr>
          <p:cNvSpPr>
            <a:spLocks noGrp="1"/>
          </p:cNvSpPr>
          <p:nvPr>
            <p:ph sz="half" idx="1"/>
          </p:nvPr>
        </p:nvSpPr>
        <p:spPr>
          <a:xfrm>
            <a:off x="1423836" y="2509761"/>
            <a:ext cx="4895055" cy="3725779"/>
          </a:xfrm>
        </p:spPr>
        <p:txBody>
          <a:bodyPr>
            <a:normAutofit/>
          </a:bodyPr>
          <a:lstStyle/>
          <a:p>
            <a:r>
              <a:rPr lang="en-US" b="1" dirty="0">
                <a:latin typeface="Century Gothic" panose="020B0502020202020204" pitchFamily="34" charset="0"/>
              </a:rPr>
              <a:t>Load imports</a:t>
            </a:r>
            <a:r>
              <a:rPr lang="en-US" dirty="0">
                <a:latin typeface="Century Gothic" panose="020B0502020202020204" pitchFamily="34" charset="0"/>
              </a:rPr>
              <a:t>, imports will depend on the needs on the project and can vary.  For this project we did have to bring in Web3 and a Solidity contract so those are included in our python code as well.</a:t>
            </a:r>
          </a:p>
          <a:p>
            <a:pPr>
              <a:buClr>
                <a:srgbClr val="1287C3"/>
              </a:buClr>
            </a:pPr>
            <a:r>
              <a:rPr lang="en-US" b="1" dirty="0">
                <a:latin typeface="Century Gothic" panose="020B0502020202020204" pitchFamily="34" charset="0"/>
                <a:ea typeface="+mn-lt"/>
                <a:cs typeface="+mn-lt"/>
              </a:rPr>
              <a:t>Voter Registration:</a:t>
            </a:r>
            <a:r>
              <a:rPr lang="en-US" b="1" dirty="0">
                <a:solidFill>
                  <a:srgbClr val="000000"/>
                </a:solidFill>
                <a:latin typeface="Century Gothic" panose="020B0502020202020204" pitchFamily="34" charset="0"/>
              </a:rPr>
              <a:t> </a:t>
            </a:r>
            <a:r>
              <a:rPr lang="en-US" dirty="0">
                <a:solidFill>
                  <a:srgbClr val="0D0D0D"/>
                </a:solidFill>
                <a:latin typeface="Century Gothic" panose="020B0502020202020204" pitchFamily="34" charset="0"/>
              </a:rPr>
              <a:t>Is where the user initiate the voter registration process by calling the '</a:t>
            </a:r>
            <a:r>
              <a:rPr lang="en-US" dirty="0" err="1">
                <a:solidFill>
                  <a:srgbClr val="0D0D0D"/>
                </a:solidFill>
                <a:latin typeface="Century Gothic" panose="020B0502020202020204" pitchFamily="34" charset="0"/>
              </a:rPr>
              <a:t>registerVoter</a:t>
            </a:r>
            <a:r>
              <a:rPr lang="en-US" dirty="0">
                <a:solidFill>
                  <a:srgbClr val="0D0D0D"/>
                </a:solidFill>
                <a:latin typeface="Century Gothic" panose="020B0502020202020204" pitchFamily="34" charset="0"/>
              </a:rPr>
              <a:t>' function provided by the Solidity contract</a:t>
            </a:r>
            <a:endParaRPr lang="en-US" dirty="0">
              <a:solidFill>
                <a:srgbClr val="000000"/>
              </a:solidFill>
              <a:latin typeface="Century Gothic" panose="020B0502020202020204" pitchFamily="34" charset="0"/>
            </a:endParaRPr>
          </a:p>
          <a:p>
            <a:pPr>
              <a:buClr>
                <a:srgbClr val="1287C3"/>
              </a:buClr>
            </a:pPr>
            <a:endParaRPr lang="en-US" dirty="0">
              <a:solidFill>
                <a:srgbClr val="000000"/>
              </a:solidFill>
            </a:endParaRPr>
          </a:p>
          <a:p>
            <a:pPr>
              <a:buClr>
                <a:srgbClr val="1287C3"/>
              </a:buClr>
            </a:pPr>
            <a:endParaRPr lang="en-US" dirty="0"/>
          </a:p>
          <a:p>
            <a:pPr>
              <a:buClr>
                <a:srgbClr val="1287C3"/>
              </a:buClr>
            </a:pPr>
            <a:endParaRPr lang="en-US" dirty="0"/>
          </a:p>
        </p:txBody>
      </p:sp>
      <p:sp>
        <p:nvSpPr>
          <p:cNvPr id="4" name="Content Placeholder 3">
            <a:extLst>
              <a:ext uri="{FF2B5EF4-FFF2-40B4-BE49-F238E27FC236}">
                <a16:creationId xmlns:a16="http://schemas.microsoft.com/office/drawing/2014/main" id="{3BE121F9-45AE-0D6D-F617-60D3923626D1}"/>
              </a:ext>
            </a:extLst>
          </p:cNvPr>
          <p:cNvSpPr>
            <a:spLocks noGrp="1"/>
          </p:cNvSpPr>
          <p:nvPr>
            <p:ph sz="half" idx="2"/>
          </p:nvPr>
        </p:nvSpPr>
        <p:spPr>
          <a:xfrm>
            <a:off x="6607968" y="1892761"/>
            <a:ext cx="4895056" cy="3597187"/>
          </a:xfrm>
        </p:spPr>
        <p:txBody>
          <a:bodyPr>
            <a:normAutofit/>
          </a:bodyPr>
          <a:lstStyle/>
          <a:p>
            <a:pPr marL="228600" indent="-228600">
              <a:lnSpc>
                <a:spcPct val="102339"/>
              </a:lnSpc>
              <a:buFont typeface=""/>
              <a:buChar char="•"/>
            </a:pPr>
            <a:r>
              <a:rPr lang="en-US" sz="1800" b="1" baseline="0" dirty="0">
                <a:solidFill>
                  <a:srgbClr val="0D0D0D"/>
                </a:solidFill>
                <a:latin typeface="Century Gothic" panose="020B0502020202020204" pitchFamily="34" charset="0"/>
                <a:ea typeface="Arial"/>
                <a:cs typeface="Arial"/>
              </a:rPr>
              <a:t>Casting Votes:</a:t>
            </a:r>
            <a:r>
              <a:rPr lang="en-US" sz="1800" dirty="0">
                <a:latin typeface="Century Gothic" panose="020B0502020202020204" pitchFamily="34" charset="0"/>
                <a:ea typeface="Arial"/>
                <a:cs typeface="Arial"/>
              </a:rPr>
              <a:t>​</a:t>
            </a:r>
            <a:r>
              <a:rPr lang="en-US" dirty="0">
                <a:latin typeface="Century Gothic" panose="020B0502020202020204" pitchFamily="34" charset="0"/>
                <a:ea typeface="Arial"/>
                <a:cs typeface="Arial"/>
              </a:rPr>
              <a:t> This allows registered voters to the voting functionality provided by Solidity contract by calling the 'vote' function.</a:t>
            </a:r>
            <a:endParaRPr lang="en-US" dirty="0">
              <a:latin typeface="Century Gothic" panose="020B0502020202020204" pitchFamily="34" charset="0"/>
            </a:endParaRPr>
          </a:p>
          <a:p>
            <a:pPr marL="228600" indent="-228600">
              <a:lnSpc>
                <a:spcPct val="102339"/>
              </a:lnSpc>
              <a:buFont typeface=""/>
              <a:buChar char="•"/>
            </a:pPr>
            <a:r>
              <a:rPr lang="en-US" sz="1800" b="1" baseline="0" dirty="0">
                <a:solidFill>
                  <a:srgbClr val="0D0D0D"/>
                </a:solidFill>
                <a:latin typeface="Century Gothic" panose="020B0502020202020204" pitchFamily="34" charset="0"/>
                <a:ea typeface="Arial"/>
                <a:cs typeface="Arial"/>
              </a:rPr>
              <a:t>Viewing Results:</a:t>
            </a:r>
            <a:r>
              <a:rPr lang="en-US" sz="1800" dirty="0">
                <a:latin typeface="Century Gothic" panose="020B0502020202020204" pitchFamily="34" charset="0"/>
                <a:ea typeface="Arial"/>
                <a:cs typeface="Arial"/>
              </a:rPr>
              <a:t>​</a:t>
            </a:r>
            <a:r>
              <a:rPr lang="en-US" dirty="0">
                <a:latin typeface="Century Gothic" panose="020B0502020202020204" pitchFamily="34" charset="0"/>
                <a:ea typeface="Arial"/>
                <a:cs typeface="Arial"/>
              </a:rPr>
              <a:t> This function allows the user to view results from the Solidity contract  through the '</a:t>
            </a:r>
            <a:r>
              <a:rPr lang="en-US" dirty="0" err="1">
                <a:latin typeface="Century Gothic" panose="020B0502020202020204" pitchFamily="34" charset="0"/>
                <a:ea typeface="Arial"/>
                <a:cs typeface="Arial"/>
              </a:rPr>
              <a:t>viewResults</a:t>
            </a:r>
            <a:r>
              <a:rPr lang="en-US" dirty="0">
                <a:latin typeface="Century Gothic" panose="020B0502020202020204" pitchFamily="34" charset="0"/>
                <a:ea typeface="Arial"/>
                <a:cs typeface="Arial"/>
              </a:rPr>
              <a:t>' function in the contract.</a:t>
            </a:r>
            <a:endParaRPr lang="en-US" sz="1800" dirty="0">
              <a:latin typeface="Century Gothic" panose="020B0502020202020204" pitchFamily="34" charset="0"/>
              <a:ea typeface="Arial"/>
              <a:cs typeface="Arial"/>
            </a:endParaRPr>
          </a:p>
          <a:p>
            <a:pPr marL="228600" lvl="0" indent="-228600" rtl="0">
              <a:lnSpc>
                <a:spcPct val="102339"/>
              </a:lnSpc>
              <a:buFont typeface=""/>
              <a:buChar char="•"/>
            </a:pPr>
            <a:endParaRPr lang="en-US" dirty="0">
              <a:solidFill>
                <a:srgbClr val="0D0D0D"/>
              </a:solidFill>
              <a:cs typeface="Arial"/>
            </a:endParaRPr>
          </a:p>
        </p:txBody>
      </p:sp>
    </p:spTree>
    <p:extLst>
      <p:ext uri="{BB962C8B-B14F-4D97-AF65-F5344CB8AC3E}">
        <p14:creationId xmlns:p14="http://schemas.microsoft.com/office/powerpoint/2010/main" val="204354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4E54-E289-C23D-9861-2B9B32E979FF}"/>
              </a:ext>
            </a:extLst>
          </p:cNvPr>
          <p:cNvSpPr>
            <a:spLocks noGrp="1"/>
          </p:cNvSpPr>
          <p:nvPr>
            <p:ph type="title"/>
          </p:nvPr>
        </p:nvSpPr>
        <p:spPr/>
        <p:txBody>
          <a:bodyPr>
            <a:normAutofit/>
          </a:bodyPr>
          <a:lstStyle/>
          <a:p>
            <a:r>
              <a:rPr lang="en-US" dirty="0"/>
              <a:t>Interacting with Solidity Contract Backend Functions </a:t>
            </a:r>
            <a:br>
              <a:rPr lang="en-US" dirty="0"/>
            </a:br>
            <a:r>
              <a:rPr lang="en-US" sz="2000" dirty="0"/>
              <a:t>Empower </a:t>
            </a:r>
            <a:r>
              <a:rPr lang="en-US" sz="2000" dirty="0" err="1"/>
              <a:t>Streamlit</a:t>
            </a:r>
            <a:r>
              <a:rPr lang="en-US" sz="2000" dirty="0"/>
              <a:t> Development </a:t>
            </a:r>
            <a:endParaRPr lang="en-US" dirty="0"/>
          </a:p>
        </p:txBody>
      </p:sp>
      <p:sp>
        <p:nvSpPr>
          <p:cNvPr id="33" name="Content Placeholder 2">
            <a:extLst>
              <a:ext uri="{FF2B5EF4-FFF2-40B4-BE49-F238E27FC236}">
                <a16:creationId xmlns:a16="http://schemas.microsoft.com/office/drawing/2014/main" id="{6A2FBC62-B05D-A611-41E1-41C7FE5E4580}"/>
              </a:ext>
            </a:extLst>
          </p:cNvPr>
          <p:cNvSpPr>
            <a:spLocks noGrp="1"/>
          </p:cNvSpPr>
          <p:nvPr>
            <p:ph sz="half" idx="1"/>
          </p:nvPr>
        </p:nvSpPr>
        <p:spPr>
          <a:xfrm>
            <a:off x="1097264" y="2666999"/>
            <a:ext cx="4895055" cy="3124201"/>
          </a:xfrm>
        </p:spPr>
        <p:txBody>
          <a:bodyPr vert="horz" lIns="91440" tIns="45720" rIns="91440" bIns="45720" rtlCol="0" anchor="t">
            <a:noAutofit/>
          </a:bodyPr>
          <a:lstStyle/>
          <a:p>
            <a:r>
              <a:rPr lang="en-US" b="1" dirty="0">
                <a:solidFill>
                  <a:srgbClr val="0D0D0D"/>
                </a:solidFill>
                <a:latin typeface="Century Gothic" panose="020B0502020202020204" pitchFamily="34" charset="0"/>
              </a:rPr>
              <a:t>Verifying Employee Information:</a:t>
            </a:r>
            <a:endParaRPr lang="en-US" dirty="0">
              <a:latin typeface="Century Gothic" panose="020B0502020202020204" pitchFamily="34" charset="0"/>
            </a:endParaRPr>
          </a:p>
          <a:p>
            <a:pPr lvl="1">
              <a:buClr>
                <a:srgbClr val="1287C3"/>
              </a:buClr>
            </a:pPr>
            <a:r>
              <a:rPr lang="en-US" sz="1800" dirty="0">
                <a:solidFill>
                  <a:srgbClr val="0D0D0D"/>
                </a:solidFill>
                <a:latin typeface="Century Gothic" panose="020B0502020202020204" pitchFamily="34" charset="0"/>
              </a:rPr>
              <a:t>This function ensure only valid employee can register for voting by verifying their identity against the pre-existing employee database.</a:t>
            </a:r>
            <a:endParaRPr lang="en-US" sz="1800" dirty="0">
              <a:latin typeface="Century Gothic" panose="020B0502020202020204" pitchFamily="34" charset="0"/>
            </a:endParaRPr>
          </a:p>
          <a:p>
            <a:pPr>
              <a:buClr>
                <a:srgbClr val="1287C3"/>
              </a:buClr>
            </a:pPr>
            <a:r>
              <a:rPr lang="en-US" b="1" dirty="0">
                <a:solidFill>
                  <a:srgbClr val="0D0D0D"/>
                </a:solidFill>
                <a:latin typeface="Century Gothic" panose="020B0502020202020204" pitchFamily="34" charset="0"/>
              </a:rPr>
              <a:t>Registering Voters:</a:t>
            </a:r>
            <a:endParaRPr lang="en-US" dirty="0">
              <a:latin typeface="Century Gothic" panose="020B0502020202020204" pitchFamily="34" charset="0"/>
            </a:endParaRPr>
          </a:p>
          <a:p>
            <a:pPr lvl="1">
              <a:buClr>
                <a:srgbClr val="1287C3"/>
              </a:buClr>
            </a:pPr>
            <a:r>
              <a:rPr lang="en-US" sz="1800" dirty="0">
                <a:solidFill>
                  <a:srgbClr val="0D0D0D"/>
                </a:solidFill>
                <a:latin typeface="Century Gothic" panose="020B0502020202020204" pitchFamily="34" charset="0"/>
              </a:rPr>
              <a:t>This function allows employees to votes after verifying eligibility through the verification step and generates a unique token for the newly registered employee</a:t>
            </a:r>
            <a:r>
              <a:rPr lang="en-US" sz="1800" dirty="0">
                <a:solidFill>
                  <a:srgbClr val="0D0D0D"/>
                </a:solidFill>
              </a:rPr>
              <a:t>.</a:t>
            </a:r>
          </a:p>
        </p:txBody>
      </p:sp>
      <p:pic>
        <p:nvPicPr>
          <p:cNvPr id="6" name="Content Placeholder 5" descr="A screenshot of a computer code&#10;&#10;Description automatically generated">
            <a:extLst>
              <a:ext uri="{FF2B5EF4-FFF2-40B4-BE49-F238E27FC236}">
                <a16:creationId xmlns:a16="http://schemas.microsoft.com/office/drawing/2014/main" id="{D996ADC6-E872-989A-0CA9-37D0F15777F0}"/>
              </a:ext>
            </a:extLst>
          </p:cNvPr>
          <p:cNvPicPr>
            <a:picLocks noGrp="1" noChangeAspect="1"/>
          </p:cNvPicPr>
          <p:nvPr>
            <p:ph sz="half" idx="2"/>
          </p:nvPr>
        </p:nvPicPr>
        <p:blipFill>
          <a:blip r:embed="rId3"/>
          <a:stretch>
            <a:fillRect/>
          </a:stretch>
        </p:blipFill>
        <p:spPr>
          <a:xfrm>
            <a:off x="5858724" y="2377394"/>
            <a:ext cx="6333066" cy="1381125"/>
          </a:xfrm>
        </p:spPr>
      </p:pic>
      <p:pic>
        <p:nvPicPr>
          <p:cNvPr id="7" name="Picture 6" descr="A screenshot of a computer code&#10;&#10;Description automatically generated">
            <a:extLst>
              <a:ext uri="{FF2B5EF4-FFF2-40B4-BE49-F238E27FC236}">
                <a16:creationId xmlns:a16="http://schemas.microsoft.com/office/drawing/2014/main" id="{283E3570-5A42-6E99-8BE6-A243EA650771}"/>
              </a:ext>
            </a:extLst>
          </p:cNvPr>
          <p:cNvPicPr>
            <a:picLocks noChangeAspect="1"/>
          </p:cNvPicPr>
          <p:nvPr/>
        </p:nvPicPr>
        <p:blipFill>
          <a:blip r:embed="rId4"/>
          <a:stretch>
            <a:fillRect/>
          </a:stretch>
        </p:blipFill>
        <p:spPr>
          <a:xfrm>
            <a:off x="5855986" y="3732818"/>
            <a:ext cx="6334125" cy="3129794"/>
          </a:xfrm>
          <a:prstGeom prst="rect">
            <a:avLst/>
          </a:prstGeom>
        </p:spPr>
      </p:pic>
    </p:spTree>
    <p:extLst>
      <p:ext uri="{BB962C8B-B14F-4D97-AF65-F5344CB8AC3E}">
        <p14:creationId xmlns:p14="http://schemas.microsoft.com/office/powerpoint/2010/main" val="3979404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Corbel</vt:lpstr>
      <vt:lpstr>Courier New</vt:lpstr>
      <vt:lpstr>Courier New,monospace</vt:lpstr>
      <vt:lpstr>Parallax</vt:lpstr>
      <vt:lpstr>Project 3</vt:lpstr>
      <vt:lpstr>Objective</vt:lpstr>
      <vt:lpstr>Overview</vt:lpstr>
      <vt:lpstr>Solidity Contract Overview    (Voting Contract)</vt:lpstr>
      <vt:lpstr>Contract Functions and Operations </vt:lpstr>
      <vt:lpstr>Contract Functions and Operations </vt:lpstr>
      <vt:lpstr>Solidity Contract Features </vt:lpstr>
      <vt:lpstr>Setting up Python Environment  Preparing for Streamlit Development</vt:lpstr>
      <vt:lpstr>Interacting with Solidity Contract Backend Functions  Empower Streamlit Development </vt:lpstr>
      <vt:lpstr>Interacting with Solidity Contract Part 2 Empower Streamlit Development </vt:lpstr>
      <vt:lpstr>Deploying Streamlit Front End</vt:lpstr>
      <vt:lpstr>Project Hurdles/Analysis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Zeke Herrera</dc:creator>
  <cp:lastModifiedBy>Zeke Herrera</cp:lastModifiedBy>
  <cp:revision>329</cp:revision>
  <dcterms:created xsi:type="dcterms:W3CDTF">2024-03-10T15:18:24Z</dcterms:created>
  <dcterms:modified xsi:type="dcterms:W3CDTF">2024-03-13T00:58:59Z</dcterms:modified>
</cp:coreProperties>
</file>