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aven Pro SemiBold"/>
      <p:regular r:id="rId24"/>
      <p:bold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Fira Sans Condensed Medium"/>
      <p:regular r:id="rId34"/>
      <p:bold r:id="rId35"/>
      <p:italic r:id="rId36"/>
      <p:boldItalic r:id="rId37"/>
    </p:embeddedFont>
    <p:embeddedFont>
      <p:font typeface="Maven Pro"/>
      <p:regular r:id="rId38"/>
      <p:bold r:id="rId39"/>
    </p:embeddedFont>
    <p:embeddedFont>
      <p:font typeface="Maven Pro Medium"/>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Medium-regular.fntdata"/><Relationship Id="rId20" Type="http://schemas.openxmlformats.org/officeDocument/2006/relationships/slide" Target="slides/slide15.xml"/><Relationship Id="rId41" Type="http://schemas.openxmlformats.org/officeDocument/2006/relationships/font" Target="fonts/MavenProMedium-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avenProSemiBol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MavenProSemiBold-bold.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FiraSansCondensedMedium-bold.fntdata"/><Relationship Id="rId12" Type="http://schemas.openxmlformats.org/officeDocument/2006/relationships/slide" Target="slides/slide7.xml"/><Relationship Id="rId34" Type="http://schemas.openxmlformats.org/officeDocument/2006/relationships/font" Target="fonts/FiraSansCondensedMedium-regular.fntdata"/><Relationship Id="rId15" Type="http://schemas.openxmlformats.org/officeDocument/2006/relationships/slide" Target="slides/slide10.xml"/><Relationship Id="rId37" Type="http://schemas.openxmlformats.org/officeDocument/2006/relationships/font" Target="fonts/FiraSansCondensedMedium-boldItalic.fntdata"/><Relationship Id="rId14" Type="http://schemas.openxmlformats.org/officeDocument/2006/relationships/slide" Target="slides/slide9.xml"/><Relationship Id="rId36" Type="http://schemas.openxmlformats.org/officeDocument/2006/relationships/font" Target="fonts/FiraSansCondensedMedium-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1a944b86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1a944b86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1a944b86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1a944b86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1a944b866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1a944b866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1a944b86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1a944b86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1a944b866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1a944b866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1a944b866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1a944b866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1a944b866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1a944b866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1a944b86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1a944b86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1a944b86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1a944b86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1a944b866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1a944b866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1a944b86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1a944b86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a944b86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1a944b86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a944b866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1a944b86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1a944b86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1a944b86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a944b86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1a944b86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a944b86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1a944b86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1a944b86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1a944b86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30" name="Shape 130"/>
        <p:cNvGrpSpPr/>
        <p:nvPr/>
      </p:nvGrpSpPr>
      <p:grpSpPr>
        <a:xfrm>
          <a:off x="0" y="0"/>
          <a:ext cx="0" cy="0"/>
          <a:chOff x="0" y="0"/>
          <a:chExt cx="0" cy="0"/>
        </a:xfrm>
      </p:grpSpPr>
      <p:sp>
        <p:nvSpPr>
          <p:cNvPr id="131" name="Google Shape;131;p13"/>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2" name="Google Shape;132;p13"/>
          <p:cNvSpPr txBox="1"/>
          <p:nvPr>
            <p:ph idx="1" type="subTitle"/>
          </p:nvPr>
        </p:nvSpPr>
        <p:spPr>
          <a:xfrm>
            <a:off x="1218541" y="1865495"/>
            <a:ext cx="1881300" cy="64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3" name="Google Shape;133;p13"/>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4" name="Google Shape;134;p13"/>
          <p:cNvSpPr txBox="1"/>
          <p:nvPr>
            <p:ph idx="3" type="subTitle"/>
          </p:nvPr>
        </p:nvSpPr>
        <p:spPr>
          <a:xfrm>
            <a:off x="6054555" y="1865495"/>
            <a:ext cx="1881300" cy="64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5" name="Google Shape;135;p13"/>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6" name="Google Shape;136;p13"/>
          <p:cNvSpPr txBox="1"/>
          <p:nvPr>
            <p:ph idx="5" type="subTitle"/>
          </p:nvPr>
        </p:nvSpPr>
        <p:spPr>
          <a:xfrm>
            <a:off x="1116841" y="3271106"/>
            <a:ext cx="2084700" cy="64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7" name="Google Shape;137;p13"/>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8" name="Google Shape;138;p13"/>
          <p:cNvSpPr txBox="1"/>
          <p:nvPr>
            <p:ph idx="7" type="subTitle"/>
          </p:nvPr>
        </p:nvSpPr>
        <p:spPr>
          <a:xfrm>
            <a:off x="6054555" y="3271106"/>
            <a:ext cx="1881300" cy="64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9" name="Google Shape;139;p13"/>
          <p:cNvSpPr txBox="1"/>
          <p:nvPr>
            <p:ph idx="8" type="ctrTitle"/>
          </p:nvPr>
        </p:nvSpPr>
        <p:spPr>
          <a:xfrm>
            <a:off x="618825" y="411675"/>
            <a:ext cx="4727700" cy="5778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0" name="Google Shape;140;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Covid-19 Vaccine Reaction Analysis</a:t>
            </a:r>
            <a:endParaRPr/>
          </a:p>
        </p:txBody>
      </p:sp>
      <p:sp>
        <p:nvSpPr>
          <p:cNvPr id="155" name="Google Shape;155;p14"/>
          <p:cNvSpPr txBox="1"/>
          <p:nvPr>
            <p:ph idx="1" type="subTitle"/>
          </p:nvPr>
        </p:nvSpPr>
        <p:spPr>
          <a:xfrm>
            <a:off x="3646650" y="3224725"/>
            <a:ext cx="4908000" cy="1206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latin typeface="Maven Pro"/>
                <a:ea typeface="Maven Pro"/>
                <a:cs typeface="Maven Pro"/>
                <a:sym typeface="Maven Pro"/>
              </a:rPr>
              <a:t>Analyzing &amp; evaluating risk factors using adverse events </a:t>
            </a:r>
            <a:r>
              <a:rPr lang="en" sz="1800">
                <a:latin typeface="Maven Pro"/>
                <a:ea typeface="Maven Pro"/>
                <a:cs typeface="Maven Pro"/>
                <a:sym typeface="Maven Pro"/>
              </a:rPr>
              <a:t>based o</a:t>
            </a:r>
            <a:r>
              <a:rPr lang="en" sz="1800">
                <a:latin typeface="Maven Pro"/>
                <a:ea typeface="Maven Pro"/>
                <a:cs typeface="Maven Pro"/>
                <a:sym typeface="Maven Pro"/>
              </a:rPr>
              <a:t>n age &amp; gender to predict life-threatening risk probability of receiving a COVID-19 vaccine.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CLEANING DATA USING PYTHON</a:t>
            </a:r>
            <a:endParaRPr/>
          </a:p>
        </p:txBody>
      </p:sp>
      <p:sp>
        <p:nvSpPr>
          <p:cNvPr id="216" name="Google Shape;216;p23"/>
          <p:cNvSpPr txBox="1"/>
          <p:nvPr>
            <p:ph idx="1" type="body"/>
          </p:nvPr>
        </p:nvSpPr>
        <p:spPr>
          <a:xfrm>
            <a:off x="1297500" y="1567550"/>
            <a:ext cx="35145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latin typeface="Maven Pro Medium"/>
                <a:ea typeface="Maven Pro Medium"/>
                <a:cs typeface="Maven Pro Medium"/>
                <a:sym typeface="Maven Pro Medium"/>
              </a:rPr>
              <a:t>For the 2021 VAERS VAX file:</a:t>
            </a:r>
            <a:endParaRPr sz="1400">
              <a:latin typeface="Maven Pro Medium"/>
              <a:ea typeface="Maven Pro Medium"/>
              <a:cs typeface="Maven Pro Medium"/>
              <a:sym typeface="Maven Pro Medium"/>
            </a:endParaRPr>
          </a:p>
          <a:p>
            <a:pPr indent="-317500" lvl="0" marL="457200" rtl="0" algn="l">
              <a:spcBef>
                <a:spcPts val="120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Kept the columns with vaccine name and type in order to set as an unique ID and filter for COVID-19 adverse events only.</a:t>
            </a:r>
            <a:endParaRPr sz="1400">
              <a:latin typeface="Maven Pro Medium"/>
              <a:ea typeface="Maven Pro Medium"/>
              <a:cs typeface="Maven Pro Medium"/>
              <a:sym typeface="Maven Pro Medium"/>
            </a:endParaRPr>
          </a:p>
          <a:p>
            <a:pPr indent="0" lvl="0" marL="0" rtl="0" algn="l">
              <a:spcBef>
                <a:spcPts val="1200"/>
              </a:spcBef>
              <a:spcAft>
                <a:spcPts val="0"/>
              </a:spcAft>
              <a:buNone/>
            </a:pPr>
            <a:r>
              <a:rPr lang="en" sz="1400">
                <a:latin typeface="Maven Pro Medium"/>
                <a:ea typeface="Maven Pro Medium"/>
                <a:cs typeface="Maven Pro Medium"/>
                <a:sym typeface="Maven Pro Medium"/>
              </a:rPr>
              <a:t>For the 2021 VAERS SYMPTOMS file:</a:t>
            </a:r>
            <a:endParaRPr sz="1400">
              <a:latin typeface="Maven Pro Medium"/>
              <a:ea typeface="Maven Pro Medium"/>
              <a:cs typeface="Maven Pro Medium"/>
              <a:sym typeface="Maven Pro Medium"/>
            </a:endParaRPr>
          </a:p>
          <a:p>
            <a:pPr indent="-317500" lvl="0" marL="457200" rtl="0" algn="l">
              <a:spcBef>
                <a:spcPts val="120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We grouped the values of each of the symptom columns to remove the multiple rows for those IDs that had more than 5 symptoms.</a:t>
            </a:r>
            <a:endParaRPr/>
          </a:p>
        </p:txBody>
      </p:sp>
      <p:pic>
        <p:nvPicPr>
          <p:cNvPr id="217" name="Google Shape;217;p23"/>
          <p:cNvPicPr preferRelativeResize="0"/>
          <p:nvPr/>
        </p:nvPicPr>
        <p:blipFill>
          <a:blip r:embed="rId3">
            <a:alphaModFix/>
          </a:blip>
          <a:stretch>
            <a:fillRect/>
          </a:stretch>
        </p:blipFill>
        <p:spPr>
          <a:xfrm>
            <a:off x="4812000" y="1780725"/>
            <a:ext cx="4127800" cy="2277825"/>
          </a:xfrm>
          <a:prstGeom prst="rect">
            <a:avLst/>
          </a:prstGeom>
          <a:noFill/>
          <a:ln>
            <a:noFill/>
          </a:ln>
        </p:spPr>
      </p:pic>
      <p:pic>
        <p:nvPicPr>
          <p:cNvPr id="218" name="Google Shape;218;p23"/>
          <p:cNvPicPr preferRelativeResize="0"/>
          <p:nvPr/>
        </p:nvPicPr>
        <p:blipFill>
          <a:blip r:embed="rId4">
            <a:alphaModFix/>
          </a:blip>
          <a:stretch>
            <a:fillRect/>
          </a:stretch>
        </p:blipFill>
        <p:spPr>
          <a:xfrm>
            <a:off x="4812000" y="2571750"/>
            <a:ext cx="4127801" cy="148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CLEANING DATA USING PYTHON</a:t>
            </a:r>
            <a:endParaRPr/>
          </a:p>
        </p:txBody>
      </p:sp>
      <p:sp>
        <p:nvSpPr>
          <p:cNvPr id="224" name="Google Shape;224;p24"/>
          <p:cNvSpPr txBox="1"/>
          <p:nvPr>
            <p:ph idx="1" type="body"/>
          </p:nvPr>
        </p:nvSpPr>
        <p:spPr>
          <a:xfrm>
            <a:off x="1297500" y="1567550"/>
            <a:ext cx="3504600" cy="239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We merged the Vax dataframe with the Symptoms dataframe.</a:t>
            </a:r>
            <a:endParaRPr sz="1400">
              <a:latin typeface="Maven Pro Medium"/>
              <a:ea typeface="Maven Pro Medium"/>
              <a:cs typeface="Maven Pro Medium"/>
              <a:sym typeface="Maven Pro Medium"/>
            </a:endParaRPr>
          </a:p>
          <a:p>
            <a:pPr indent="-317500" lvl="0" marL="457200" rtl="0" algn="l">
              <a:spcBef>
                <a:spcPts val="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Filtered for COVID-19 vaccine type only.</a:t>
            </a:r>
            <a:endParaRPr sz="1400">
              <a:latin typeface="Maven Pro Medium"/>
              <a:ea typeface="Maven Pro Medium"/>
              <a:cs typeface="Maven Pro Medium"/>
              <a:sym typeface="Maven Pro Medium"/>
            </a:endParaRPr>
          </a:p>
          <a:p>
            <a:pPr indent="-317500" lvl="0" marL="457200" rtl="0" algn="l">
              <a:spcBef>
                <a:spcPts val="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Finally, the Data dataframe was merged with the Vax and Symptoms dataframe and it was exported to be used on the machine learning model.</a:t>
            </a:r>
            <a:endParaRPr/>
          </a:p>
        </p:txBody>
      </p:sp>
      <p:pic>
        <p:nvPicPr>
          <p:cNvPr id="225" name="Google Shape;225;p24"/>
          <p:cNvPicPr preferRelativeResize="0"/>
          <p:nvPr/>
        </p:nvPicPr>
        <p:blipFill>
          <a:blip r:embed="rId3">
            <a:alphaModFix/>
          </a:blip>
          <a:stretch>
            <a:fillRect/>
          </a:stretch>
        </p:blipFill>
        <p:spPr>
          <a:xfrm>
            <a:off x="4802100" y="1680125"/>
            <a:ext cx="4137702" cy="2277825"/>
          </a:xfrm>
          <a:prstGeom prst="rect">
            <a:avLst/>
          </a:prstGeom>
          <a:noFill/>
          <a:ln>
            <a:noFill/>
          </a:ln>
        </p:spPr>
      </p:pic>
      <p:pic>
        <p:nvPicPr>
          <p:cNvPr id="226" name="Google Shape;226;p24"/>
          <p:cNvPicPr preferRelativeResize="0"/>
          <p:nvPr/>
        </p:nvPicPr>
        <p:blipFill>
          <a:blip r:embed="rId4">
            <a:alphaModFix/>
          </a:blip>
          <a:stretch>
            <a:fillRect/>
          </a:stretch>
        </p:blipFill>
        <p:spPr>
          <a:xfrm>
            <a:off x="4802100" y="2400975"/>
            <a:ext cx="4137702" cy="132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CLEANING DATA USING PYTHON</a:t>
            </a:r>
            <a:endParaRPr/>
          </a:p>
        </p:txBody>
      </p:sp>
      <p:sp>
        <p:nvSpPr>
          <p:cNvPr id="232" name="Google Shape;232;p25"/>
          <p:cNvSpPr txBox="1"/>
          <p:nvPr>
            <p:ph idx="1" type="body"/>
          </p:nvPr>
        </p:nvSpPr>
        <p:spPr>
          <a:xfrm>
            <a:off x="1297500" y="1567550"/>
            <a:ext cx="3504600" cy="23904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chemeClr val="lt1"/>
              </a:buClr>
              <a:buSzPct val="100000"/>
              <a:buFont typeface="Maven Pro Medium"/>
              <a:buChar char="➢"/>
            </a:pPr>
            <a:r>
              <a:rPr lang="en" sz="1400">
                <a:latin typeface="Maven Pro Medium"/>
                <a:ea typeface="Maven Pro Medium"/>
                <a:cs typeface="Maven Pro Medium"/>
                <a:sym typeface="Maven Pro Medium"/>
              </a:rPr>
              <a:t>To find which symptoms had the most life threatening, we had to filter down the dataset by hospitalization, life threatening, and death</a:t>
            </a:r>
            <a:endParaRPr sz="1400">
              <a:latin typeface="Maven Pro Medium"/>
              <a:ea typeface="Maven Pro Medium"/>
              <a:cs typeface="Maven Pro Medium"/>
              <a:sym typeface="Maven Pro Medium"/>
            </a:endParaRPr>
          </a:p>
          <a:p>
            <a:pPr indent="-304165" lvl="0" marL="457200" rtl="0" algn="l">
              <a:spcBef>
                <a:spcPts val="0"/>
              </a:spcBef>
              <a:spcAft>
                <a:spcPts val="0"/>
              </a:spcAft>
              <a:buClr>
                <a:schemeClr val="lt1"/>
              </a:buClr>
              <a:buSzPct val="100000"/>
              <a:buFont typeface="Maven Pro Medium"/>
              <a:buChar char="➢"/>
            </a:pPr>
            <a:r>
              <a:rPr lang="en" sz="1400">
                <a:latin typeface="Maven Pro Medium"/>
                <a:ea typeface="Maven Pro Medium"/>
                <a:cs typeface="Maven Pro Medium"/>
                <a:sym typeface="Maven Pro Medium"/>
              </a:rPr>
              <a:t>We took the remaining symptoms from all 5 columns and listed out the most frequent symptoms.</a:t>
            </a:r>
            <a:endParaRPr sz="1400">
              <a:latin typeface="Maven Pro Medium"/>
              <a:ea typeface="Maven Pro Medium"/>
              <a:cs typeface="Maven Pro Medium"/>
              <a:sym typeface="Maven Pro Medium"/>
            </a:endParaRPr>
          </a:p>
          <a:p>
            <a:pPr indent="-304165" lvl="0" marL="457200" rtl="0" algn="l">
              <a:spcBef>
                <a:spcPts val="0"/>
              </a:spcBef>
              <a:spcAft>
                <a:spcPts val="0"/>
              </a:spcAft>
              <a:buClr>
                <a:schemeClr val="lt1"/>
              </a:buClr>
              <a:buSzPct val="100000"/>
              <a:buFont typeface="Maven Pro Medium"/>
              <a:buChar char="➢"/>
            </a:pPr>
            <a:r>
              <a:rPr lang="en" sz="1400">
                <a:latin typeface="Maven Pro Medium"/>
                <a:ea typeface="Maven Pro Medium"/>
                <a:cs typeface="Maven Pro Medium"/>
                <a:sym typeface="Maven Pro Medium"/>
              </a:rPr>
              <a:t>Finally, we have created a dataset that contains all ID’s with only the most life threatening symptoms.</a:t>
            </a:r>
            <a:endParaRPr sz="1400">
              <a:latin typeface="Maven Pro Medium"/>
              <a:ea typeface="Maven Pro Medium"/>
              <a:cs typeface="Maven Pro Medium"/>
              <a:sym typeface="Maven Pro Medium"/>
            </a:endParaRPr>
          </a:p>
          <a:p>
            <a:pPr indent="-304165" lvl="0" marL="457200" rtl="0" algn="l">
              <a:spcBef>
                <a:spcPts val="0"/>
              </a:spcBef>
              <a:spcAft>
                <a:spcPts val="0"/>
              </a:spcAft>
              <a:buClr>
                <a:schemeClr val="lt1"/>
              </a:buClr>
              <a:buSzPct val="100000"/>
              <a:buFont typeface="Maven Pro Medium"/>
              <a:buChar char="➢"/>
            </a:pPr>
            <a:r>
              <a:rPr lang="en" sz="1400">
                <a:latin typeface="Maven Pro Medium"/>
                <a:ea typeface="Maven Pro Medium"/>
                <a:cs typeface="Maven Pro Medium"/>
                <a:sym typeface="Maven Pro Medium"/>
              </a:rPr>
              <a:t>The data frame is now ready for our machine learning model</a:t>
            </a:r>
            <a:endParaRPr sz="1400">
              <a:latin typeface="Maven Pro Medium"/>
              <a:ea typeface="Maven Pro Medium"/>
              <a:cs typeface="Maven Pro Medium"/>
              <a:sym typeface="Maven Pro Medium"/>
            </a:endParaRPr>
          </a:p>
        </p:txBody>
      </p:sp>
      <p:pic>
        <p:nvPicPr>
          <p:cNvPr id="233" name="Google Shape;233;p25"/>
          <p:cNvPicPr preferRelativeResize="0"/>
          <p:nvPr/>
        </p:nvPicPr>
        <p:blipFill>
          <a:blip r:embed="rId3">
            <a:alphaModFix/>
          </a:blip>
          <a:stretch>
            <a:fillRect/>
          </a:stretch>
        </p:blipFill>
        <p:spPr>
          <a:xfrm>
            <a:off x="4802100" y="1680125"/>
            <a:ext cx="4137702" cy="2277825"/>
          </a:xfrm>
          <a:prstGeom prst="rect">
            <a:avLst/>
          </a:prstGeom>
          <a:noFill/>
          <a:ln>
            <a:noFill/>
          </a:ln>
        </p:spPr>
      </p:pic>
      <p:pic>
        <p:nvPicPr>
          <p:cNvPr id="234" name="Google Shape;234;p25"/>
          <p:cNvPicPr preferRelativeResize="0"/>
          <p:nvPr/>
        </p:nvPicPr>
        <p:blipFill>
          <a:blip r:embed="rId4">
            <a:alphaModFix/>
          </a:blip>
          <a:stretch>
            <a:fillRect/>
          </a:stretch>
        </p:blipFill>
        <p:spPr>
          <a:xfrm>
            <a:off x="4802100" y="2400975"/>
            <a:ext cx="4137702" cy="132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8" type="ctrTitle"/>
          </p:nvPr>
        </p:nvSpPr>
        <p:spPr>
          <a:xfrm>
            <a:off x="240630" y="2592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u="sng"/>
              <a:t>MACHINE LEARNING IN PYTHON</a:t>
            </a:r>
            <a:endParaRPr sz="2500" u="sng"/>
          </a:p>
        </p:txBody>
      </p:sp>
      <p:sp>
        <p:nvSpPr>
          <p:cNvPr id="240" name="Google Shape;240;p26"/>
          <p:cNvSpPr txBox="1"/>
          <p:nvPr>
            <p:ph type="ctrTitle"/>
          </p:nvPr>
        </p:nvSpPr>
        <p:spPr>
          <a:xfrm>
            <a:off x="823241" y="1391220"/>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a:t>
            </a:r>
            <a:endParaRPr/>
          </a:p>
        </p:txBody>
      </p:sp>
      <p:sp>
        <p:nvSpPr>
          <p:cNvPr id="241" name="Google Shape;241;p26"/>
          <p:cNvSpPr txBox="1"/>
          <p:nvPr>
            <p:ph idx="1" type="subTitle"/>
          </p:nvPr>
        </p:nvSpPr>
        <p:spPr>
          <a:xfrm>
            <a:off x="428004" y="1865500"/>
            <a:ext cx="2671800" cy="64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We imported the cleaned data file for our machine learning</a:t>
            </a:r>
            <a:endParaRPr sz="1200"/>
          </a:p>
        </p:txBody>
      </p:sp>
      <p:sp>
        <p:nvSpPr>
          <p:cNvPr id="242" name="Google Shape;242;p26"/>
          <p:cNvSpPr/>
          <p:nvPr/>
        </p:nvSpPr>
        <p:spPr>
          <a:xfrm>
            <a:off x="3510825" y="1673975"/>
            <a:ext cx="723900" cy="7239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43" name="Google Shape;243;p26"/>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6"/>
          <p:cNvCxnSpPr>
            <a:stCxn id="242" idx="3"/>
            <a:endCxn id="244"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247" name="Google Shape;247;p26"/>
          <p:cNvCxnSpPr>
            <a:stCxn id="244" idx="2"/>
            <a:endCxn id="243"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248" name="Google Shape;248;p26"/>
          <p:cNvCxnSpPr>
            <a:stCxn id="243" idx="3"/>
            <a:endCxn id="245"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249" name="Google Shape;249;p26"/>
          <p:cNvGrpSpPr/>
          <p:nvPr/>
        </p:nvGrpSpPr>
        <p:grpSpPr>
          <a:xfrm>
            <a:off x="3630856" y="1790367"/>
            <a:ext cx="483830" cy="491119"/>
            <a:chOff x="1767069" y="3360146"/>
            <a:chExt cx="286324" cy="348163"/>
          </a:xfrm>
        </p:grpSpPr>
        <p:sp>
          <p:nvSpPr>
            <p:cNvPr id="250" name="Google Shape;250;p26"/>
            <p:cNvSpPr/>
            <p:nvPr/>
          </p:nvSpPr>
          <p:spPr>
            <a:xfrm>
              <a:off x="1767069" y="3404277"/>
              <a:ext cx="228223" cy="304033"/>
            </a:xfrm>
            <a:custGeom>
              <a:rect b="b" l="l" r="r" t="t"/>
              <a:pathLst>
                <a:path extrusionOk="0" h="9597" w="7204">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 name="Google Shape;251;p26"/>
            <p:cNvSpPr/>
            <p:nvPr/>
          </p:nvSpPr>
          <p:spPr>
            <a:xfrm>
              <a:off x="1799509" y="3360146"/>
              <a:ext cx="253884" cy="276883"/>
            </a:xfrm>
            <a:custGeom>
              <a:rect b="b" l="l" r="r" t="t"/>
              <a:pathLst>
                <a:path extrusionOk="0" h="8740" w="8014">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 name="Google Shape;252;p26"/>
            <p:cNvSpPr/>
            <p:nvPr/>
          </p:nvSpPr>
          <p:spPr>
            <a:xfrm>
              <a:off x="1948120" y="3388532"/>
              <a:ext cx="78852" cy="75367"/>
            </a:xfrm>
            <a:custGeom>
              <a:rect b="b" l="l" r="r" t="t"/>
              <a:pathLst>
                <a:path extrusionOk="0" h="2379" w="2489">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26"/>
            <p:cNvSpPr/>
            <p:nvPr/>
          </p:nvSpPr>
          <p:spPr>
            <a:xfrm>
              <a:off x="1800270" y="3513636"/>
              <a:ext cx="162582" cy="10233"/>
            </a:xfrm>
            <a:custGeom>
              <a:rect b="b" l="l" r="r" t="t"/>
              <a:pathLst>
                <a:path extrusionOk="0" h="323" w="5132">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 name="Google Shape;254;p26"/>
            <p:cNvSpPr/>
            <p:nvPr/>
          </p:nvSpPr>
          <p:spPr>
            <a:xfrm>
              <a:off x="1800270" y="3558146"/>
              <a:ext cx="162582" cy="10613"/>
            </a:xfrm>
            <a:custGeom>
              <a:rect b="b" l="l" r="r" t="t"/>
              <a:pathLst>
                <a:path extrusionOk="0" h="335" w="5132">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 name="Google Shape;255;p26"/>
            <p:cNvSpPr/>
            <p:nvPr/>
          </p:nvSpPr>
          <p:spPr>
            <a:xfrm>
              <a:off x="1800270" y="3580798"/>
              <a:ext cx="162582" cy="10581"/>
            </a:xfrm>
            <a:custGeom>
              <a:rect b="b" l="l" r="r" t="t"/>
              <a:pathLst>
                <a:path extrusionOk="0" h="334" w="5132">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idx="8" type="ctrTitle"/>
          </p:nvPr>
        </p:nvSpPr>
        <p:spPr>
          <a:xfrm>
            <a:off x="240630" y="2592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u="sng"/>
              <a:t>MACHINE LEARNING IN PYTHON</a:t>
            </a:r>
            <a:endParaRPr sz="2500" u="sng"/>
          </a:p>
        </p:txBody>
      </p:sp>
      <p:sp>
        <p:nvSpPr>
          <p:cNvPr id="261" name="Google Shape;261;p27"/>
          <p:cNvSpPr txBox="1"/>
          <p:nvPr>
            <p:ph type="ctrTitle"/>
          </p:nvPr>
        </p:nvSpPr>
        <p:spPr>
          <a:xfrm>
            <a:off x="823241" y="1391220"/>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a:t>
            </a:r>
            <a:endParaRPr/>
          </a:p>
        </p:txBody>
      </p:sp>
      <p:sp>
        <p:nvSpPr>
          <p:cNvPr id="262" name="Google Shape;262;p27"/>
          <p:cNvSpPr txBox="1"/>
          <p:nvPr>
            <p:ph idx="1" type="subTitle"/>
          </p:nvPr>
        </p:nvSpPr>
        <p:spPr>
          <a:xfrm>
            <a:off x="428004" y="1865500"/>
            <a:ext cx="2671800" cy="64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We imported the cleaned data file for our machine learning</a:t>
            </a:r>
            <a:endParaRPr sz="1200"/>
          </a:p>
        </p:txBody>
      </p:sp>
      <p:sp>
        <p:nvSpPr>
          <p:cNvPr id="263" name="Google Shape;263;p27"/>
          <p:cNvSpPr/>
          <p:nvPr/>
        </p:nvSpPr>
        <p:spPr>
          <a:xfrm>
            <a:off x="3510825" y="1673975"/>
            <a:ext cx="723900" cy="7239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27"/>
          <p:cNvCxnSpPr>
            <a:stCxn id="263" idx="3"/>
            <a:endCxn id="265"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268" name="Google Shape;268;p27"/>
          <p:cNvCxnSpPr>
            <a:stCxn id="265" idx="2"/>
            <a:endCxn id="264"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269" name="Google Shape;269;p27"/>
          <p:cNvCxnSpPr>
            <a:stCxn id="264" idx="3"/>
            <a:endCxn id="266"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270" name="Google Shape;270;p27"/>
          <p:cNvGrpSpPr/>
          <p:nvPr/>
        </p:nvGrpSpPr>
        <p:grpSpPr>
          <a:xfrm>
            <a:off x="3630856" y="1790367"/>
            <a:ext cx="483830" cy="491119"/>
            <a:chOff x="1767069" y="3360146"/>
            <a:chExt cx="286324" cy="348163"/>
          </a:xfrm>
        </p:grpSpPr>
        <p:sp>
          <p:nvSpPr>
            <p:cNvPr id="271" name="Google Shape;271;p27"/>
            <p:cNvSpPr/>
            <p:nvPr/>
          </p:nvSpPr>
          <p:spPr>
            <a:xfrm>
              <a:off x="1767069" y="3404277"/>
              <a:ext cx="228223" cy="304033"/>
            </a:xfrm>
            <a:custGeom>
              <a:rect b="b" l="l" r="r" t="t"/>
              <a:pathLst>
                <a:path extrusionOk="0" h="9597" w="7204">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1799509" y="3360146"/>
              <a:ext cx="253884" cy="276883"/>
            </a:xfrm>
            <a:custGeom>
              <a:rect b="b" l="l" r="r" t="t"/>
              <a:pathLst>
                <a:path extrusionOk="0" h="8740" w="8014">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1948120" y="3388532"/>
              <a:ext cx="78852" cy="75367"/>
            </a:xfrm>
            <a:custGeom>
              <a:rect b="b" l="l" r="r" t="t"/>
              <a:pathLst>
                <a:path extrusionOk="0" h="2379" w="2489">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1800270" y="3513636"/>
              <a:ext cx="162582" cy="10233"/>
            </a:xfrm>
            <a:custGeom>
              <a:rect b="b" l="l" r="r" t="t"/>
              <a:pathLst>
                <a:path extrusionOk="0" h="323" w="5132">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1800270" y="3536287"/>
              <a:ext cx="162582" cy="10201"/>
            </a:xfrm>
            <a:custGeom>
              <a:rect b="b" l="l" r="r" t="t"/>
              <a:pathLst>
                <a:path extrusionOk="0" h="322" w="5132">
                  <a:moveTo>
                    <a:pt x="155" y="0"/>
                  </a:moveTo>
                  <a:cubicBezTo>
                    <a:pt x="72" y="0"/>
                    <a:pt x="0" y="72"/>
                    <a:pt x="0" y="155"/>
                  </a:cubicBezTo>
                  <a:cubicBezTo>
                    <a:pt x="0" y="250"/>
                    <a:pt x="72" y="322"/>
                    <a:pt x="155" y="322"/>
                  </a:cubicBezTo>
                  <a:lnTo>
                    <a:pt x="4965" y="322"/>
                  </a:lnTo>
                  <a:cubicBezTo>
                    <a:pt x="5060" y="322"/>
                    <a:pt x="5132" y="250"/>
                    <a:pt x="5132" y="155"/>
                  </a:cubicBezTo>
                  <a:cubicBezTo>
                    <a:pt x="5132" y="72"/>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800270" y="3558146"/>
              <a:ext cx="162582" cy="10613"/>
            </a:xfrm>
            <a:custGeom>
              <a:rect b="b" l="l" r="r" t="t"/>
              <a:pathLst>
                <a:path extrusionOk="0" h="335" w="5132">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800270" y="3580798"/>
              <a:ext cx="162582" cy="10581"/>
            </a:xfrm>
            <a:custGeom>
              <a:rect b="b" l="l" r="r" t="t"/>
              <a:pathLst>
                <a:path extrusionOk="0" h="334" w="5132">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7"/>
          <p:cNvSpPr txBox="1"/>
          <p:nvPr>
            <p:ph type="ctrTitle"/>
          </p:nvPr>
        </p:nvSpPr>
        <p:spPr>
          <a:xfrm>
            <a:off x="6409016" y="1383133"/>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CONVERT</a:t>
            </a:r>
            <a:endParaRPr/>
          </a:p>
        </p:txBody>
      </p:sp>
      <p:sp>
        <p:nvSpPr>
          <p:cNvPr id="279" name="Google Shape;279;p27"/>
          <p:cNvSpPr txBox="1"/>
          <p:nvPr>
            <p:ph idx="1" type="subTitle"/>
          </p:nvPr>
        </p:nvSpPr>
        <p:spPr>
          <a:xfrm>
            <a:off x="6013775" y="1857429"/>
            <a:ext cx="2671800" cy="831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200"/>
              <a:t>Next, we converted the symptom list into unique numbers and the rest of the categorical features into a binary column</a:t>
            </a:r>
            <a:endParaRPr sz="1200"/>
          </a:p>
        </p:txBody>
      </p:sp>
      <p:grpSp>
        <p:nvGrpSpPr>
          <p:cNvPr id="280" name="Google Shape;280;p27"/>
          <p:cNvGrpSpPr/>
          <p:nvPr/>
        </p:nvGrpSpPr>
        <p:grpSpPr>
          <a:xfrm>
            <a:off x="5019936" y="1790376"/>
            <a:ext cx="483840" cy="491092"/>
            <a:chOff x="3075928" y="2445798"/>
            <a:chExt cx="363243" cy="300675"/>
          </a:xfrm>
        </p:grpSpPr>
        <p:sp>
          <p:nvSpPr>
            <p:cNvPr id="281" name="Google Shape;281;p27"/>
            <p:cNvSpPr/>
            <p:nvPr/>
          </p:nvSpPr>
          <p:spPr>
            <a:xfrm>
              <a:off x="3227168" y="2675542"/>
              <a:ext cx="37002" cy="10581"/>
            </a:xfrm>
            <a:custGeom>
              <a:rect b="b" l="l" r="r" t="t"/>
              <a:pathLst>
                <a:path extrusionOk="0" h="334" w="1168">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075928" y="2445798"/>
              <a:ext cx="363243" cy="300675"/>
            </a:xfrm>
            <a:custGeom>
              <a:rect b="b" l="l" r="r" t="t"/>
              <a:pathLst>
                <a:path extrusionOk="0" h="9491" w="11466">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141537" y="2565390"/>
              <a:ext cx="37763" cy="37382"/>
            </a:xfrm>
            <a:custGeom>
              <a:rect b="b" l="l" r="r" t="t"/>
              <a:pathLst>
                <a:path extrusionOk="0" h="1180" w="1192">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185287" y="2565390"/>
              <a:ext cx="73593" cy="10233"/>
            </a:xfrm>
            <a:custGeom>
              <a:rect b="b" l="l" r="r" t="t"/>
              <a:pathLst>
                <a:path extrusionOk="0" h="323" w="2323">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185287" y="2578601"/>
              <a:ext cx="73593" cy="10201"/>
            </a:xfrm>
            <a:custGeom>
              <a:rect b="b" l="l" r="r" t="t"/>
              <a:pathLst>
                <a:path extrusionOk="0" h="322" w="2323">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3185287" y="2591811"/>
              <a:ext cx="73212" cy="10201"/>
            </a:xfrm>
            <a:custGeom>
              <a:rect b="b" l="l" r="r" t="t"/>
              <a:pathLst>
                <a:path extrusionOk="0" h="322" w="2311">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141537" y="2609520"/>
              <a:ext cx="37763" cy="37382"/>
            </a:xfrm>
            <a:custGeom>
              <a:rect b="b" l="l" r="r" t="t"/>
              <a:pathLst>
                <a:path extrusionOk="0" h="1180" w="1192">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185287" y="2609520"/>
              <a:ext cx="73212" cy="10613"/>
            </a:xfrm>
            <a:custGeom>
              <a:rect b="b" l="l" r="r" t="t"/>
              <a:pathLst>
                <a:path extrusionOk="0" h="335" w="2311">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185287" y="2622731"/>
              <a:ext cx="73212" cy="10581"/>
            </a:xfrm>
            <a:custGeom>
              <a:rect b="b" l="l" r="r" t="t"/>
              <a:pathLst>
                <a:path extrusionOk="0" h="334" w="2311">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185287" y="2636670"/>
              <a:ext cx="73212" cy="10233"/>
            </a:xfrm>
            <a:custGeom>
              <a:rect b="b" l="l" r="r" t="t"/>
              <a:pathLst>
                <a:path extrusionOk="0" h="323" w="2311">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330509" y="2471839"/>
              <a:ext cx="82653" cy="82653"/>
            </a:xfrm>
            <a:custGeom>
              <a:rect b="b" l="l" r="r" t="t"/>
              <a:pathLst>
                <a:path extrusionOk="0" h="2609" w="2609">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idx="8" type="ctrTitle"/>
          </p:nvPr>
        </p:nvSpPr>
        <p:spPr>
          <a:xfrm>
            <a:off x="240630" y="2592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u="sng"/>
              <a:t>MACHINE LEARNING IN PYTHON</a:t>
            </a:r>
            <a:endParaRPr sz="2500" u="sng"/>
          </a:p>
        </p:txBody>
      </p:sp>
      <p:sp>
        <p:nvSpPr>
          <p:cNvPr id="297" name="Google Shape;297;p28"/>
          <p:cNvSpPr txBox="1"/>
          <p:nvPr>
            <p:ph type="ctrTitle"/>
          </p:nvPr>
        </p:nvSpPr>
        <p:spPr>
          <a:xfrm>
            <a:off x="823241" y="1391220"/>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a:t>
            </a:r>
            <a:endParaRPr/>
          </a:p>
        </p:txBody>
      </p:sp>
      <p:sp>
        <p:nvSpPr>
          <p:cNvPr id="298" name="Google Shape;298;p28"/>
          <p:cNvSpPr txBox="1"/>
          <p:nvPr>
            <p:ph idx="1" type="subTitle"/>
          </p:nvPr>
        </p:nvSpPr>
        <p:spPr>
          <a:xfrm>
            <a:off x="428004" y="1865500"/>
            <a:ext cx="2671800" cy="64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We imported the cleaned data file for our machine learning.</a:t>
            </a:r>
            <a:endParaRPr sz="1200"/>
          </a:p>
        </p:txBody>
      </p:sp>
      <p:sp>
        <p:nvSpPr>
          <p:cNvPr id="299" name="Google Shape;299;p28"/>
          <p:cNvSpPr/>
          <p:nvPr/>
        </p:nvSpPr>
        <p:spPr>
          <a:xfrm>
            <a:off x="3510825" y="1673975"/>
            <a:ext cx="723900" cy="7239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8"/>
          <p:cNvCxnSpPr>
            <a:stCxn id="299" idx="3"/>
            <a:endCxn id="301"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304" name="Google Shape;304;p28"/>
          <p:cNvCxnSpPr>
            <a:stCxn id="301" idx="2"/>
            <a:endCxn id="300"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305" name="Google Shape;305;p28"/>
          <p:cNvCxnSpPr>
            <a:stCxn id="300" idx="3"/>
            <a:endCxn id="302"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306" name="Google Shape;306;p28"/>
          <p:cNvGrpSpPr/>
          <p:nvPr/>
        </p:nvGrpSpPr>
        <p:grpSpPr>
          <a:xfrm>
            <a:off x="3630856" y="1790367"/>
            <a:ext cx="483830" cy="491119"/>
            <a:chOff x="1767069" y="3360146"/>
            <a:chExt cx="286324" cy="348163"/>
          </a:xfrm>
        </p:grpSpPr>
        <p:sp>
          <p:nvSpPr>
            <p:cNvPr id="307" name="Google Shape;307;p28"/>
            <p:cNvSpPr/>
            <p:nvPr/>
          </p:nvSpPr>
          <p:spPr>
            <a:xfrm>
              <a:off x="1767069" y="3404277"/>
              <a:ext cx="228223" cy="304033"/>
            </a:xfrm>
            <a:custGeom>
              <a:rect b="b" l="l" r="r" t="t"/>
              <a:pathLst>
                <a:path extrusionOk="0" h="9597" w="7204">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99509" y="3360146"/>
              <a:ext cx="253884" cy="276883"/>
            </a:xfrm>
            <a:custGeom>
              <a:rect b="b" l="l" r="r" t="t"/>
              <a:pathLst>
                <a:path extrusionOk="0" h="8740" w="8014">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48120" y="3388532"/>
              <a:ext cx="78852" cy="75367"/>
            </a:xfrm>
            <a:custGeom>
              <a:rect b="b" l="l" r="r" t="t"/>
              <a:pathLst>
                <a:path extrusionOk="0" h="2379" w="2489">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1800270" y="3513636"/>
              <a:ext cx="162582" cy="10233"/>
            </a:xfrm>
            <a:custGeom>
              <a:rect b="b" l="l" r="r" t="t"/>
              <a:pathLst>
                <a:path extrusionOk="0" h="323" w="5132">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800270" y="3536287"/>
              <a:ext cx="162582" cy="10201"/>
            </a:xfrm>
            <a:custGeom>
              <a:rect b="b" l="l" r="r" t="t"/>
              <a:pathLst>
                <a:path extrusionOk="0" h="322" w="5132">
                  <a:moveTo>
                    <a:pt x="155" y="0"/>
                  </a:moveTo>
                  <a:cubicBezTo>
                    <a:pt x="72" y="0"/>
                    <a:pt x="0" y="72"/>
                    <a:pt x="0" y="155"/>
                  </a:cubicBezTo>
                  <a:cubicBezTo>
                    <a:pt x="0" y="250"/>
                    <a:pt x="72" y="322"/>
                    <a:pt x="155" y="322"/>
                  </a:cubicBezTo>
                  <a:lnTo>
                    <a:pt x="4965" y="322"/>
                  </a:lnTo>
                  <a:cubicBezTo>
                    <a:pt x="5060" y="322"/>
                    <a:pt x="5132" y="250"/>
                    <a:pt x="5132" y="155"/>
                  </a:cubicBezTo>
                  <a:cubicBezTo>
                    <a:pt x="5132" y="72"/>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800270" y="3558146"/>
              <a:ext cx="162582" cy="10613"/>
            </a:xfrm>
            <a:custGeom>
              <a:rect b="b" l="l" r="r" t="t"/>
              <a:pathLst>
                <a:path extrusionOk="0" h="335" w="5132">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800270" y="3580798"/>
              <a:ext cx="162582" cy="10581"/>
            </a:xfrm>
            <a:custGeom>
              <a:rect b="b" l="l" r="r" t="t"/>
              <a:pathLst>
                <a:path extrusionOk="0" h="334" w="5132">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8"/>
          <p:cNvSpPr txBox="1"/>
          <p:nvPr>
            <p:ph type="ctrTitle"/>
          </p:nvPr>
        </p:nvSpPr>
        <p:spPr>
          <a:xfrm>
            <a:off x="6409016" y="1383133"/>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CONVERT</a:t>
            </a:r>
            <a:endParaRPr/>
          </a:p>
        </p:txBody>
      </p:sp>
      <p:sp>
        <p:nvSpPr>
          <p:cNvPr id="315" name="Google Shape;315;p28"/>
          <p:cNvSpPr txBox="1"/>
          <p:nvPr>
            <p:ph idx="1" type="subTitle"/>
          </p:nvPr>
        </p:nvSpPr>
        <p:spPr>
          <a:xfrm>
            <a:off x="6013775" y="1857429"/>
            <a:ext cx="2671800" cy="831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200"/>
              <a:t>Next, we converted the symptom list into unique numbers and the rest of the categorical features into a binary column.</a:t>
            </a:r>
            <a:endParaRPr sz="1200"/>
          </a:p>
        </p:txBody>
      </p:sp>
      <p:grpSp>
        <p:nvGrpSpPr>
          <p:cNvPr id="316" name="Google Shape;316;p28"/>
          <p:cNvGrpSpPr/>
          <p:nvPr/>
        </p:nvGrpSpPr>
        <p:grpSpPr>
          <a:xfrm>
            <a:off x="5019936" y="1790376"/>
            <a:ext cx="483840" cy="491092"/>
            <a:chOff x="3075928" y="2445798"/>
            <a:chExt cx="363243" cy="300675"/>
          </a:xfrm>
        </p:grpSpPr>
        <p:sp>
          <p:nvSpPr>
            <p:cNvPr id="317" name="Google Shape;317;p28"/>
            <p:cNvSpPr/>
            <p:nvPr/>
          </p:nvSpPr>
          <p:spPr>
            <a:xfrm>
              <a:off x="3227168" y="2675542"/>
              <a:ext cx="37002" cy="10581"/>
            </a:xfrm>
            <a:custGeom>
              <a:rect b="b" l="l" r="r" t="t"/>
              <a:pathLst>
                <a:path extrusionOk="0" h="334" w="1168">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3075928" y="2445798"/>
              <a:ext cx="363243" cy="300675"/>
            </a:xfrm>
            <a:custGeom>
              <a:rect b="b" l="l" r="r" t="t"/>
              <a:pathLst>
                <a:path extrusionOk="0" h="9491" w="11466">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141537" y="2565390"/>
              <a:ext cx="37763" cy="37382"/>
            </a:xfrm>
            <a:custGeom>
              <a:rect b="b" l="l" r="r" t="t"/>
              <a:pathLst>
                <a:path extrusionOk="0" h="1180" w="1192">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185287" y="2565390"/>
              <a:ext cx="73593" cy="10233"/>
            </a:xfrm>
            <a:custGeom>
              <a:rect b="b" l="l" r="r" t="t"/>
              <a:pathLst>
                <a:path extrusionOk="0" h="323" w="2323">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185287" y="2578601"/>
              <a:ext cx="73593" cy="10201"/>
            </a:xfrm>
            <a:custGeom>
              <a:rect b="b" l="l" r="r" t="t"/>
              <a:pathLst>
                <a:path extrusionOk="0" h="322" w="2323">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3185287" y="2591811"/>
              <a:ext cx="73212" cy="10201"/>
            </a:xfrm>
            <a:custGeom>
              <a:rect b="b" l="l" r="r" t="t"/>
              <a:pathLst>
                <a:path extrusionOk="0" h="322" w="2311">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3141537" y="2609520"/>
              <a:ext cx="37763" cy="37382"/>
            </a:xfrm>
            <a:custGeom>
              <a:rect b="b" l="l" r="r" t="t"/>
              <a:pathLst>
                <a:path extrusionOk="0" h="1180" w="1192">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3185287" y="2609520"/>
              <a:ext cx="73212" cy="10613"/>
            </a:xfrm>
            <a:custGeom>
              <a:rect b="b" l="l" r="r" t="t"/>
              <a:pathLst>
                <a:path extrusionOk="0" h="335" w="2311">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185287" y="2622731"/>
              <a:ext cx="73212" cy="10581"/>
            </a:xfrm>
            <a:custGeom>
              <a:rect b="b" l="l" r="r" t="t"/>
              <a:pathLst>
                <a:path extrusionOk="0" h="334" w="2311">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3185287" y="2636670"/>
              <a:ext cx="73212" cy="10233"/>
            </a:xfrm>
            <a:custGeom>
              <a:rect b="b" l="l" r="r" t="t"/>
              <a:pathLst>
                <a:path extrusionOk="0" h="323" w="2311">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3330509" y="2471839"/>
              <a:ext cx="82653" cy="82653"/>
            </a:xfrm>
            <a:custGeom>
              <a:rect b="b" l="l" r="r" t="t"/>
              <a:pathLst>
                <a:path extrusionOk="0" h="2609" w="2609">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8"/>
          <p:cNvSpPr txBox="1"/>
          <p:nvPr>
            <p:ph type="ctrTitle"/>
          </p:nvPr>
        </p:nvSpPr>
        <p:spPr>
          <a:xfrm>
            <a:off x="823241" y="3082383"/>
            <a:ext cx="1881300" cy="6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TRAIN AND TEST</a:t>
            </a:r>
            <a:endParaRPr/>
          </a:p>
        </p:txBody>
      </p:sp>
      <p:sp>
        <p:nvSpPr>
          <p:cNvPr id="329" name="Google Shape;329;p28"/>
          <p:cNvSpPr txBox="1"/>
          <p:nvPr>
            <p:ph idx="1" type="subTitle"/>
          </p:nvPr>
        </p:nvSpPr>
        <p:spPr>
          <a:xfrm>
            <a:off x="428000" y="3556679"/>
            <a:ext cx="2671800" cy="8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The dataframe needed to be split into random train and test subsets, then scaled to unit variance.</a:t>
            </a:r>
            <a:endParaRPr sz="1200"/>
          </a:p>
        </p:txBody>
      </p:sp>
      <p:grpSp>
        <p:nvGrpSpPr>
          <p:cNvPr id="330" name="Google Shape;330;p28"/>
          <p:cNvGrpSpPr/>
          <p:nvPr/>
        </p:nvGrpSpPr>
        <p:grpSpPr>
          <a:xfrm>
            <a:off x="3630854" y="3198883"/>
            <a:ext cx="483823" cy="491097"/>
            <a:chOff x="3539102" y="2427549"/>
            <a:chExt cx="355099" cy="355481"/>
          </a:xfrm>
        </p:grpSpPr>
        <p:sp>
          <p:nvSpPr>
            <p:cNvPr id="331" name="Google Shape;331;p28"/>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idx="8" type="ctrTitle"/>
          </p:nvPr>
        </p:nvSpPr>
        <p:spPr>
          <a:xfrm>
            <a:off x="240630" y="2592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u="sng"/>
              <a:t>MACHINE LEARNING IN PYTHON</a:t>
            </a:r>
            <a:endParaRPr sz="2500" u="sng"/>
          </a:p>
        </p:txBody>
      </p:sp>
      <p:sp>
        <p:nvSpPr>
          <p:cNvPr id="338" name="Google Shape;338;p29"/>
          <p:cNvSpPr txBox="1"/>
          <p:nvPr>
            <p:ph type="ctrTitle"/>
          </p:nvPr>
        </p:nvSpPr>
        <p:spPr>
          <a:xfrm>
            <a:off x="823241" y="1391220"/>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a:t>
            </a:r>
            <a:endParaRPr/>
          </a:p>
        </p:txBody>
      </p:sp>
      <p:sp>
        <p:nvSpPr>
          <p:cNvPr id="339" name="Google Shape;339;p29"/>
          <p:cNvSpPr txBox="1"/>
          <p:nvPr>
            <p:ph idx="1" type="subTitle"/>
          </p:nvPr>
        </p:nvSpPr>
        <p:spPr>
          <a:xfrm>
            <a:off x="428004" y="1865500"/>
            <a:ext cx="2671800" cy="64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We imported the cleaned data file for our machine learning.</a:t>
            </a:r>
            <a:endParaRPr sz="1200"/>
          </a:p>
        </p:txBody>
      </p:sp>
      <p:sp>
        <p:nvSpPr>
          <p:cNvPr id="340" name="Google Shape;340;p29"/>
          <p:cNvSpPr/>
          <p:nvPr/>
        </p:nvSpPr>
        <p:spPr>
          <a:xfrm>
            <a:off x="3510825" y="1673975"/>
            <a:ext cx="723900" cy="7239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4909275" y="3082375"/>
            <a:ext cx="723900" cy="7239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29"/>
          <p:cNvCxnSpPr>
            <a:stCxn id="340" idx="3"/>
            <a:endCxn id="342"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345" name="Google Shape;345;p29"/>
          <p:cNvCxnSpPr>
            <a:stCxn id="342" idx="2"/>
            <a:endCxn id="341"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346" name="Google Shape;346;p29"/>
          <p:cNvCxnSpPr>
            <a:stCxn id="341" idx="3"/>
            <a:endCxn id="343"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347" name="Google Shape;347;p29"/>
          <p:cNvGrpSpPr/>
          <p:nvPr/>
        </p:nvGrpSpPr>
        <p:grpSpPr>
          <a:xfrm>
            <a:off x="3630856" y="1790367"/>
            <a:ext cx="483830" cy="491119"/>
            <a:chOff x="1767069" y="3360146"/>
            <a:chExt cx="286324" cy="348163"/>
          </a:xfrm>
        </p:grpSpPr>
        <p:sp>
          <p:nvSpPr>
            <p:cNvPr id="348" name="Google Shape;348;p29"/>
            <p:cNvSpPr/>
            <p:nvPr/>
          </p:nvSpPr>
          <p:spPr>
            <a:xfrm>
              <a:off x="1767069" y="3404277"/>
              <a:ext cx="228223" cy="304033"/>
            </a:xfrm>
            <a:custGeom>
              <a:rect b="b" l="l" r="r" t="t"/>
              <a:pathLst>
                <a:path extrusionOk="0" h="9597" w="7204">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799509" y="3360146"/>
              <a:ext cx="253884" cy="276883"/>
            </a:xfrm>
            <a:custGeom>
              <a:rect b="b" l="l" r="r" t="t"/>
              <a:pathLst>
                <a:path extrusionOk="0" h="8740" w="8014">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948120" y="3388532"/>
              <a:ext cx="78852" cy="75367"/>
            </a:xfrm>
            <a:custGeom>
              <a:rect b="b" l="l" r="r" t="t"/>
              <a:pathLst>
                <a:path extrusionOk="0" h="2379" w="2489">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800270" y="3513636"/>
              <a:ext cx="162582" cy="10233"/>
            </a:xfrm>
            <a:custGeom>
              <a:rect b="b" l="l" r="r" t="t"/>
              <a:pathLst>
                <a:path extrusionOk="0" h="323" w="5132">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800270" y="3536287"/>
              <a:ext cx="162582" cy="10201"/>
            </a:xfrm>
            <a:custGeom>
              <a:rect b="b" l="l" r="r" t="t"/>
              <a:pathLst>
                <a:path extrusionOk="0" h="322" w="5132">
                  <a:moveTo>
                    <a:pt x="155" y="0"/>
                  </a:moveTo>
                  <a:cubicBezTo>
                    <a:pt x="72" y="0"/>
                    <a:pt x="0" y="72"/>
                    <a:pt x="0" y="155"/>
                  </a:cubicBezTo>
                  <a:cubicBezTo>
                    <a:pt x="0" y="250"/>
                    <a:pt x="72" y="322"/>
                    <a:pt x="155" y="322"/>
                  </a:cubicBezTo>
                  <a:lnTo>
                    <a:pt x="4965" y="322"/>
                  </a:lnTo>
                  <a:cubicBezTo>
                    <a:pt x="5060" y="322"/>
                    <a:pt x="5132" y="250"/>
                    <a:pt x="5132" y="155"/>
                  </a:cubicBezTo>
                  <a:cubicBezTo>
                    <a:pt x="5132" y="72"/>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800270" y="3558146"/>
              <a:ext cx="162582" cy="10613"/>
            </a:xfrm>
            <a:custGeom>
              <a:rect b="b" l="l" r="r" t="t"/>
              <a:pathLst>
                <a:path extrusionOk="0" h="335" w="5132">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800270" y="3580798"/>
              <a:ext cx="162582" cy="10581"/>
            </a:xfrm>
            <a:custGeom>
              <a:rect b="b" l="l" r="r" t="t"/>
              <a:pathLst>
                <a:path extrusionOk="0" h="334" w="5132">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9"/>
          <p:cNvSpPr txBox="1"/>
          <p:nvPr>
            <p:ph type="ctrTitle"/>
          </p:nvPr>
        </p:nvSpPr>
        <p:spPr>
          <a:xfrm>
            <a:off x="6409016" y="1383133"/>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CONVERT</a:t>
            </a:r>
            <a:endParaRPr/>
          </a:p>
        </p:txBody>
      </p:sp>
      <p:sp>
        <p:nvSpPr>
          <p:cNvPr id="356" name="Google Shape;356;p29"/>
          <p:cNvSpPr txBox="1"/>
          <p:nvPr>
            <p:ph idx="1" type="subTitle"/>
          </p:nvPr>
        </p:nvSpPr>
        <p:spPr>
          <a:xfrm>
            <a:off x="6013775" y="1857429"/>
            <a:ext cx="2671800" cy="831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200"/>
              <a:t>Next, we converted the symptom list into unique numbers and the rest of the categorical features into a binary column.</a:t>
            </a:r>
            <a:endParaRPr sz="1200"/>
          </a:p>
        </p:txBody>
      </p:sp>
      <p:grpSp>
        <p:nvGrpSpPr>
          <p:cNvPr id="357" name="Google Shape;357;p29"/>
          <p:cNvGrpSpPr/>
          <p:nvPr/>
        </p:nvGrpSpPr>
        <p:grpSpPr>
          <a:xfrm>
            <a:off x="5019936" y="1790376"/>
            <a:ext cx="483840" cy="491092"/>
            <a:chOff x="3075928" y="2445798"/>
            <a:chExt cx="363243" cy="300675"/>
          </a:xfrm>
        </p:grpSpPr>
        <p:sp>
          <p:nvSpPr>
            <p:cNvPr id="358" name="Google Shape;358;p29"/>
            <p:cNvSpPr/>
            <p:nvPr/>
          </p:nvSpPr>
          <p:spPr>
            <a:xfrm>
              <a:off x="3227168" y="2675542"/>
              <a:ext cx="37002" cy="10581"/>
            </a:xfrm>
            <a:custGeom>
              <a:rect b="b" l="l" r="r" t="t"/>
              <a:pathLst>
                <a:path extrusionOk="0" h="334" w="1168">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3075928" y="2445798"/>
              <a:ext cx="363243" cy="300675"/>
            </a:xfrm>
            <a:custGeom>
              <a:rect b="b" l="l" r="r" t="t"/>
              <a:pathLst>
                <a:path extrusionOk="0" h="9491" w="11466">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3141537" y="2565390"/>
              <a:ext cx="37763" cy="37382"/>
            </a:xfrm>
            <a:custGeom>
              <a:rect b="b" l="l" r="r" t="t"/>
              <a:pathLst>
                <a:path extrusionOk="0" h="1180" w="1192">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3185287" y="2565390"/>
              <a:ext cx="73593" cy="10233"/>
            </a:xfrm>
            <a:custGeom>
              <a:rect b="b" l="l" r="r" t="t"/>
              <a:pathLst>
                <a:path extrusionOk="0" h="323" w="2323">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3185287" y="2578601"/>
              <a:ext cx="73593" cy="10201"/>
            </a:xfrm>
            <a:custGeom>
              <a:rect b="b" l="l" r="r" t="t"/>
              <a:pathLst>
                <a:path extrusionOk="0" h="322" w="2323">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185287" y="2591811"/>
              <a:ext cx="73212" cy="10201"/>
            </a:xfrm>
            <a:custGeom>
              <a:rect b="b" l="l" r="r" t="t"/>
              <a:pathLst>
                <a:path extrusionOk="0" h="322" w="2311">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3141537" y="2609520"/>
              <a:ext cx="37763" cy="37382"/>
            </a:xfrm>
            <a:custGeom>
              <a:rect b="b" l="l" r="r" t="t"/>
              <a:pathLst>
                <a:path extrusionOk="0" h="1180" w="1192">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3185287" y="2609520"/>
              <a:ext cx="73212" cy="10613"/>
            </a:xfrm>
            <a:custGeom>
              <a:rect b="b" l="l" r="r" t="t"/>
              <a:pathLst>
                <a:path extrusionOk="0" h="335" w="2311">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3185287" y="2622731"/>
              <a:ext cx="73212" cy="10581"/>
            </a:xfrm>
            <a:custGeom>
              <a:rect b="b" l="l" r="r" t="t"/>
              <a:pathLst>
                <a:path extrusionOk="0" h="334" w="2311">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3185287" y="2636670"/>
              <a:ext cx="73212" cy="10233"/>
            </a:xfrm>
            <a:custGeom>
              <a:rect b="b" l="l" r="r" t="t"/>
              <a:pathLst>
                <a:path extrusionOk="0" h="323" w="2311">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330509" y="2471839"/>
              <a:ext cx="82653" cy="82653"/>
            </a:xfrm>
            <a:custGeom>
              <a:rect b="b" l="l" r="r" t="t"/>
              <a:pathLst>
                <a:path extrusionOk="0" h="2609" w="2609">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29"/>
          <p:cNvSpPr txBox="1"/>
          <p:nvPr>
            <p:ph type="ctrTitle"/>
          </p:nvPr>
        </p:nvSpPr>
        <p:spPr>
          <a:xfrm>
            <a:off x="823241" y="3082383"/>
            <a:ext cx="1881300" cy="6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TRAIN AND TEST</a:t>
            </a:r>
            <a:endParaRPr/>
          </a:p>
        </p:txBody>
      </p:sp>
      <p:sp>
        <p:nvSpPr>
          <p:cNvPr id="370" name="Google Shape;370;p29"/>
          <p:cNvSpPr txBox="1"/>
          <p:nvPr>
            <p:ph idx="1" type="subTitle"/>
          </p:nvPr>
        </p:nvSpPr>
        <p:spPr>
          <a:xfrm>
            <a:off x="428000" y="3556679"/>
            <a:ext cx="2671800" cy="8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The dataframe needed to be split into random train and test subsets, then scaled to unit variance.</a:t>
            </a:r>
            <a:endParaRPr sz="1200"/>
          </a:p>
        </p:txBody>
      </p:sp>
      <p:grpSp>
        <p:nvGrpSpPr>
          <p:cNvPr id="371" name="Google Shape;371;p29"/>
          <p:cNvGrpSpPr/>
          <p:nvPr/>
        </p:nvGrpSpPr>
        <p:grpSpPr>
          <a:xfrm>
            <a:off x="3630854" y="3198883"/>
            <a:ext cx="483823" cy="491097"/>
            <a:chOff x="3539102" y="2427549"/>
            <a:chExt cx="355099" cy="355481"/>
          </a:xfrm>
        </p:grpSpPr>
        <p:sp>
          <p:nvSpPr>
            <p:cNvPr id="372" name="Google Shape;372;p2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9"/>
          <p:cNvSpPr txBox="1"/>
          <p:nvPr>
            <p:ph type="ctrTitle"/>
          </p:nvPr>
        </p:nvSpPr>
        <p:spPr>
          <a:xfrm>
            <a:off x="6409016" y="3082483"/>
            <a:ext cx="1881300" cy="6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a:t>
            </a:r>
            <a:endParaRPr/>
          </a:p>
        </p:txBody>
      </p:sp>
      <p:sp>
        <p:nvSpPr>
          <p:cNvPr id="375" name="Google Shape;375;p29"/>
          <p:cNvSpPr txBox="1"/>
          <p:nvPr>
            <p:ph idx="1" type="subTitle"/>
          </p:nvPr>
        </p:nvSpPr>
        <p:spPr>
          <a:xfrm>
            <a:off x="6013775" y="3556779"/>
            <a:ext cx="2671800" cy="8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Using RandomForestClassifier, we were able to achieve a predictive accuracy with controlled over-fitting.</a:t>
            </a:r>
            <a:endParaRPr sz="1200"/>
          </a:p>
        </p:txBody>
      </p:sp>
      <p:grpSp>
        <p:nvGrpSpPr>
          <p:cNvPr id="376" name="Google Shape;376;p29"/>
          <p:cNvGrpSpPr/>
          <p:nvPr/>
        </p:nvGrpSpPr>
        <p:grpSpPr>
          <a:xfrm>
            <a:off x="5044956" y="3198864"/>
            <a:ext cx="433772" cy="491142"/>
            <a:chOff x="3527780" y="2885263"/>
            <a:chExt cx="347435" cy="345534"/>
          </a:xfrm>
        </p:grpSpPr>
        <p:sp>
          <p:nvSpPr>
            <p:cNvPr id="377" name="Google Shape;377;p29"/>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1297500" y="393750"/>
            <a:ext cx="7038900" cy="11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i="1" lang="en" sz="6900">
                <a:solidFill>
                  <a:srgbClr val="EFEFEF"/>
                </a:solidFill>
              </a:rPr>
              <a:t>72%</a:t>
            </a:r>
            <a:endParaRPr i="1" sz="1860">
              <a:solidFill>
                <a:srgbClr val="EFEFEF"/>
              </a:solidFill>
            </a:endParaRPr>
          </a:p>
        </p:txBody>
      </p:sp>
      <p:sp>
        <p:nvSpPr>
          <p:cNvPr id="405" name="Google Shape;405;p30"/>
          <p:cNvSpPr txBox="1"/>
          <p:nvPr>
            <p:ph idx="1" type="body"/>
          </p:nvPr>
        </p:nvSpPr>
        <p:spPr>
          <a:xfrm>
            <a:off x="2186850" y="1708200"/>
            <a:ext cx="4770300" cy="1004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600"/>
              </a:spcAft>
              <a:buNone/>
            </a:pPr>
            <a:r>
              <a:rPr lang="en" sz="1800">
                <a:latin typeface="Maven Pro"/>
                <a:ea typeface="Maven Pro"/>
                <a:cs typeface="Maven Pro"/>
                <a:sym typeface="Maven Pro"/>
              </a:rPr>
              <a:t>Chance to get a symptom that was present during a life threatening adverse event if you are over the age of 60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Conclusion</a:t>
            </a:r>
            <a:endParaRPr sz="3600"/>
          </a:p>
        </p:txBody>
      </p:sp>
      <p:sp>
        <p:nvSpPr>
          <p:cNvPr id="411" name="Google Shape;41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lnSpc>
                <a:spcPct val="100000"/>
              </a:lnSpc>
              <a:spcBef>
                <a:spcPts val="300"/>
              </a:spcBef>
              <a:spcAft>
                <a:spcPts val="0"/>
              </a:spcAft>
              <a:buNone/>
            </a:pPr>
            <a:r>
              <a:rPr lang="en" sz="1600">
                <a:latin typeface="Maven Pro"/>
                <a:ea typeface="Maven Pro"/>
                <a:cs typeface="Maven Pro"/>
                <a:sym typeface="Maven Pro"/>
              </a:rPr>
              <a:t>Despite the heightened chance to get a life threatening symptom over the age of 60, our initial data found the death rate to be low.  Even for the deaths reported, we lack the current resources to take pre-existing conditions into account. VAERS reports new data everyday, leaving more potential for unique questions to be asked, and more precise predictions to be answered.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u="sng"/>
              <a:t>BACKGROUND &amp; TOPIC SELECTION</a:t>
            </a:r>
            <a:endParaRPr/>
          </a:p>
        </p:txBody>
      </p:sp>
      <p:sp>
        <p:nvSpPr>
          <p:cNvPr id="161" name="Google Shape;161;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00000"/>
              </a:lnSpc>
              <a:spcBef>
                <a:spcPts val="0"/>
              </a:spcBef>
              <a:spcAft>
                <a:spcPts val="0"/>
              </a:spcAft>
              <a:buClr>
                <a:schemeClr val="lt1"/>
              </a:buClr>
              <a:buSzPct val="100000"/>
              <a:buFont typeface="Maven Pro Medium"/>
              <a:buChar char="➢"/>
            </a:pPr>
            <a:r>
              <a:rPr lang="en" sz="1500">
                <a:latin typeface="Maven Pro Medium"/>
                <a:ea typeface="Maven Pro Medium"/>
                <a:cs typeface="Maven Pro Medium"/>
                <a:sym typeface="Maven Pro Medium"/>
              </a:rPr>
              <a:t>US Citizens are concerned about the risk factors of taking the COVID-19 vaccines. We are playing the role of a team of data scientists hired by the government to analyze and assess the risk factors of receiving one of the three Emergency-Use Authorized COVID-19 vaccines.</a:t>
            </a:r>
            <a:endParaRPr sz="1500">
              <a:latin typeface="Maven Pro Medium"/>
              <a:ea typeface="Maven Pro Medium"/>
              <a:cs typeface="Maven Pro Medium"/>
              <a:sym typeface="Maven Pro Medium"/>
            </a:endParaRPr>
          </a:p>
          <a:p>
            <a:pPr indent="-309562" lvl="0" marL="457200" rtl="0" algn="l">
              <a:spcBef>
                <a:spcPts val="1200"/>
              </a:spcBef>
              <a:spcAft>
                <a:spcPts val="0"/>
              </a:spcAft>
              <a:buClr>
                <a:schemeClr val="lt1"/>
              </a:buClr>
              <a:buSzPct val="100000"/>
              <a:buFont typeface="Maven Pro Medium"/>
              <a:buChar char="➢"/>
            </a:pPr>
            <a:r>
              <a:rPr lang="en" sz="1500">
                <a:latin typeface="Maven Pro Medium"/>
                <a:ea typeface="Maven Pro Medium"/>
                <a:cs typeface="Maven Pro Medium"/>
                <a:sym typeface="Maven Pro Medium"/>
              </a:rPr>
              <a:t>What is VAERS?</a:t>
            </a:r>
            <a:endParaRPr sz="1500">
              <a:latin typeface="Maven Pro Medium"/>
              <a:ea typeface="Maven Pro Medium"/>
              <a:cs typeface="Maven Pro Medium"/>
              <a:sym typeface="Maven Pro Medium"/>
            </a:endParaRPr>
          </a:p>
          <a:p>
            <a:pPr indent="-309562" lvl="0" marL="457200" rtl="0" algn="l">
              <a:spcBef>
                <a:spcPts val="1200"/>
              </a:spcBef>
              <a:spcAft>
                <a:spcPts val="0"/>
              </a:spcAft>
              <a:buClr>
                <a:schemeClr val="lt1"/>
              </a:buClr>
              <a:buSzPct val="100000"/>
              <a:buFont typeface="Maven Pro Medium"/>
              <a:buChar char="➢"/>
            </a:pPr>
            <a:r>
              <a:rPr lang="en" sz="1500">
                <a:latin typeface="Maven Pro Medium"/>
                <a:ea typeface="Maven Pro Medium"/>
                <a:cs typeface="Maven Pro Medium"/>
                <a:sym typeface="Maven Pro Medium"/>
              </a:rPr>
              <a:t>How VAERS Reporting System help CDC &amp; FDA?</a:t>
            </a:r>
            <a:endParaRPr sz="1500">
              <a:latin typeface="Maven Pro Medium"/>
              <a:ea typeface="Maven Pro Medium"/>
              <a:cs typeface="Maven Pro Medium"/>
              <a:sym typeface="Maven Pro Medium"/>
            </a:endParaRPr>
          </a:p>
          <a:p>
            <a:pPr indent="-309562" lvl="0" marL="457200" rtl="0" algn="l">
              <a:spcBef>
                <a:spcPts val="1000"/>
              </a:spcBef>
              <a:spcAft>
                <a:spcPts val="0"/>
              </a:spcAft>
              <a:buClr>
                <a:schemeClr val="lt1"/>
              </a:buClr>
              <a:buSzPct val="100000"/>
              <a:buFont typeface="Maven Pro Medium"/>
              <a:buChar char="➢"/>
            </a:pPr>
            <a:r>
              <a:rPr lang="en" sz="1500">
                <a:latin typeface="Maven Pro Medium"/>
                <a:ea typeface="Maven Pro Medium"/>
                <a:cs typeface="Maven Pro Medium"/>
                <a:sym typeface="Maven Pro Medium"/>
              </a:rPr>
              <a:t>Why did we chose this vaccine analysis?</a:t>
            </a:r>
            <a:endParaRPr sz="1500">
              <a:latin typeface="Maven Pro Medium"/>
              <a:ea typeface="Maven Pro Medium"/>
              <a:cs typeface="Maven Pro Medium"/>
              <a:sym typeface="Maven Pro Medium"/>
            </a:endParaRPr>
          </a:p>
          <a:p>
            <a:pPr indent="-309562" lvl="0" marL="457200" rtl="0" algn="l">
              <a:spcBef>
                <a:spcPts val="1000"/>
              </a:spcBef>
              <a:spcAft>
                <a:spcPts val="0"/>
              </a:spcAft>
              <a:buClr>
                <a:schemeClr val="lt1"/>
              </a:buClr>
              <a:buSzPct val="100000"/>
              <a:buFont typeface="Maven Pro Medium"/>
              <a:buChar char="➢"/>
            </a:pPr>
            <a:r>
              <a:rPr lang="en" sz="1500">
                <a:latin typeface="Maven Pro Medium"/>
                <a:ea typeface="Maven Pro Medium"/>
                <a:cs typeface="Maven Pro Medium"/>
                <a:sym typeface="Maven Pro Medium"/>
              </a:rPr>
              <a:t>The outcome of the analysis is to help citizens make a more informed decision when taking the vaccine. We will use vaccine adverse event data provided by the government from the Vaccine Adverse Event Reporting System. We will analyze and assess risk factors of taking the COVID19 vaccine.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TECHNOLOGIES AND RESOURCES</a:t>
            </a:r>
            <a:endParaRPr/>
          </a:p>
        </p:txBody>
      </p:sp>
      <p:sp>
        <p:nvSpPr>
          <p:cNvPr id="167" name="Google Shape;167;p16"/>
          <p:cNvSpPr txBox="1"/>
          <p:nvPr>
            <p:ph idx="1" type="body"/>
          </p:nvPr>
        </p:nvSpPr>
        <p:spPr>
          <a:xfrm>
            <a:off x="1377875" y="1467100"/>
            <a:ext cx="7038900" cy="3083700"/>
          </a:xfrm>
          <a:prstGeom prst="rect">
            <a:avLst/>
          </a:prstGeom>
        </p:spPr>
        <p:txBody>
          <a:bodyPr anchorCtr="0" anchor="t" bIns="91425" lIns="91425" spcFirstLastPara="1" rIns="91425" wrap="square" tIns="91425">
            <a:noAutofit/>
          </a:bodyPr>
          <a:lstStyle/>
          <a:p>
            <a:pPr indent="-321310" lvl="1" marL="914400" rtl="0" algn="l">
              <a:lnSpc>
                <a:spcPct val="95000"/>
              </a:lnSpc>
              <a:spcBef>
                <a:spcPts val="0"/>
              </a:spcBef>
              <a:spcAft>
                <a:spcPts val="0"/>
              </a:spcAft>
              <a:buSzPts val="1460"/>
              <a:buFont typeface="Maven Pro Medium"/>
              <a:buChar char="➢"/>
            </a:pPr>
            <a:r>
              <a:rPr lang="en" sz="1460">
                <a:latin typeface="Maven Pro Medium"/>
                <a:ea typeface="Maven Pro Medium"/>
                <a:cs typeface="Maven Pro Medium"/>
                <a:sym typeface="Maven Pro Medium"/>
              </a:rPr>
              <a:t>PostgresSQL</a:t>
            </a:r>
            <a:endParaRPr sz="1360">
              <a:latin typeface="Maven Pro Medium"/>
              <a:ea typeface="Maven Pro Medium"/>
              <a:cs typeface="Maven Pro Medium"/>
              <a:sym typeface="Maven Pro Medium"/>
            </a:endParaRPr>
          </a:p>
          <a:p>
            <a:pPr indent="0" lvl="0" marL="457200" rtl="0" algn="l">
              <a:lnSpc>
                <a:spcPct val="95000"/>
              </a:lnSpc>
              <a:spcBef>
                <a:spcPts val="1000"/>
              </a:spcBef>
              <a:spcAft>
                <a:spcPts val="0"/>
              </a:spcAft>
              <a:buSzPts val="770"/>
              <a:buNone/>
            </a:pPr>
            <a:r>
              <a:t/>
            </a:r>
            <a:endParaRPr sz="1460">
              <a:latin typeface="Maven Pro Medium"/>
              <a:ea typeface="Maven Pro Medium"/>
              <a:cs typeface="Maven Pro Medium"/>
              <a:sym typeface="Maven Pro Medium"/>
            </a:endParaRPr>
          </a:p>
          <a:p>
            <a:pPr indent="-321310" lvl="1" marL="914400" rtl="0" algn="l">
              <a:lnSpc>
                <a:spcPct val="95000"/>
              </a:lnSpc>
              <a:spcBef>
                <a:spcPts val="1000"/>
              </a:spcBef>
              <a:spcAft>
                <a:spcPts val="0"/>
              </a:spcAft>
              <a:buSzPts val="1460"/>
              <a:buFont typeface="Maven Pro Medium"/>
              <a:buChar char="➢"/>
            </a:pPr>
            <a:r>
              <a:rPr lang="en" sz="1460">
                <a:latin typeface="Maven Pro Medium"/>
                <a:ea typeface="Maven Pro Medium"/>
                <a:cs typeface="Maven Pro Medium"/>
                <a:sym typeface="Maven Pro Medium"/>
              </a:rPr>
              <a:t>Python </a:t>
            </a:r>
            <a:endParaRPr sz="1760">
              <a:latin typeface="Maven Pro Medium"/>
              <a:ea typeface="Maven Pro Medium"/>
              <a:cs typeface="Maven Pro Medium"/>
              <a:sym typeface="Maven Pro Medium"/>
            </a:endParaRPr>
          </a:p>
          <a:p>
            <a:pPr indent="0" lvl="0" marL="0" rtl="0" algn="l">
              <a:lnSpc>
                <a:spcPct val="95000"/>
              </a:lnSpc>
              <a:spcBef>
                <a:spcPts val="1000"/>
              </a:spcBef>
              <a:spcAft>
                <a:spcPts val="0"/>
              </a:spcAft>
              <a:buSzPts val="770"/>
              <a:buNone/>
            </a:pPr>
            <a:r>
              <a:t/>
            </a:r>
            <a:endParaRPr sz="1460">
              <a:latin typeface="Maven Pro Medium"/>
              <a:ea typeface="Maven Pro Medium"/>
              <a:cs typeface="Maven Pro Medium"/>
              <a:sym typeface="Maven Pro Medium"/>
            </a:endParaRPr>
          </a:p>
          <a:p>
            <a:pPr indent="-321310" lvl="1" marL="914400" rtl="0" algn="l">
              <a:lnSpc>
                <a:spcPct val="95000"/>
              </a:lnSpc>
              <a:spcBef>
                <a:spcPts val="1000"/>
              </a:spcBef>
              <a:spcAft>
                <a:spcPts val="0"/>
              </a:spcAft>
              <a:buSzPts val="1460"/>
              <a:buFont typeface="Maven Pro Medium"/>
              <a:buChar char="➢"/>
            </a:pPr>
            <a:r>
              <a:rPr lang="en" sz="1460">
                <a:latin typeface="Maven Pro Medium"/>
                <a:ea typeface="Maven Pro Medium"/>
                <a:cs typeface="Maven Pro Medium"/>
                <a:sym typeface="Maven Pro Medium"/>
              </a:rPr>
              <a:t>Pandas Library</a:t>
            </a:r>
            <a:endParaRPr sz="1460">
              <a:latin typeface="Maven Pro Medium"/>
              <a:ea typeface="Maven Pro Medium"/>
              <a:cs typeface="Maven Pro Medium"/>
              <a:sym typeface="Maven Pro Medium"/>
            </a:endParaRPr>
          </a:p>
          <a:p>
            <a:pPr indent="0" lvl="0" marL="914400" rtl="0" algn="l">
              <a:lnSpc>
                <a:spcPct val="95000"/>
              </a:lnSpc>
              <a:spcBef>
                <a:spcPts val="1000"/>
              </a:spcBef>
              <a:spcAft>
                <a:spcPts val="0"/>
              </a:spcAft>
              <a:buSzPts val="770"/>
              <a:buNone/>
            </a:pPr>
            <a:r>
              <a:t/>
            </a:r>
            <a:endParaRPr sz="1460">
              <a:latin typeface="Maven Pro Medium"/>
              <a:ea typeface="Maven Pro Medium"/>
              <a:cs typeface="Maven Pro Medium"/>
              <a:sym typeface="Maven Pro Medium"/>
            </a:endParaRPr>
          </a:p>
          <a:p>
            <a:pPr indent="-321310" lvl="1" marL="914400" rtl="0" algn="l">
              <a:lnSpc>
                <a:spcPct val="95000"/>
              </a:lnSpc>
              <a:spcBef>
                <a:spcPts val="1000"/>
              </a:spcBef>
              <a:spcAft>
                <a:spcPts val="0"/>
              </a:spcAft>
              <a:buSzPts val="1460"/>
              <a:buFont typeface="Maven Pro Medium"/>
              <a:buChar char="➢"/>
            </a:pPr>
            <a:r>
              <a:rPr lang="en" sz="1460">
                <a:latin typeface="Maven Pro Medium"/>
                <a:ea typeface="Maven Pro Medium"/>
                <a:cs typeface="Maven Pro Medium"/>
                <a:sym typeface="Maven Pro Medium"/>
              </a:rPr>
              <a:t>Scikit-Learn Library - Machine Learning</a:t>
            </a:r>
            <a:endParaRPr sz="1460">
              <a:latin typeface="Maven Pro Medium"/>
              <a:ea typeface="Maven Pro Medium"/>
              <a:cs typeface="Maven Pro Medium"/>
              <a:sym typeface="Maven Pro Medium"/>
            </a:endParaRPr>
          </a:p>
          <a:p>
            <a:pPr indent="0" lvl="0" marL="457200" rtl="0" algn="l">
              <a:lnSpc>
                <a:spcPct val="95000"/>
              </a:lnSpc>
              <a:spcBef>
                <a:spcPts val="1000"/>
              </a:spcBef>
              <a:spcAft>
                <a:spcPts val="0"/>
              </a:spcAft>
              <a:buSzPts val="770"/>
              <a:buNone/>
            </a:pPr>
            <a:r>
              <a:t/>
            </a:r>
            <a:endParaRPr sz="1460">
              <a:latin typeface="Maven Pro Medium"/>
              <a:ea typeface="Maven Pro Medium"/>
              <a:cs typeface="Maven Pro Medium"/>
              <a:sym typeface="Maven Pro Medium"/>
            </a:endParaRPr>
          </a:p>
          <a:p>
            <a:pPr indent="-321310" lvl="1" marL="914400" rtl="0" algn="l">
              <a:lnSpc>
                <a:spcPct val="95000"/>
              </a:lnSpc>
              <a:spcBef>
                <a:spcPts val="1000"/>
              </a:spcBef>
              <a:spcAft>
                <a:spcPts val="0"/>
              </a:spcAft>
              <a:buSzPts val="1460"/>
              <a:buFont typeface="Maven Pro Medium"/>
              <a:buChar char="➢"/>
            </a:pPr>
            <a:r>
              <a:rPr lang="en" sz="1460">
                <a:latin typeface="Maven Pro Medium"/>
                <a:ea typeface="Maven Pro Medium"/>
                <a:cs typeface="Maven Pro Medium"/>
                <a:sym typeface="Maven Pro Medium"/>
              </a:rPr>
              <a:t>Tableau Public</a:t>
            </a:r>
            <a:endParaRPr sz="97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21475"/>
            <a:ext cx="70389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DATA STRUCTURE &amp; USER GUIDE</a:t>
            </a:r>
            <a:endParaRPr/>
          </a:p>
        </p:txBody>
      </p:sp>
      <p:pic>
        <p:nvPicPr>
          <p:cNvPr id="173" name="Google Shape;173;p17"/>
          <p:cNvPicPr preferRelativeResize="0"/>
          <p:nvPr/>
        </p:nvPicPr>
        <p:blipFill>
          <a:blip r:embed="rId3">
            <a:alphaModFix/>
          </a:blip>
          <a:stretch>
            <a:fillRect/>
          </a:stretch>
        </p:blipFill>
        <p:spPr>
          <a:xfrm>
            <a:off x="1250600" y="1121538"/>
            <a:ext cx="3778825" cy="3423625"/>
          </a:xfrm>
          <a:prstGeom prst="rect">
            <a:avLst/>
          </a:prstGeom>
          <a:noFill/>
          <a:ln>
            <a:noFill/>
          </a:ln>
        </p:spPr>
      </p:pic>
      <p:pic>
        <p:nvPicPr>
          <p:cNvPr id="174" name="Google Shape;174;p17"/>
          <p:cNvPicPr preferRelativeResize="0"/>
          <p:nvPr/>
        </p:nvPicPr>
        <p:blipFill>
          <a:blip r:embed="rId4">
            <a:alphaModFix/>
          </a:blip>
          <a:stretch>
            <a:fillRect/>
          </a:stretch>
        </p:blipFill>
        <p:spPr>
          <a:xfrm>
            <a:off x="5280575" y="1127975"/>
            <a:ext cx="3737826" cy="3410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DATA STRUCTURE &amp; USER GUIDE</a:t>
            </a:r>
            <a:endParaRPr/>
          </a:p>
        </p:txBody>
      </p:sp>
      <p:pic>
        <p:nvPicPr>
          <p:cNvPr id="180" name="Google Shape;180;p18"/>
          <p:cNvPicPr preferRelativeResize="0"/>
          <p:nvPr/>
        </p:nvPicPr>
        <p:blipFill>
          <a:blip r:embed="rId3">
            <a:alphaModFix/>
          </a:blip>
          <a:stretch>
            <a:fillRect/>
          </a:stretch>
        </p:blipFill>
        <p:spPr>
          <a:xfrm>
            <a:off x="2642125" y="1122775"/>
            <a:ext cx="3778825" cy="1329600"/>
          </a:xfrm>
          <a:prstGeom prst="rect">
            <a:avLst/>
          </a:prstGeom>
          <a:noFill/>
          <a:ln>
            <a:noFill/>
          </a:ln>
        </p:spPr>
      </p:pic>
      <p:pic>
        <p:nvPicPr>
          <p:cNvPr id="181" name="Google Shape;181;p18"/>
          <p:cNvPicPr preferRelativeResize="0"/>
          <p:nvPr/>
        </p:nvPicPr>
        <p:blipFill>
          <a:blip r:embed="rId4">
            <a:alphaModFix/>
          </a:blip>
          <a:stretch>
            <a:fillRect/>
          </a:stretch>
        </p:blipFill>
        <p:spPr>
          <a:xfrm>
            <a:off x="2642125" y="2452363"/>
            <a:ext cx="3778824" cy="1360175"/>
          </a:xfrm>
          <a:prstGeom prst="rect">
            <a:avLst/>
          </a:prstGeom>
          <a:noFill/>
          <a:ln>
            <a:noFill/>
          </a:ln>
        </p:spPr>
      </p:pic>
      <p:pic>
        <p:nvPicPr>
          <p:cNvPr id="182" name="Google Shape;182;p18"/>
          <p:cNvPicPr preferRelativeResize="0"/>
          <p:nvPr/>
        </p:nvPicPr>
        <p:blipFill>
          <a:blip r:embed="rId5">
            <a:alphaModFix/>
          </a:blip>
          <a:stretch>
            <a:fillRect/>
          </a:stretch>
        </p:blipFill>
        <p:spPr>
          <a:xfrm>
            <a:off x="2642125" y="3812525"/>
            <a:ext cx="3778824" cy="10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u="sng"/>
              <a:t>TABLEAU COVID-19 VAERS ANALYSIS</a:t>
            </a:r>
            <a:endParaRPr/>
          </a:p>
        </p:txBody>
      </p:sp>
      <p:sp>
        <p:nvSpPr>
          <p:cNvPr id="188" name="Google Shape;188;p19"/>
          <p:cNvSpPr txBox="1"/>
          <p:nvPr>
            <p:ph idx="1" type="body"/>
          </p:nvPr>
        </p:nvSpPr>
        <p:spPr>
          <a:xfrm>
            <a:off x="1297500" y="1567550"/>
            <a:ext cx="3464400" cy="3123900"/>
          </a:xfrm>
          <a:prstGeom prst="rect">
            <a:avLst/>
          </a:prstGeom>
        </p:spPr>
        <p:txBody>
          <a:bodyPr anchorCtr="0" anchor="t" bIns="91425" lIns="91425" spcFirstLastPara="1" rIns="91425" wrap="square" tIns="91425">
            <a:normAutofit lnSpcReduction="20000"/>
          </a:bodyPr>
          <a:lstStyle/>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Created a page to display the most frequent symptoms that were reported with life threatening risks.</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Total number of adverse events by vaccines.</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Most frequent symptoms reported by gender</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Most frequent hospitalizations reported by gender</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Total number of adverse events for ER visits, hospitalizations, life threatening events. </a:t>
            </a:r>
            <a:endParaRPr sz="1380">
              <a:latin typeface="Maven Pro Medium"/>
              <a:ea typeface="Maven Pro Medium"/>
              <a:cs typeface="Maven Pro Medium"/>
              <a:sym typeface="Maven Pro Medium"/>
            </a:endParaRPr>
          </a:p>
          <a:p>
            <a:pPr indent="0" lvl="0" marL="0" rtl="0" algn="l">
              <a:spcBef>
                <a:spcPts val="1200"/>
              </a:spcBef>
              <a:spcAft>
                <a:spcPts val="1200"/>
              </a:spcAft>
              <a:buNone/>
            </a:pPr>
            <a:r>
              <a:t/>
            </a:r>
            <a:endParaRPr/>
          </a:p>
        </p:txBody>
      </p:sp>
      <p:pic>
        <p:nvPicPr>
          <p:cNvPr id="189" name="Google Shape;189;p19"/>
          <p:cNvPicPr preferRelativeResize="0"/>
          <p:nvPr/>
        </p:nvPicPr>
        <p:blipFill>
          <a:blip r:embed="rId3">
            <a:alphaModFix/>
          </a:blip>
          <a:stretch>
            <a:fillRect/>
          </a:stretch>
        </p:blipFill>
        <p:spPr>
          <a:xfrm>
            <a:off x="5505150" y="1142150"/>
            <a:ext cx="2541626" cy="3294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u="sng"/>
              <a:t>TABLEAU COVID-19 VAERS ANALYSIS</a:t>
            </a:r>
            <a:endParaRPr/>
          </a:p>
        </p:txBody>
      </p:sp>
      <p:sp>
        <p:nvSpPr>
          <p:cNvPr id="195" name="Google Shape;195;p20"/>
          <p:cNvSpPr txBox="1"/>
          <p:nvPr>
            <p:ph idx="1" type="body"/>
          </p:nvPr>
        </p:nvSpPr>
        <p:spPr>
          <a:xfrm>
            <a:off x="1297500" y="1307850"/>
            <a:ext cx="3274500" cy="3171000"/>
          </a:xfrm>
          <a:prstGeom prst="rect">
            <a:avLst/>
          </a:prstGeom>
        </p:spPr>
        <p:txBody>
          <a:bodyPr anchorCtr="0" anchor="t" bIns="91425" lIns="91425" spcFirstLastPara="1" rIns="91425" wrap="square" tIns="91425">
            <a:normAutofit lnSpcReduction="10000"/>
          </a:bodyPr>
          <a:lstStyle/>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Created a page to display the most frequent symptoms that were reported with life threatening risks.</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Total number of adverse events by vaccines.</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Most frequent symptoms reported by gender</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Most frequent hospitalizations reported by gender</a:t>
            </a:r>
            <a:endParaRPr sz="1380">
              <a:latin typeface="Maven Pro Medium"/>
              <a:ea typeface="Maven Pro Medium"/>
              <a:cs typeface="Maven Pro Medium"/>
              <a:sym typeface="Maven Pro Medium"/>
            </a:endParaRPr>
          </a:p>
          <a:p>
            <a:pPr indent="-316244" lvl="0" marL="457200" rtl="0" algn="l">
              <a:spcBef>
                <a:spcPts val="0"/>
              </a:spcBef>
              <a:spcAft>
                <a:spcPts val="0"/>
              </a:spcAft>
              <a:buClr>
                <a:schemeClr val="lt1"/>
              </a:buClr>
              <a:buSzPts val="1380"/>
              <a:buFont typeface="Maven Pro Medium"/>
              <a:buChar char="➢"/>
            </a:pPr>
            <a:r>
              <a:rPr lang="en" sz="1380">
                <a:latin typeface="Maven Pro Medium"/>
                <a:ea typeface="Maven Pro Medium"/>
                <a:cs typeface="Maven Pro Medium"/>
                <a:sym typeface="Maven Pro Medium"/>
              </a:rPr>
              <a:t>Total number of adverse events for ER visits, hospitalizations, life threatening events. </a:t>
            </a:r>
            <a:endParaRPr/>
          </a:p>
        </p:txBody>
      </p:sp>
      <p:pic>
        <p:nvPicPr>
          <p:cNvPr id="196" name="Google Shape;196;p20"/>
          <p:cNvPicPr preferRelativeResize="0"/>
          <p:nvPr/>
        </p:nvPicPr>
        <p:blipFill>
          <a:blip r:embed="rId3">
            <a:alphaModFix/>
          </a:blip>
          <a:stretch>
            <a:fillRect/>
          </a:stretch>
        </p:blipFill>
        <p:spPr>
          <a:xfrm>
            <a:off x="4783725" y="1406825"/>
            <a:ext cx="4158950" cy="306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297500" y="373650"/>
            <a:ext cx="7038900" cy="164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latin typeface="Maven Pro SemiBold"/>
                <a:ea typeface="Maven Pro SemiBold"/>
                <a:cs typeface="Maven Pro SemiBold"/>
                <a:sym typeface="Maven Pro SemiBold"/>
              </a:rPr>
              <a:t>Can we predict the probability of a person over the age of 60 receiving a life threatening symptom?</a:t>
            </a:r>
            <a:endParaRPr u="sng"/>
          </a:p>
        </p:txBody>
      </p:sp>
      <p:sp>
        <p:nvSpPr>
          <p:cNvPr id="202" name="Google Shape;202;p21"/>
          <p:cNvSpPr txBox="1"/>
          <p:nvPr>
            <p:ph idx="1" type="body"/>
          </p:nvPr>
        </p:nvSpPr>
        <p:spPr>
          <a:xfrm>
            <a:off x="2472000" y="2129725"/>
            <a:ext cx="4689900" cy="20073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700">
                <a:latin typeface="Maven Pro Medium"/>
                <a:ea typeface="Maven Pro Medium"/>
                <a:cs typeface="Maven Pro Medium"/>
                <a:sym typeface="Maven Pro Medium"/>
              </a:rPr>
              <a:t>From analyzing our data, we found a spike of life threatening symptoms in older patients. Using python’s pandas and scikit-learn libraries, we can seek out the answer to our prediction.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CLEANING DATA USING PYTHON</a:t>
            </a:r>
            <a:endParaRPr/>
          </a:p>
        </p:txBody>
      </p:sp>
      <p:sp>
        <p:nvSpPr>
          <p:cNvPr id="208" name="Google Shape;208;p22"/>
          <p:cNvSpPr txBox="1"/>
          <p:nvPr>
            <p:ph idx="1" type="body"/>
          </p:nvPr>
        </p:nvSpPr>
        <p:spPr>
          <a:xfrm>
            <a:off x="1297500" y="1567550"/>
            <a:ext cx="35244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latin typeface="Maven Pro Medium"/>
                <a:ea typeface="Maven Pro Medium"/>
                <a:cs typeface="Maven Pro Medium"/>
                <a:sym typeface="Maven Pro Medium"/>
              </a:rPr>
              <a:t>For the 2021 VAERS Data file:</a:t>
            </a:r>
            <a:endParaRPr sz="1400">
              <a:latin typeface="Maven Pro Medium"/>
              <a:ea typeface="Maven Pro Medium"/>
              <a:cs typeface="Maven Pro Medium"/>
              <a:sym typeface="Maven Pro Medium"/>
            </a:endParaRPr>
          </a:p>
          <a:p>
            <a:pPr indent="-317500" lvl="0" marL="457200" rtl="0" algn="l">
              <a:spcBef>
                <a:spcPts val="120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Dropped the unnecessary columns.</a:t>
            </a:r>
            <a:endParaRPr sz="1400">
              <a:latin typeface="Maven Pro Medium"/>
              <a:ea typeface="Maven Pro Medium"/>
              <a:cs typeface="Maven Pro Medium"/>
              <a:sym typeface="Maven Pro Medium"/>
            </a:endParaRPr>
          </a:p>
          <a:p>
            <a:pPr indent="-317500" lvl="0" marL="457200" rtl="0" algn="l">
              <a:spcBef>
                <a:spcPts val="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Replaced null values several columns to “N” to be fed into the machine learning.</a:t>
            </a:r>
            <a:endParaRPr sz="1400">
              <a:latin typeface="Maven Pro Medium"/>
              <a:ea typeface="Maven Pro Medium"/>
              <a:cs typeface="Maven Pro Medium"/>
              <a:sym typeface="Maven Pro Medium"/>
            </a:endParaRPr>
          </a:p>
          <a:p>
            <a:pPr indent="-317500" lvl="0" marL="457200" rtl="0" algn="l">
              <a:spcBef>
                <a:spcPts val="0"/>
              </a:spcBef>
              <a:spcAft>
                <a:spcPts val="0"/>
              </a:spcAft>
              <a:buClr>
                <a:schemeClr val="lt1"/>
              </a:buClr>
              <a:buSzPts val="1400"/>
              <a:buFont typeface="Maven Pro Medium"/>
              <a:buChar char="➢"/>
            </a:pPr>
            <a:r>
              <a:rPr lang="en" sz="1400">
                <a:latin typeface="Maven Pro Medium"/>
                <a:ea typeface="Maven Pro Medium"/>
                <a:cs typeface="Maven Pro Medium"/>
                <a:sym typeface="Maven Pro Medium"/>
              </a:rPr>
              <a:t>Null values on the age column were replaced with the median age for the provided gender.</a:t>
            </a:r>
            <a:endParaRPr sz="1400">
              <a:latin typeface="Maven Pro Medium"/>
              <a:ea typeface="Maven Pro Medium"/>
              <a:cs typeface="Maven Pro Medium"/>
              <a:sym typeface="Maven Pro Medium"/>
            </a:endParaRPr>
          </a:p>
          <a:p>
            <a:pPr indent="-330200" lvl="0" marL="457200" rtl="0" algn="l">
              <a:spcBef>
                <a:spcPts val="0"/>
              </a:spcBef>
              <a:spcAft>
                <a:spcPts val="0"/>
              </a:spcAft>
              <a:buClr>
                <a:schemeClr val="lt1"/>
              </a:buClr>
              <a:buSzPts val="1600"/>
              <a:buFont typeface="Maven Pro Medium"/>
              <a:buChar char="➢"/>
            </a:pPr>
            <a:r>
              <a:rPr lang="en" sz="1400">
                <a:latin typeface="Maven Pro Medium"/>
                <a:ea typeface="Maven Pro Medium"/>
                <a:cs typeface="Maven Pro Medium"/>
                <a:sym typeface="Maven Pro Medium"/>
              </a:rPr>
              <a:t>We created bins for ages to group them for the machine learning.</a:t>
            </a:r>
            <a:endParaRPr/>
          </a:p>
        </p:txBody>
      </p:sp>
      <p:pic>
        <p:nvPicPr>
          <p:cNvPr id="209" name="Google Shape;209;p22"/>
          <p:cNvPicPr preferRelativeResize="0"/>
          <p:nvPr/>
        </p:nvPicPr>
        <p:blipFill>
          <a:blip r:embed="rId3">
            <a:alphaModFix/>
          </a:blip>
          <a:stretch>
            <a:fillRect/>
          </a:stretch>
        </p:blipFill>
        <p:spPr>
          <a:xfrm>
            <a:off x="4821900" y="1780725"/>
            <a:ext cx="3909852" cy="2277825"/>
          </a:xfrm>
          <a:prstGeom prst="rect">
            <a:avLst/>
          </a:prstGeom>
          <a:noFill/>
          <a:ln>
            <a:noFill/>
          </a:ln>
        </p:spPr>
      </p:pic>
      <p:pic>
        <p:nvPicPr>
          <p:cNvPr id="210" name="Google Shape;210;p22"/>
          <p:cNvPicPr preferRelativeResize="0"/>
          <p:nvPr/>
        </p:nvPicPr>
        <p:blipFill>
          <a:blip r:embed="rId4">
            <a:alphaModFix/>
          </a:blip>
          <a:stretch>
            <a:fillRect/>
          </a:stretch>
        </p:blipFill>
        <p:spPr>
          <a:xfrm>
            <a:off x="4821900" y="2351725"/>
            <a:ext cx="3909851" cy="150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