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1" r:id="rId11"/>
    <p:sldId id="265" r:id="rId12"/>
    <p:sldId id="266" r:id="rId13"/>
    <p:sldId id="268" r:id="rId14"/>
    <p:sldId id="275" r:id="rId15"/>
    <p:sldId id="276" r:id="rId16"/>
    <p:sldId id="269" r:id="rId17"/>
    <p:sldId id="270" r:id="rId18"/>
    <p:sldId id="271" r:id="rId19"/>
    <p:sldId id="272" r:id="rId20"/>
    <p:sldId id="279" r:id="rId21"/>
    <p:sldId id="274" r:id="rId22"/>
    <p:sldId id="277" r:id="rId23"/>
    <p:sldId id="283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D2929"/>
    <a:srgbClr val="EC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2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9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80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3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41000">
              <a:srgbClr val="0070C0"/>
            </a:gs>
            <a:gs pos="100000">
              <a:srgbClr val="0070C0">
                <a:lumMod val="62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1460B3-B290-478C-A2B1-266E8DD01A4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E36F3D-6DA7-4B33-9257-EF6F61BB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9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i.angular.io/" TargetMode="External"/><Relationship Id="rId4" Type="http://schemas.openxmlformats.org/officeDocument/2006/relationships/hyperlink" Target="https://nodejs.org/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8AB-9BD9-4BDB-A274-058E5DC0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1" y="2052885"/>
            <a:ext cx="9144000" cy="1641490"/>
          </a:xfrm>
        </p:spPr>
        <p:txBody>
          <a:bodyPr/>
          <a:lstStyle/>
          <a:p>
            <a:r>
              <a:rPr lang="es-ES" dirty="0">
                <a:gradFill flip="none" rotWithShape="1">
                  <a:gsLst>
                    <a:gs pos="43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0"/>
                  <a:tileRect/>
                </a:gradFill>
                <a:latin typeface="Graphik Semibold" panose="020B0703030202060203" pitchFamily="34" charset="0"/>
              </a:rPr>
              <a:t>Angular</a:t>
            </a:r>
            <a:endParaRPr lang="en-US" dirty="0">
              <a:gradFill flip="none" rotWithShape="1">
                <a:gsLst>
                  <a:gs pos="43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5400000" scaled="0"/>
                <a:tileRect/>
              </a:gradFill>
              <a:latin typeface="Graphik Semibold" panose="020B070303020206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1E4C9-BCAD-40C6-86D0-C106C6B3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6701" y="2940350"/>
            <a:ext cx="9144000" cy="754025"/>
          </a:xfrm>
          <a:noFill/>
          <a:ln>
            <a:noFill/>
          </a:ln>
        </p:spPr>
        <p:txBody>
          <a:bodyPr/>
          <a:lstStyle/>
          <a:p>
            <a:r>
              <a:rPr lang="es-ES" dirty="0">
                <a:solidFill>
                  <a:schemeClr val="tx1">
                    <a:lumMod val="85000"/>
                  </a:schemeClr>
                </a:solidFill>
              </a:rPr>
              <a:t>Curso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5AE01-3F55-4A8F-92D0-EAE618F3C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7AC109-BBC8-4C1C-B95C-2D2569241033}"/>
              </a:ext>
            </a:extLst>
          </p:cNvPr>
          <p:cNvSpPr/>
          <p:nvPr/>
        </p:nvSpPr>
        <p:spPr>
          <a:xfrm>
            <a:off x="3949700" y="4051300"/>
            <a:ext cx="5537200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BIENVENIDOS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3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42BA56-1F7B-4E43-B127-78782A67DC21}"/>
              </a:ext>
            </a:extLst>
          </p:cNvPr>
          <p:cNvSpPr/>
          <p:nvPr/>
        </p:nvSpPr>
        <p:spPr>
          <a:xfrm>
            <a:off x="699700" y="431800"/>
            <a:ext cx="6628200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LIBRERIAS PRINCIPALES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7E45C-24E4-459E-B537-233A8BA79F42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22533-C2F2-4337-95EB-F9893797B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AADB4-3A0A-49DE-9003-93FA6FDCF543}"/>
              </a:ext>
            </a:extLst>
          </p:cNvPr>
          <p:cNvSpPr txBox="1"/>
          <p:nvPr/>
        </p:nvSpPr>
        <p:spPr>
          <a:xfrm>
            <a:off x="1473200" y="2403832"/>
            <a:ext cx="6311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@angular</a:t>
            </a:r>
            <a:r>
              <a:rPr lang="en-US" sz="3600" b="1" dirty="0">
                <a:solidFill>
                  <a:schemeClr val="bg1"/>
                </a:solidFill>
              </a:rPr>
              <a:t>/core</a:t>
            </a:r>
            <a:endParaRPr lang="en-US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@angular/platform-browser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@angular/router</a:t>
            </a:r>
            <a:endParaRPr lang="en-US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@angular/forms</a:t>
            </a:r>
            <a:endParaRPr lang="en-US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@angular/common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1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6D463-44F8-4EB8-A399-B6C79DC36210}"/>
              </a:ext>
            </a:extLst>
          </p:cNvPr>
          <p:cNvSpPr/>
          <p:nvPr/>
        </p:nvSpPr>
        <p:spPr>
          <a:xfrm>
            <a:off x="699700" y="431800"/>
            <a:ext cx="7582452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COMPONENTES - TEMPLATE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20874-A795-42E3-9D7C-5A33585813B5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C78ED8-F971-4B61-94C3-3CE0B742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20" y="4705195"/>
            <a:ext cx="4371975" cy="1340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7540B-DA4D-4B6F-97A9-F1628FD7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20" y="2080927"/>
            <a:ext cx="437197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74032D-0C1A-4A0E-9407-9620AE205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135" y="2057617"/>
            <a:ext cx="4867275" cy="1885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EA85D5-198B-4AA0-AD18-474AA4135716}"/>
              </a:ext>
            </a:extLst>
          </p:cNvPr>
          <p:cNvSpPr txBox="1"/>
          <p:nvPr/>
        </p:nvSpPr>
        <p:spPr>
          <a:xfrm>
            <a:off x="942167" y="1586842"/>
            <a:ext cx="246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C0000"/>
                </a:solidFill>
              </a:rPr>
              <a:t>En una línea</a:t>
            </a:r>
            <a:endParaRPr lang="en-US" sz="2400" b="1" dirty="0">
              <a:solidFill>
                <a:srgbClr val="CC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D5E5D-5C54-4921-97C3-9F7C787D576C}"/>
              </a:ext>
            </a:extLst>
          </p:cNvPr>
          <p:cNvSpPr txBox="1"/>
          <p:nvPr/>
        </p:nvSpPr>
        <p:spPr>
          <a:xfrm>
            <a:off x="5865995" y="1580526"/>
            <a:ext cx="246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C0000"/>
                </a:solidFill>
              </a:rPr>
              <a:t>Literales</a:t>
            </a:r>
            <a:endParaRPr lang="en-US" sz="2400" b="1" dirty="0">
              <a:solidFill>
                <a:srgbClr val="CC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F1ED1-AE2F-451E-868D-8F85ED3CE8BF}"/>
              </a:ext>
            </a:extLst>
          </p:cNvPr>
          <p:cNvSpPr txBox="1"/>
          <p:nvPr/>
        </p:nvSpPr>
        <p:spPr>
          <a:xfrm>
            <a:off x="989596" y="4228104"/>
            <a:ext cx="246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CC0000"/>
                </a:solidFill>
              </a:rPr>
              <a:t>Url</a:t>
            </a:r>
            <a:endParaRPr lang="en-US" sz="2400" b="1" dirty="0">
              <a:solidFill>
                <a:srgbClr val="CC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0C867-BFDB-48A3-88E9-CCE27C11B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60" y="4972050"/>
            <a:ext cx="417195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1B2AFB-D13C-4C72-85D6-937EFA30C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9939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E01CF95-9501-4AB0-AB7D-51AC3A216A28}"/>
              </a:ext>
            </a:extLst>
          </p:cNvPr>
          <p:cNvSpPr/>
          <p:nvPr/>
        </p:nvSpPr>
        <p:spPr>
          <a:xfrm>
            <a:off x="5539719" y="5148470"/>
            <a:ext cx="946461" cy="360865"/>
          </a:xfrm>
          <a:prstGeom prst="right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C8ABF3-9FD3-462D-A1D5-096E3AA9C194}"/>
              </a:ext>
            </a:extLst>
          </p:cNvPr>
          <p:cNvSpPr txBox="1"/>
          <p:nvPr/>
        </p:nvSpPr>
        <p:spPr>
          <a:xfrm>
            <a:off x="6638459" y="4470400"/>
            <a:ext cx="351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app.component.html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8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BE1B2-712F-49DB-A027-9BF666A85AAA}"/>
              </a:ext>
            </a:extLst>
          </p:cNvPr>
          <p:cNvSpPr/>
          <p:nvPr/>
        </p:nvSpPr>
        <p:spPr>
          <a:xfrm>
            <a:off x="699699" y="431800"/>
            <a:ext cx="8712657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INTERPOLACION - {{ }}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5F570-A05A-4273-8306-A9F0F720D19A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C0EFE7-91D4-4878-BEFF-E71D5A2C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850574"/>
            <a:ext cx="4572000" cy="2114550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92FB0A-D001-4683-A2C0-8E39C8FB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06" y="2850574"/>
            <a:ext cx="3067050" cy="2114550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BB1978-E78F-480B-A223-AD4DC091A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297" y="1831975"/>
            <a:ext cx="1857375" cy="4057650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4D1652-48B7-4402-A50D-9B17B33D3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999" y="336412"/>
            <a:ext cx="2037001" cy="2037001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006B91-B0B3-487D-9127-D75264E5E637}"/>
              </a:ext>
            </a:extLst>
          </p:cNvPr>
          <p:cNvSpPr txBox="1"/>
          <p:nvPr/>
        </p:nvSpPr>
        <p:spPr>
          <a:xfrm>
            <a:off x="753219" y="2188747"/>
            <a:ext cx="700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Componente							    HTML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9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468A6-ED51-4052-AD5E-EB12A2C807BC}"/>
              </a:ext>
            </a:extLst>
          </p:cNvPr>
          <p:cNvSpPr/>
          <p:nvPr/>
        </p:nvSpPr>
        <p:spPr>
          <a:xfrm>
            <a:off x="699699" y="431800"/>
            <a:ext cx="8712657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DIRECTIVAS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B13601-69CB-4D91-B16E-7E0D6ECEAA3F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E4913-0465-405A-BFD6-C6792333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85C92C-5FE1-43EA-BC20-E3C166E48908}"/>
              </a:ext>
            </a:extLst>
          </p:cNvPr>
          <p:cNvSpPr/>
          <p:nvPr/>
        </p:nvSpPr>
        <p:spPr>
          <a:xfrm>
            <a:off x="1574799" y="2125134"/>
            <a:ext cx="7820623" cy="677825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8B6EB-5DDA-4D58-9034-EDC25E94AA09}"/>
              </a:ext>
            </a:extLst>
          </p:cNvPr>
          <p:cNvSpPr/>
          <p:nvPr/>
        </p:nvSpPr>
        <p:spPr>
          <a:xfrm>
            <a:off x="1574799" y="2969684"/>
            <a:ext cx="7820623" cy="67782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49066-24B2-49A4-B584-613042A5B11C}"/>
              </a:ext>
            </a:extLst>
          </p:cNvPr>
          <p:cNvSpPr/>
          <p:nvPr/>
        </p:nvSpPr>
        <p:spPr>
          <a:xfrm>
            <a:off x="2243665" y="4326955"/>
            <a:ext cx="6731002" cy="1760575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CA432-5B1D-4814-BC64-A44BC6D86E07}"/>
              </a:ext>
            </a:extLst>
          </p:cNvPr>
          <p:cNvSpPr/>
          <p:nvPr/>
        </p:nvSpPr>
        <p:spPr>
          <a:xfrm>
            <a:off x="2379133" y="4442879"/>
            <a:ext cx="1388535" cy="15261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612D40-220F-40CF-A404-787050F69FA1}"/>
              </a:ext>
            </a:extLst>
          </p:cNvPr>
          <p:cNvSpPr/>
          <p:nvPr/>
        </p:nvSpPr>
        <p:spPr>
          <a:xfrm>
            <a:off x="4050472" y="4442879"/>
            <a:ext cx="1388535" cy="15261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BA3BA-5009-4B69-B726-CF1ECB4613DC}"/>
              </a:ext>
            </a:extLst>
          </p:cNvPr>
          <p:cNvSpPr/>
          <p:nvPr/>
        </p:nvSpPr>
        <p:spPr>
          <a:xfrm>
            <a:off x="5741828" y="4442879"/>
            <a:ext cx="1388535" cy="15261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07F7F-1832-4273-BFD6-C3A77EF9B175}"/>
              </a:ext>
            </a:extLst>
          </p:cNvPr>
          <p:cNvSpPr/>
          <p:nvPr/>
        </p:nvSpPr>
        <p:spPr>
          <a:xfrm>
            <a:off x="7433184" y="4442878"/>
            <a:ext cx="1388535" cy="15261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AAA93-1B8C-452B-B312-CCFAAF05BB35}"/>
              </a:ext>
            </a:extLst>
          </p:cNvPr>
          <p:cNvSpPr txBox="1"/>
          <p:nvPr/>
        </p:nvSpPr>
        <p:spPr>
          <a:xfrm>
            <a:off x="4762188" y="1548056"/>
            <a:ext cx="144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*</a:t>
            </a:r>
            <a:r>
              <a:rPr lang="es-ES" sz="3200" dirty="0" err="1">
                <a:solidFill>
                  <a:schemeClr val="bg1"/>
                </a:solidFill>
              </a:rPr>
              <a:t>ngIf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8BB405-0BC0-438D-9691-451AEF58476B}"/>
              </a:ext>
            </a:extLst>
          </p:cNvPr>
          <p:cNvSpPr txBox="1"/>
          <p:nvPr/>
        </p:nvSpPr>
        <p:spPr>
          <a:xfrm>
            <a:off x="4650156" y="3720818"/>
            <a:ext cx="144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*</a:t>
            </a:r>
            <a:r>
              <a:rPr lang="es-ES" sz="3200" dirty="0" err="1">
                <a:solidFill>
                  <a:schemeClr val="bg1"/>
                </a:solidFill>
              </a:rPr>
              <a:t>ngFor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4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468A6-ED51-4052-AD5E-EB12A2C807BC}"/>
              </a:ext>
            </a:extLst>
          </p:cNvPr>
          <p:cNvSpPr/>
          <p:nvPr/>
        </p:nvSpPr>
        <p:spPr>
          <a:xfrm>
            <a:off x="699699" y="431800"/>
            <a:ext cx="8712657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DIRECTIVAS II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B13601-69CB-4D91-B16E-7E0D6ECEAA3F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E4913-0465-405A-BFD6-C6792333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2AAA93-1B8C-452B-B312-CCFAAF05BB35}"/>
              </a:ext>
            </a:extLst>
          </p:cNvPr>
          <p:cNvSpPr txBox="1"/>
          <p:nvPr/>
        </p:nvSpPr>
        <p:spPr>
          <a:xfrm>
            <a:off x="2951727" y="2709825"/>
            <a:ext cx="8893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Otras directivas importantes son: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ng-</a:t>
            </a:r>
            <a:r>
              <a:rPr lang="es-ES" sz="3200" dirty="0" err="1">
                <a:solidFill>
                  <a:schemeClr val="bg1"/>
                </a:solidFill>
              </a:rPr>
              <a:t>template</a:t>
            </a:r>
            <a:endParaRPr lang="es-E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ng-</a:t>
            </a:r>
            <a:r>
              <a:rPr lang="es-ES" sz="3200" dirty="0" err="1">
                <a:solidFill>
                  <a:schemeClr val="bg1"/>
                </a:solidFill>
              </a:rPr>
              <a:t>content</a:t>
            </a:r>
            <a:endParaRPr lang="es-E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ng-container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9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468A6-ED51-4052-AD5E-EB12A2C807BC}"/>
              </a:ext>
            </a:extLst>
          </p:cNvPr>
          <p:cNvSpPr/>
          <p:nvPr/>
        </p:nvSpPr>
        <p:spPr>
          <a:xfrm>
            <a:off x="699699" y="431800"/>
            <a:ext cx="8712657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DIRECTIVAS III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B13601-69CB-4D91-B16E-7E0D6ECEAA3F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E4913-0465-405A-BFD6-C6792333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2AAA93-1B8C-452B-B312-CCFAAF05BB35}"/>
              </a:ext>
            </a:extLst>
          </p:cNvPr>
          <p:cNvSpPr txBox="1"/>
          <p:nvPr/>
        </p:nvSpPr>
        <p:spPr>
          <a:xfrm>
            <a:off x="825500" y="1756773"/>
            <a:ext cx="100883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ng-container: </a:t>
            </a:r>
            <a:r>
              <a:rPr lang="es-ES" sz="2800" dirty="0">
                <a:solidFill>
                  <a:schemeClr val="bg1"/>
                </a:solidFill>
              </a:rPr>
              <a:t>https://blog.angular-university.io/angular-ng-template-ng-container-ngtemplateoutlet/#thengcontainerdirective</a:t>
            </a:r>
            <a:br>
              <a:rPr lang="es-ES" sz="2800" dirty="0">
                <a:solidFill>
                  <a:schemeClr val="bg1"/>
                </a:solidFill>
              </a:rPr>
            </a:br>
            <a:endParaRPr lang="es-ES" sz="2800" dirty="0">
              <a:solidFill>
                <a:schemeClr val="bg1"/>
              </a:solidFill>
            </a:endParaRPr>
          </a:p>
          <a:p>
            <a:r>
              <a:rPr lang="es-AR" sz="2800" b="1" dirty="0">
                <a:solidFill>
                  <a:schemeClr val="bg1"/>
                </a:solidFill>
              </a:rPr>
              <a:t>ng-</a:t>
            </a:r>
            <a:r>
              <a:rPr lang="es-AR" sz="2800" b="1" dirty="0" err="1">
                <a:solidFill>
                  <a:schemeClr val="bg1"/>
                </a:solidFill>
              </a:rPr>
              <a:t>template</a:t>
            </a:r>
            <a:r>
              <a:rPr lang="es-AR" sz="2800" b="1" dirty="0">
                <a:solidFill>
                  <a:schemeClr val="bg1"/>
                </a:solidFill>
              </a:rPr>
              <a:t>: </a:t>
            </a:r>
            <a:r>
              <a:rPr lang="es-AR" sz="2800" dirty="0">
                <a:solidFill>
                  <a:schemeClr val="bg1"/>
                </a:solidFill>
              </a:rPr>
              <a:t>https://blog.angular-university.io/angular-ng-template-ng-container-ngtemplateoutlet/#templatereferences</a:t>
            </a:r>
          </a:p>
          <a:p>
            <a:endParaRPr lang="es-AR" sz="2800" dirty="0">
              <a:solidFill>
                <a:schemeClr val="bg1"/>
              </a:solidFill>
            </a:endParaRPr>
          </a:p>
          <a:p>
            <a:r>
              <a:rPr lang="es-AR" sz="2800" b="1" dirty="0">
                <a:solidFill>
                  <a:schemeClr val="bg1"/>
                </a:solidFill>
              </a:rPr>
              <a:t>ng-</a:t>
            </a:r>
            <a:r>
              <a:rPr lang="es-AR" sz="2800" b="1" dirty="0" err="1">
                <a:solidFill>
                  <a:schemeClr val="bg1"/>
                </a:solidFill>
              </a:rPr>
              <a:t>content</a:t>
            </a:r>
            <a:r>
              <a:rPr lang="es-AR" sz="2800" b="1" dirty="0">
                <a:solidFill>
                  <a:schemeClr val="bg1"/>
                </a:solidFill>
              </a:rPr>
              <a:t>: </a:t>
            </a:r>
            <a:r>
              <a:rPr lang="es-AR" sz="2800" dirty="0">
                <a:solidFill>
                  <a:schemeClr val="bg1"/>
                </a:solidFill>
              </a:rPr>
              <a:t>https://blog.angular-university.io/angular-ng-content/#gist47835784</a:t>
            </a:r>
          </a:p>
        </p:txBody>
      </p:sp>
    </p:spTree>
    <p:extLst>
      <p:ext uri="{BB962C8B-B14F-4D97-AF65-F5344CB8AC3E}">
        <p14:creationId xmlns:p14="http://schemas.microsoft.com/office/powerpoint/2010/main" val="318321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9C25F-F968-4887-B4A8-96E8D7182CAC}"/>
              </a:ext>
            </a:extLst>
          </p:cNvPr>
          <p:cNvSpPr/>
          <p:nvPr/>
        </p:nvSpPr>
        <p:spPr>
          <a:xfrm>
            <a:off x="699699" y="431800"/>
            <a:ext cx="8712657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DATA BINDING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1FC0F-C295-4140-B6C1-80B0014722DD}"/>
              </a:ext>
            </a:extLst>
          </p:cNvPr>
          <p:cNvSpPr/>
          <p:nvPr/>
        </p:nvSpPr>
        <p:spPr>
          <a:xfrm>
            <a:off x="699699" y="1519275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D69B9-5A32-4780-BAAC-289351DCB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940F90-FA33-4230-9D59-EDA04234D759}"/>
              </a:ext>
            </a:extLst>
          </p:cNvPr>
          <p:cNvSpPr/>
          <p:nvPr/>
        </p:nvSpPr>
        <p:spPr>
          <a:xfrm>
            <a:off x="1143000" y="1871133"/>
            <a:ext cx="1566333" cy="38946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DOM</a:t>
            </a:r>
            <a:endParaRPr lang="en-US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5BBDF-B80D-4376-8A0F-21AA1EC435E1}"/>
              </a:ext>
            </a:extLst>
          </p:cNvPr>
          <p:cNvSpPr/>
          <p:nvPr/>
        </p:nvSpPr>
        <p:spPr>
          <a:xfrm>
            <a:off x="8077200" y="1913466"/>
            <a:ext cx="1566333" cy="38946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Component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B6485B-9C13-46B9-890C-B414E320D8E1}"/>
              </a:ext>
            </a:extLst>
          </p:cNvPr>
          <p:cNvSpPr/>
          <p:nvPr/>
        </p:nvSpPr>
        <p:spPr>
          <a:xfrm>
            <a:off x="2976033" y="3695209"/>
            <a:ext cx="4834467" cy="321733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0941A4-299E-417F-B206-9EFE0BB2CF03}"/>
              </a:ext>
            </a:extLst>
          </p:cNvPr>
          <p:cNvSpPr/>
          <p:nvPr/>
        </p:nvSpPr>
        <p:spPr>
          <a:xfrm rot="10800000">
            <a:off x="2976032" y="2388092"/>
            <a:ext cx="4834467" cy="321733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B8B46A3-75C4-47A6-8F7E-A711DCC8C51D}"/>
              </a:ext>
            </a:extLst>
          </p:cNvPr>
          <p:cNvSpPr/>
          <p:nvPr/>
        </p:nvSpPr>
        <p:spPr>
          <a:xfrm>
            <a:off x="2959099" y="5071533"/>
            <a:ext cx="4851400" cy="321733"/>
          </a:xfrm>
          <a:prstGeom prst="leftRightArrow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CD4C8-6D7B-4218-AEB9-B0EF2475C0A9}"/>
              </a:ext>
            </a:extLst>
          </p:cNvPr>
          <p:cNvSpPr txBox="1"/>
          <p:nvPr/>
        </p:nvSpPr>
        <p:spPr>
          <a:xfrm>
            <a:off x="3750733" y="2036701"/>
            <a:ext cx="39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Interpolation</a:t>
            </a:r>
            <a:r>
              <a:rPr lang="es-ES" b="1" dirty="0">
                <a:solidFill>
                  <a:schemeClr val="bg1"/>
                </a:solidFill>
              </a:rPr>
              <a:t> – </a:t>
            </a:r>
            <a:r>
              <a:rPr lang="es-ES" b="1" dirty="0" err="1">
                <a:solidFill>
                  <a:schemeClr val="bg1"/>
                </a:solidFill>
              </a:rPr>
              <a:t>Property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Binding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9742F-4374-4534-AAC3-2FC8C9311A89}"/>
              </a:ext>
            </a:extLst>
          </p:cNvPr>
          <p:cNvSpPr txBox="1"/>
          <p:nvPr/>
        </p:nvSpPr>
        <p:spPr>
          <a:xfrm>
            <a:off x="4559300" y="3361759"/>
            <a:ext cx="17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Event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Binding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BA3E5-4933-42F2-B1CC-A17C224FC0D4}"/>
              </a:ext>
            </a:extLst>
          </p:cNvPr>
          <p:cNvSpPr txBox="1"/>
          <p:nvPr/>
        </p:nvSpPr>
        <p:spPr>
          <a:xfrm>
            <a:off x="4432299" y="4701094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Two-Way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Binding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7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806D5-A8A4-452B-BA02-1D65BD432C19}"/>
              </a:ext>
            </a:extLst>
          </p:cNvPr>
          <p:cNvSpPr/>
          <p:nvPr/>
        </p:nvSpPr>
        <p:spPr>
          <a:xfrm>
            <a:off x="699700" y="431800"/>
            <a:ext cx="3020976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PIPES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1665E-38E9-455F-AE21-A93FCBD300B5}"/>
              </a:ext>
            </a:extLst>
          </p:cNvPr>
          <p:cNvSpPr/>
          <p:nvPr/>
        </p:nvSpPr>
        <p:spPr>
          <a:xfrm>
            <a:off x="699699" y="1519275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CD560-75CC-4A73-A9E1-F08908D9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12A2DB-8A6E-4561-BDA5-22874A9FAD56}"/>
              </a:ext>
            </a:extLst>
          </p:cNvPr>
          <p:cNvSpPr txBox="1"/>
          <p:nvPr/>
        </p:nvSpPr>
        <p:spPr>
          <a:xfrm>
            <a:off x="1002047" y="3544638"/>
            <a:ext cx="1107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Se utiliza en general para alterar la parte visual de los datos.</a:t>
            </a:r>
          </a:p>
        </p:txBody>
      </p:sp>
    </p:spTree>
    <p:extLst>
      <p:ext uri="{BB962C8B-B14F-4D97-AF65-F5344CB8AC3E}">
        <p14:creationId xmlns:p14="http://schemas.microsoft.com/office/powerpoint/2010/main" val="102308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7CDC35-0157-474A-98F3-51E23B4B95A3}"/>
              </a:ext>
            </a:extLst>
          </p:cNvPr>
          <p:cNvSpPr/>
          <p:nvPr/>
        </p:nvSpPr>
        <p:spPr>
          <a:xfrm>
            <a:off x="699699" y="431800"/>
            <a:ext cx="8404543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CICLO DE VIDA - COMPONENTE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DBE65-70E5-409F-8ED1-1253A1DCB3DB}"/>
              </a:ext>
            </a:extLst>
          </p:cNvPr>
          <p:cNvSpPr/>
          <p:nvPr/>
        </p:nvSpPr>
        <p:spPr>
          <a:xfrm>
            <a:off x="699699" y="1519275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B04E7-BB8F-4C48-B168-FF996CAEA8D3}"/>
              </a:ext>
            </a:extLst>
          </p:cNvPr>
          <p:cNvSpPr/>
          <p:nvPr/>
        </p:nvSpPr>
        <p:spPr>
          <a:xfrm>
            <a:off x="1252331" y="2860136"/>
            <a:ext cx="1455837" cy="1055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64FB0-D0C3-4E78-85FE-A281B6DD38C8}"/>
              </a:ext>
            </a:extLst>
          </p:cNvPr>
          <p:cNvSpPr/>
          <p:nvPr/>
        </p:nvSpPr>
        <p:spPr>
          <a:xfrm>
            <a:off x="2854673" y="2860135"/>
            <a:ext cx="1455837" cy="1055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RENDER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62A16-066B-4DB8-BB98-B5BD8836E533}"/>
              </a:ext>
            </a:extLst>
          </p:cNvPr>
          <p:cNvSpPr/>
          <p:nvPr/>
        </p:nvSpPr>
        <p:spPr>
          <a:xfrm>
            <a:off x="4457015" y="2860133"/>
            <a:ext cx="1455837" cy="10558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CREATE AND RENDER CHILDREN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07DE4-7404-47E0-B55A-3AB05162B88B}"/>
              </a:ext>
            </a:extLst>
          </p:cNvPr>
          <p:cNvSpPr/>
          <p:nvPr/>
        </p:nvSpPr>
        <p:spPr>
          <a:xfrm>
            <a:off x="6059357" y="2860133"/>
            <a:ext cx="1455837" cy="1055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PROCESS CHANGES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3681A3-909C-497A-AC82-E4932D1677A7}"/>
              </a:ext>
            </a:extLst>
          </p:cNvPr>
          <p:cNvSpPr/>
          <p:nvPr/>
        </p:nvSpPr>
        <p:spPr>
          <a:xfrm>
            <a:off x="1252379" y="3998561"/>
            <a:ext cx="6262816" cy="1055881"/>
          </a:xfrm>
          <a:prstGeom prst="rect">
            <a:avLst/>
          </a:prstGeom>
          <a:solidFill>
            <a:srgbClr val="6D2929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DESTROY</a:t>
            </a:r>
            <a:endParaRPr lang="en-US" dirty="0"/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37E30138-DE57-49E9-8E39-66AE70C38F91}"/>
              </a:ext>
            </a:extLst>
          </p:cNvPr>
          <p:cNvSpPr/>
          <p:nvPr/>
        </p:nvSpPr>
        <p:spPr>
          <a:xfrm flipH="1">
            <a:off x="6225517" y="2372070"/>
            <a:ext cx="1149205" cy="577271"/>
          </a:xfrm>
          <a:prstGeom prst="uturnArrow">
            <a:avLst>
              <a:gd name="adj1" fmla="val 22229"/>
              <a:gd name="adj2" fmla="val 25000"/>
              <a:gd name="adj3" fmla="val 22228"/>
              <a:gd name="adj4" fmla="val 43750"/>
              <a:gd name="adj5" fmla="val 7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9677DD-0768-4640-9AF2-9B983F30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55" y="1645943"/>
            <a:ext cx="1973332" cy="4420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152CB6-0BA4-4811-9175-274412146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87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AE09C1-C825-4AFD-8913-5D066AF0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69" y="-578183"/>
            <a:ext cx="7378262" cy="7378262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D7A8EB0-FE00-4BE4-907C-53B073F99EBA}"/>
              </a:ext>
            </a:extLst>
          </p:cNvPr>
          <p:cNvSpPr txBox="1">
            <a:spLocks/>
          </p:cNvSpPr>
          <p:nvPr/>
        </p:nvSpPr>
        <p:spPr>
          <a:xfrm>
            <a:off x="3623440" y="1787509"/>
            <a:ext cx="9144000" cy="1641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gradFill flip="none" rotWithShape="1">
                  <a:gsLst>
                    <a:gs pos="43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0"/>
                  <a:tileRect/>
                </a:gradFill>
                <a:latin typeface="Graphik Semibold" panose="020B0703030202060203" pitchFamily="34" charset="0"/>
              </a:rPr>
              <a:t>Angular</a:t>
            </a:r>
            <a:endParaRPr lang="en-US" sz="8000" dirty="0">
              <a:gradFill flip="none" rotWithShape="1">
                <a:gsLst>
                  <a:gs pos="43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5400000" scaled="0"/>
                <a:tileRect/>
              </a:gradFill>
              <a:latin typeface="Graphik Semibold" panose="020B0703030202060203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DD432B5-06B7-4FED-A23F-6DBFD3DC964D}"/>
              </a:ext>
            </a:extLst>
          </p:cNvPr>
          <p:cNvSpPr txBox="1">
            <a:spLocks/>
          </p:cNvSpPr>
          <p:nvPr/>
        </p:nvSpPr>
        <p:spPr>
          <a:xfrm>
            <a:off x="6737131" y="2918548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tx1">
                    <a:lumMod val="85000"/>
                  </a:schemeClr>
                </a:solidFill>
              </a:rPr>
              <a:t>Curso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546D80-2D7B-4581-B804-4F5B1BBC300D}"/>
              </a:ext>
            </a:extLst>
          </p:cNvPr>
          <p:cNvSpPr/>
          <p:nvPr/>
        </p:nvSpPr>
        <p:spPr>
          <a:xfrm>
            <a:off x="2830920" y="3939452"/>
            <a:ext cx="5537200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BREAK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3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389E9-A442-41B1-B812-EFFD069DCF04}"/>
              </a:ext>
            </a:extLst>
          </p:cNvPr>
          <p:cNvSpPr/>
          <p:nvPr/>
        </p:nvSpPr>
        <p:spPr>
          <a:xfrm>
            <a:off x="622298" y="1739900"/>
            <a:ext cx="5537200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PRESENTACION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7E3F8-E88E-4959-B5B5-C769826008B3}"/>
              </a:ext>
            </a:extLst>
          </p:cNvPr>
          <p:cNvSpPr/>
          <p:nvPr/>
        </p:nvSpPr>
        <p:spPr>
          <a:xfrm>
            <a:off x="622298" y="2493926"/>
            <a:ext cx="10769602" cy="229870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258A0D-8F9B-4E38-A330-51B15E86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2493926"/>
            <a:ext cx="2298700" cy="2298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94500A-D1D4-4CD1-9C32-A5B10B257692}"/>
              </a:ext>
            </a:extLst>
          </p:cNvPr>
          <p:cNvSpPr/>
          <p:nvPr/>
        </p:nvSpPr>
        <p:spPr>
          <a:xfrm>
            <a:off x="622298" y="2493925"/>
            <a:ext cx="8470902" cy="6302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Ezequiel Martín Hermoso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DFDEB-3199-480F-A808-487C4778B572}"/>
              </a:ext>
            </a:extLst>
          </p:cNvPr>
          <p:cNvSpPr txBox="1"/>
          <p:nvPr/>
        </p:nvSpPr>
        <p:spPr>
          <a:xfrm>
            <a:off x="1054100" y="3416300"/>
            <a:ext cx="770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Accenture Technology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Development Analyst</a:t>
            </a:r>
          </a:p>
          <a:p>
            <a:r>
              <a:rPr lang="en-US" b="1" dirty="0">
                <a:solidFill>
                  <a:srgbClr val="C00000"/>
                </a:solidFill>
              </a:rPr>
              <a:t>Front-end Developer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zequiel.m.hermoso@accenture.com</a:t>
            </a:r>
          </a:p>
        </p:txBody>
      </p:sp>
    </p:spTree>
    <p:extLst>
      <p:ext uri="{BB962C8B-B14F-4D97-AF65-F5344CB8AC3E}">
        <p14:creationId xmlns:p14="http://schemas.microsoft.com/office/powerpoint/2010/main" val="398583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B59C5-2DD2-40A1-B7AE-583487D69228}"/>
              </a:ext>
            </a:extLst>
          </p:cNvPr>
          <p:cNvSpPr/>
          <p:nvPr/>
        </p:nvSpPr>
        <p:spPr>
          <a:xfrm>
            <a:off x="699699" y="431800"/>
            <a:ext cx="8404543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@INPUT - @OUTPUT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B16EF-1188-49FA-8A18-479CC3C23A7A}"/>
              </a:ext>
            </a:extLst>
          </p:cNvPr>
          <p:cNvSpPr/>
          <p:nvPr/>
        </p:nvSpPr>
        <p:spPr>
          <a:xfrm>
            <a:off x="699699" y="1519275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461BD-ED95-43FC-A306-ABF0EA9BD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C3849E-CC02-4FAC-BF34-92F4E0485EB8}"/>
              </a:ext>
            </a:extLst>
          </p:cNvPr>
          <p:cNvSpPr txBox="1"/>
          <p:nvPr/>
        </p:nvSpPr>
        <p:spPr>
          <a:xfrm>
            <a:off x="1083365" y="2077278"/>
            <a:ext cx="81202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Componente anidado</a:t>
            </a:r>
          </a:p>
          <a:p>
            <a:endParaRPr lang="es-ES" sz="2800" b="1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Para pasar datos a otros componentes a través de corchetes “[]” = </a:t>
            </a:r>
            <a:r>
              <a:rPr lang="es-ES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@Input </a:t>
            </a:r>
            <a:r>
              <a:rPr lang="es-E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(datos).</a:t>
            </a:r>
          </a:p>
          <a:p>
            <a:endParaRPr lang="es-E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Para recibir información de otros componentes se usa paréntesis “()” = </a:t>
            </a:r>
            <a:r>
              <a:rPr lang="es-ES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@Output </a:t>
            </a:r>
            <a:r>
              <a:rPr lang="es-E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(eventos).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0F057-17AB-49FB-9B6E-D77C1AD0779B}"/>
              </a:ext>
            </a:extLst>
          </p:cNvPr>
          <p:cNvCxnSpPr/>
          <p:nvPr/>
        </p:nvCxnSpPr>
        <p:spPr>
          <a:xfrm>
            <a:off x="1177159" y="2680138"/>
            <a:ext cx="82401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F28AC8-EABA-432B-9764-1757C60F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38" y="4474901"/>
            <a:ext cx="9989322" cy="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2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04652E-7B12-4319-A545-4A924F7C8FF2}"/>
              </a:ext>
            </a:extLst>
          </p:cNvPr>
          <p:cNvSpPr/>
          <p:nvPr/>
        </p:nvSpPr>
        <p:spPr>
          <a:xfrm>
            <a:off x="699699" y="431800"/>
            <a:ext cx="8404543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SERVICIOS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4EA97-1FAB-4FA1-8BA1-962E17867661}"/>
              </a:ext>
            </a:extLst>
          </p:cNvPr>
          <p:cNvSpPr/>
          <p:nvPr/>
        </p:nvSpPr>
        <p:spPr>
          <a:xfrm>
            <a:off x="699699" y="1519275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8454D-A05A-4371-A97C-FD8B93760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A2079-8181-4C77-A7A2-A0ADD231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69" y="2843175"/>
            <a:ext cx="5543550" cy="2495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71214-CC04-4309-8107-77B99E27532C}"/>
              </a:ext>
            </a:extLst>
          </p:cNvPr>
          <p:cNvSpPr txBox="1"/>
          <p:nvPr/>
        </p:nvSpPr>
        <p:spPr>
          <a:xfrm>
            <a:off x="934279" y="1813416"/>
            <a:ext cx="9586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Los componentes no deben buscar ni guardar datos directamente. </a:t>
            </a:r>
          </a:p>
          <a:p>
            <a:r>
              <a:rPr lang="es-ES" sz="2400" dirty="0">
                <a:solidFill>
                  <a:schemeClr val="bg1"/>
                </a:solidFill>
              </a:rPr>
              <a:t>Deben enfocarse en presentar datos.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3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04652E-7B12-4319-A545-4A924F7C8FF2}"/>
              </a:ext>
            </a:extLst>
          </p:cNvPr>
          <p:cNvSpPr/>
          <p:nvPr/>
        </p:nvSpPr>
        <p:spPr>
          <a:xfrm>
            <a:off x="699699" y="431800"/>
            <a:ext cx="8404543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Módulo </a:t>
            </a:r>
            <a:r>
              <a:rPr lang="es-ES" sz="3600" dirty="0" err="1">
                <a:latin typeface="Graphik Semibold" panose="020B0703030202060203" pitchFamily="34" charset="0"/>
              </a:rPr>
              <a:t>HttpClient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4EA97-1FAB-4FA1-8BA1-962E17867661}"/>
              </a:ext>
            </a:extLst>
          </p:cNvPr>
          <p:cNvSpPr/>
          <p:nvPr/>
        </p:nvSpPr>
        <p:spPr>
          <a:xfrm>
            <a:off x="699699" y="1519275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8454D-A05A-4371-A97C-FD8B93760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71214-CC04-4309-8107-77B99E27532C}"/>
              </a:ext>
            </a:extLst>
          </p:cNvPr>
          <p:cNvSpPr txBox="1"/>
          <p:nvPr/>
        </p:nvSpPr>
        <p:spPr>
          <a:xfrm>
            <a:off x="934279" y="2479338"/>
            <a:ext cx="9586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Se basa en la misma interface </a:t>
            </a:r>
            <a:r>
              <a:rPr lang="es-ES" sz="2400" dirty="0" err="1">
                <a:solidFill>
                  <a:schemeClr val="bg1"/>
                </a:solidFill>
              </a:rPr>
              <a:t>XMLHttpRequest</a:t>
            </a:r>
            <a:r>
              <a:rPr lang="es-ES" sz="2400" dirty="0">
                <a:solidFill>
                  <a:schemeClr val="bg1"/>
                </a:solidFill>
              </a:rPr>
              <a:t> de cualquier navegador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Nos permite realizar peticiones HTTP de cualquier tipo: GET, POST, UPDATE, DELETE, OPTIONS,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Es necesario importar el módulo en nuestros servicios para poder usarlo.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No es necesario aplicar conversiones a objetos cuando se trabaja con JSON (Angular 4+)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La respuesta que devuelve el modulo es de tipo O</a:t>
            </a:r>
            <a:r>
              <a:rPr lang="en-US" sz="2400" dirty="0" err="1">
                <a:solidFill>
                  <a:schemeClr val="bg1"/>
                </a:solidFill>
              </a:rPr>
              <a:t>bservable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AR" sz="2400" dirty="0">
                <a:solidFill>
                  <a:schemeClr val="bg1"/>
                </a:solidFill>
              </a:rPr>
              <a:t>D</a:t>
            </a:r>
            <a:r>
              <a:rPr lang="en-US" sz="2400" dirty="0" err="1">
                <a:solidFill>
                  <a:schemeClr val="bg1"/>
                </a:solidFill>
              </a:rPr>
              <a:t>esde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rxjs</a:t>
            </a:r>
            <a:r>
              <a:rPr lang="en-US" sz="2400" dirty="0">
                <a:solidFill>
                  <a:schemeClr val="bg1"/>
                </a:solidFill>
              </a:rPr>
              <a:t> 6+, se </a:t>
            </a:r>
            <a:r>
              <a:rPr lang="en-US" sz="2400" dirty="0" err="1">
                <a:solidFill>
                  <a:schemeClr val="bg1"/>
                </a:solidFill>
              </a:rPr>
              <a:t>puede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anidar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diferentes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operadores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través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método</a:t>
            </a:r>
            <a:r>
              <a:rPr lang="en-US" sz="2400" dirty="0">
                <a:solidFill>
                  <a:schemeClr val="bg1"/>
                </a:solidFill>
              </a:rPr>
              <a:t> .pipe(): </a:t>
            </a:r>
            <a:r>
              <a:rPr lang="en-US" sz="2400" dirty="0" err="1">
                <a:solidFill>
                  <a:schemeClr val="bg1"/>
                </a:solidFill>
              </a:rPr>
              <a:t>ejemplo</a:t>
            </a:r>
            <a:r>
              <a:rPr lang="en-US" sz="2400" dirty="0">
                <a:solidFill>
                  <a:schemeClr val="bg1"/>
                </a:solidFill>
              </a:rPr>
              <a:t> de https://angular.io/guide/http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7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04652E-7B12-4319-A545-4A924F7C8FF2}"/>
              </a:ext>
            </a:extLst>
          </p:cNvPr>
          <p:cNvSpPr/>
          <p:nvPr/>
        </p:nvSpPr>
        <p:spPr>
          <a:xfrm>
            <a:off x="699699" y="431800"/>
            <a:ext cx="8404543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dirty="0">
                <a:latin typeface="Graphik Semibold" panose="020B0703030202060203" pitchFamily="34" charset="0"/>
              </a:rPr>
              <a:t>Observables y Subscripciones</a:t>
            </a:r>
            <a:endParaRPr lang="en-US" sz="30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4EA97-1FAB-4FA1-8BA1-962E17867661}"/>
              </a:ext>
            </a:extLst>
          </p:cNvPr>
          <p:cNvSpPr/>
          <p:nvPr/>
        </p:nvSpPr>
        <p:spPr>
          <a:xfrm>
            <a:off x="699699" y="1519275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8454D-A05A-4371-A97C-FD8B93760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71214-CC04-4309-8107-77B99E27532C}"/>
              </a:ext>
            </a:extLst>
          </p:cNvPr>
          <p:cNvSpPr txBox="1"/>
          <p:nvPr/>
        </p:nvSpPr>
        <p:spPr>
          <a:xfrm>
            <a:off x="1647315" y="2701913"/>
            <a:ext cx="9586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b="1" dirty="0">
                <a:solidFill>
                  <a:schemeClr val="bg1"/>
                </a:solidFill>
              </a:rPr>
              <a:t>Importancia de </a:t>
            </a:r>
            <a:r>
              <a:rPr lang="es-AR" sz="2400" b="1" dirty="0" err="1">
                <a:solidFill>
                  <a:schemeClr val="bg1"/>
                </a:solidFill>
              </a:rPr>
              <a:t>desuscribirse</a:t>
            </a:r>
            <a:r>
              <a:rPr lang="es-AR" sz="2400" b="1" dirty="0">
                <a:solidFill>
                  <a:schemeClr val="bg1"/>
                </a:solidFill>
              </a:rPr>
              <a:t> a los observables. Dos formas: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AR" sz="2400" dirty="0">
                <a:solidFill>
                  <a:schemeClr val="bg1"/>
                </a:solidFill>
              </a:rPr>
              <a:t>Usando la pipe </a:t>
            </a:r>
            <a:r>
              <a:rPr lang="es-AR" sz="2400" b="1" dirty="0" err="1">
                <a:solidFill>
                  <a:schemeClr val="bg1"/>
                </a:solidFill>
              </a:rPr>
              <a:t>async</a:t>
            </a:r>
            <a:r>
              <a:rPr lang="es-AR" sz="2400" dirty="0">
                <a:solidFill>
                  <a:schemeClr val="bg1"/>
                </a:solidFill>
              </a:rPr>
              <a:t> de @angular/</a:t>
            </a:r>
            <a:r>
              <a:rPr lang="es-AR" sz="2400" dirty="0" err="1">
                <a:solidFill>
                  <a:schemeClr val="bg1"/>
                </a:solidFill>
              </a:rPr>
              <a:t>common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AR" sz="2400" dirty="0">
                <a:solidFill>
                  <a:schemeClr val="bg1"/>
                </a:solidFill>
              </a:rPr>
              <a:t>Usando .</a:t>
            </a:r>
            <a:r>
              <a:rPr lang="es-AR" sz="2400" dirty="0" err="1">
                <a:solidFill>
                  <a:schemeClr val="bg1"/>
                </a:solidFill>
              </a:rPr>
              <a:t>unsusbcribe</a:t>
            </a:r>
            <a:r>
              <a:rPr lang="es-AR" sz="2400" dirty="0">
                <a:solidFill>
                  <a:schemeClr val="bg1"/>
                </a:solidFill>
              </a:rPr>
              <a:t>():</a:t>
            </a:r>
          </a:p>
          <a:p>
            <a:pPr lvl="1"/>
            <a:r>
              <a:rPr lang="es-AR" sz="2400" dirty="0">
                <a:solidFill>
                  <a:schemeClr val="bg1"/>
                </a:solidFill>
              </a:rPr>
              <a:t>      https://jsbin.com/qewotizacu/1/edit?js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AR" sz="2400" dirty="0">
                <a:solidFill>
                  <a:schemeClr val="bg1"/>
                </a:solidFill>
              </a:rPr>
              <a:t>Usando el operador </a:t>
            </a:r>
            <a:r>
              <a:rPr lang="es-AR" sz="2400" dirty="0" err="1">
                <a:solidFill>
                  <a:schemeClr val="bg1"/>
                </a:solidFill>
              </a:rPr>
              <a:t>takeUntil</a:t>
            </a:r>
            <a:r>
              <a:rPr lang="es-AR" sz="2400" dirty="0">
                <a:solidFill>
                  <a:schemeClr val="bg1"/>
                </a:solidFill>
              </a:rPr>
              <a:t> con un </a:t>
            </a:r>
            <a:r>
              <a:rPr lang="es-AR" sz="2400" dirty="0" err="1">
                <a:solidFill>
                  <a:schemeClr val="bg1"/>
                </a:solidFill>
              </a:rPr>
              <a:t>Subject</a:t>
            </a:r>
            <a:r>
              <a:rPr lang="es-AR" sz="2400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s-AR" sz="2400" dirty="0">
                <a:solidFill>
                  <a:schemeClr val="bg1"/>
                </a:solidFill>
              </a:rPr>
              <a:t>https://jsbin.com/zovubejixi/edit?js</a:t>
            </a:r>
          </a:p>
        </p:txBody>
      </p:sp>
    </p:spTree>
    <p:extLst>
      <p:ext uri="{BB962C8B-B14F-4D97-AF65-F5344CB8AC3E}">
        <p14:creationId xmlns:p14="http://schemas.microsoft.com/office/powerpoint/2010/main" val="32389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04652E-7B12-4319-A545-4A924F7C8FF2}"/>
              </a:ext>
            </a:extLst>
          </p:cNvPr>
          <p:cNvSpPr/>
          <p:nvPr/>
        </p:nvSpPr>
        <p:spPr>
          <a:xfrm>
            <a:off x="699699" y="431800"/>
            <a:ext cx="8404543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>
                <a:latin typeface="Graphik Semibold" panose="020B0703030202060203" pitchFamily="34" charset="0"/>
              </a:rPr>
              <a:t>Routing</a:t>
            </a:r>
            <a:r>
              <a:rPr lang="es-ES" sz="3600" dirty="0">
                <a:latin typeface="Graphik Semibold" panose="020B0703030202060203" pitchFamily="34" charset="0"/>
              </a:rPr>
              <a:t> y Navegación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4EA97-1FAB-4FA1-8BA1-962E17867661}"/>
              </a:ext>
            </a:extLst>
          </p:cNvPr>
          <p:cNvSpPr/>
          <p:nvPr/>
        </p:nvSpPr>
        <p:spPr>
          <a:xfrm>
            <a:off x="699699" y="1519275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8454D-A05A-4371-A97C-FD8B93760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71214-CC04-4309-8107-77B99E27532C}"/>
              </a:ext>
            </a:extLst>
          </p:cNvPr>
          <p:cNvSpPr txBox="1"/>
          <p:nvPr/>
        </p:nvSpPr>
        <p:spPr>
          <a:xfrm>
            <a:off x="934279" y="1813416"/>
            <a:ext cx="9586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Permite navegar diferentes secciones o componentes del sitio 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través de la barra de dirección del navegador: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Funcionamiento básico: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AR" sz="2400" dirty="0">
                <a:solidFill>
                  <a:schemeClr val="bg1"/>
                </a:solidFill>
              </a:rPr>
              <a:t>Importar </a:t>
            </a:r>
            <a:r>
              <a:rPr lang="es-AR" sz="2400" dirty="0" err="1">
                <a:solidFill>
                  <a:schemeClr val="bg1"/>
                </a:solidFill>
              </a:rPr>
              <a:t>RouterModule</a:t>
            </a:r>
            <a:r>
              <a:rPr lang="es-AR" sz="2400" dirty="0">
                <a:solidFill>
                  <a:schemeClr val="bg1"/>
                </a:solidFill>
              </a:rPr>
              <a:t> y </a:t>
            </a:r>
            <a:r>
              <a:rPr lang="es-AR" sz="2400" dirty="0" err="1">
                <a:solidFill>
                  <a:schemeClr val="bg1"/>
                </a:solidFill>
              </a:rPr>
              <a:t>Routes</a:t>
            </a:r>
            <a:r>
              <a:rPr lang="es-AR" sz="2400" dirty="0">
                <a:solidFill>
                  <a:schemeClr val="bg1"/>
                </a:solidFill>
              </a:rPr>
              <a:t> de @angular/</a:t>
            </a:r>
            <a:r>
              <a:rPr lang="es-AR" sz="2400" dirty="0" err="1">
                <a:solidFill>
                  <a:schemeClr val="bg1"/>
                </a:solidFill>
              </a:rPr>
              <a:t>router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AR" sz="2400" dirty="0">
                <a:solidFill>
                  <a:schemeClr val="bg1"/>
                </a:solidFill>
              </a:rPr>
              <a:t>&lt;</a:t>
            </a:r>
            <a:r>
              <a:rPr lang="es-AR" sz="2400" dirty="0" err="1">
                <a:solidFill>
                  <a:schemeClr val="bg1"/>
                </a:solidFill>
              </a:rPr>
              <a:t>router</a:t>
            </a:r>
            <a:r>
              <a:rPr lang="es-AR" sz="2400" dirty="0">
                <a:solidFill>
                  <a:schemeClr val="bg1"/>
                </a:solidFill>
              </a:rPr>
              <a:t>-outlet&gt;&lt;/</a:t>
            </a:r>
            <a:r>
              <a:rPr lang="es-AR" sz="2400" dirty="0" err="1">
                <a:solidFill>
                  <a:schemeClr val="bg1"/>
                </a:solidFill>
              </a:rPr>
              <a:t>router</a:t>
            </a:r>
            <a:r>
              <a:rPr lang="es-AR" sz="2400" dirty="0">
                <a:solidFill>
                  <a:schemeClr val="bg1"/>
                </a:solidFill>
              </a:rPr>
              <a:t>-outlet&gt;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AR" sz="2400" dirty="0">
                <a:solidFill>
                  <a:schemeClr val="bg1"/>
                </a:solidFill>
              </a:rPr>
              <a:t>Configuración de rutas: se puede hacer desde </a:t>
            </a:r>
            <a:r>
              <a:rPr lang="es-AR" sz="2400" dirty="0" err="1">
                <a:solidFill>
                  <a:schemeClr val="bg1"/>
                </a:solidFill>
              </a:rPr>
              <a:t>app.module.ts</a:t>
            </a:r>
            <a:r>
              <a:rPr lang="es-AR" sz="2400" dirty="0">
                <a:solidFill>
                  <a:schemeClr val="bg1"/>
                </a:solidFill>
              </a:rPr>
              <a:t>, pero mejor hacerlo en un módulo propio e importarlo en </a:t>
            </a:r>
            <a:r>
              <a:rPr lang="es-AR" sz="2400" dirty="0" err="1">
                <a:solidFill>
                  <a:schemeClr val="bg1"/>
                </a:solidFill>
              </a:rPr>
              <a:t>app.module.ts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AR" sz="2400" dirty="0">
                <a:solidFill>
                  <a:schemeClr val="bg1"/>
                </a:solidFill>
              </a:rPr>
              <a:t>Parámetros dinámicos: </a:t>
            </a:r>
            <a:r>
              <a:rPr lang="es-AR" sz="2400" dirty="0" err="1">
                <a:solidFill>
                  <a:schemeClr val="bg1"/>
                </a:solidFill>
              </a:rPr>
              <a:t>ej</a:t>
            </a:r>
            <a:r>
              <a:rPr lang="es-AR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s-AR" sz="2400" dirty="0">
                <a:solidFill>
                  <a:schemeClr val="bg1"/>
                </a:solidFill>
              </a:rPr>
              <a:t>	{ </a:t>
            </a:r>
            <a:r>
              <a:rPr lang="es-AR" sz="2400" dirty="0" err="1">
                <a:solidFill>
                  <a:schemeClr val="bg1"/>
                </a:solidFill>
              </a:rPr>
              <a:t>path</a:t>
            </a:r>
            <a:r>
              <a:rPr lang="es-AR" sz="2400" dirty="0">
                <a:solidFill>
                  <a:schemeClr val="bg1"/>
                </a:solidFill>
              </a:rPr>
              <a:t>: '</a:t>
            </a:r>
            <a:r>
              <a:rPr lang="es-AR" sz="2400" dirty="0" err="1">
                <a:solidFill>
                  <a:schemeClr val="bg1"/>
                </a:solidFill>
              </a:rPr>
              <a:t>hero</a:t>
            </a:r>
            <a:r>
              <a:rPr lang="es-AR" sz="2400" dirty="0">
                <a:solidFill>
                  <a:schemeClr val="bg1"/>
                </a:solidFill>
              </a:rPr>
              <a:t>/:id', </a:t>
            </a:r>
            <a:r>
              <a:rPr lang="es-AR" sz="2400" dirty="0" err="1">
                <a:solidFill>
                  <a:schemeClr val="bg1"/>
                </a:solidFill>
              </a:rPr>
              <a:t>component</a:t>
            </a:r>
            <a:r>
              <a:rPr lang="es-AR" sz="2400" dirty="0">
                <a:solidFill>
                  <a:schemeClr val="bg1"/>
                </a:solidFill>
              </a:rPr>
              <a:t>: </a:t>
            </a:r>
            <a:r>
              <a:rPr lang="es-AR" sz="2400" dirty="0" err="1">
                <a:solidFill>
                  <a:schemeClr val="bg1"/>
                </a:solidFill>
              </a:rPr>
              <a:t>HeroDetailComponent</a:t>
            </a:r>
            <a:r>
              <a:rPr lang="es-AR" sz="2400" dirty="0">
                <a:solidFill>
                  <a:schemeClr val="bg1"/>
                </a:solidFill>
              </a:rPr>
              <a:t>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Para más </a:t>
            </a:r>
            <a:r>
              <a:rPr lang="es-ES" sz="2400" dirty="0" err="1">
                <a:solidFill>
                  <a:schemeClr val="bg1"/>
                </a:solidFill>
              </a:rPr>
              <a:t>info</a:t>
            </a:r>
            <a:r>
              <a:rPr lang="es-ES" sz="2400" dirty="0">
                <a:solidFill>
                  <a:schemeClr val="bg1"/>
                </a:solidFill>
              </a:rPr>
              <a:t>: </a:t>
            </a:r>
            <a:r>
              <a:rPr lang="es-AR" sz="2400" dirty="0">
                <a:solidFill>
                  <a:schemeClr val="bg1"/>
                </a:solidFill>
              </a:rPr>
              <a:t>https://angular.io/guide/router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4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E5D170-6AE3-4BC4-BB38-BA4F8E447687}"/>
              </a:ext>
            </a:extLst>
          </p:cNvPr>
          <p:cNvSpPr/>
          <p:nvPr/>
        </p:nvSpPr>
        <p:spPr>
          <a:xfrm>
            <a:off x="622298" y="1739900"/>
            <a:ext cx="5537200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PRESENTACION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F0DC1-28A4-4121-BC59-00E713D6C2F5}"/>
              </a:ext>
            </a:extLst>
          </p:cNvPr>
          <p:cNvSpPr/>
          <p:nvPr/>
        </p:nvSpPr>
        <p:spPr>
          <a:xfrm>
            <a:off x="622298" y="2493926"/>
            <a:ext cx="10769602" cy="229870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A04E6-5BDA-4C38-AD70-C11434F4B3A9}"/>
              </a:ext>
            </a:extLst>
          </p:cNvPr>
          <p:cNvSpPr/>
          <p:nvPr/>
        </p:nvSpPr>
        <p:spPr>
          <a:xfrm>
            <a:off x="622298" y="2493925"/>
            <a:ext cx="8470902" cy="6302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Francisco de Azevedo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6A620-30A7-401E-8468-444B84FF9B58}"/>
              </a:ext>
            </a:extLst>
          </p:cNvPr>
          <p:cNvSpPr txBox="1"/>
          <p:nvPr/>
        </p:nvSpPr>
        <p:spPr>
          <a:xfrm>
            <a:off x="1054100" y="3416300"/>
            <a:ext cx="770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Accenture Digital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User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Exp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Engineering Specialist</a:t>
            </a:r>
          </a:p>
          <a:p>
            <a:r>
              <a:rPr lang="en-US" b="1" dirty="0">
                <a:solidFill>
                  <a:srgbClr val="C00000"/>
                </a:solidFill>
              </a:rPr>
              <a:t>Front-end Lead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366E07-6D9C-4C3D-B555-87C92C7B6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2493925"/>
            <a:ext cx="2298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79302-178A-42E3-A5F3-CECC83ADBB2C}"/>
              </a:ext>
            </a:extLst>
          </p:cNvPr>
          <p:cNvSpPr/>
          <p:nvPr/>
        </p:nvSpPr>
        <p:spPr>
          <a:xfrm>
            <a:off x="699700" y="431800"/>
            <a:ext cx="5917000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INSTALACIONES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4AFC0-B548-46B3-9066-D0D9022F1A24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EE0B5-5FA7-4605-AB56-A6609470B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94" y="2012950"/>
            <a:ext cx="4250612" cy="260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66AA8-710D-4673-84E9-37734CA31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1784350"/>
            <a:ext cx="3060700" cy="3060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533F3D-E788-4BCD-ACE0-6DA9A4FA4773}"/>
              </a:ext>
            </a:extLst>
          </p:cNvPr>
          <p:cNvSpPr/>
          <p:nvPr/>
        </p:nvSpPr>
        <p:spPr>
          <a:xfrm>
            <a:off x="6477000" y="431800"/>
            <a:ext cx="4889500" cy="754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NECESARIAS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AD1D8-D267-48C2-BB23-517ACD56F5F9}"/>
              </a:ext>
            </a:extLst>
          </p:cNvPr>
          <p:cNvSpPr txBox="1"/>
          <p:nvPr/>
        </p:nvSpPr>
        <p:spPr>
          <a:xfrm>
            <a:off x="1283300" y="4716089"/>
            <a:ext cx="106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4"/>
              </a:rPr>
              <a:t>https://nodejs.org/es/ </a:t>
            </a:r>
            <a:r>
              <a:rPr lang="en-US" sz="3600" dirty="0">
                <a:solidFill>
                  <a:srgbClr val="0070C0"/>
                </a:solidFill>
              </a:rPr>
              <a:t>			 </a:t>
            </a:r>
            <a:r>
              <a:rPr lang="en-US" sz="3600" dirty="0">
                <a:solidFill>
                  <a:srgbClr val="0070C0"/>
                </a:solidFill>
                <a:hlinkClick r:id="rId5"/>
              </a:rPr>
              <a:t>https://cli.angular.io/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D68D4-3DA3-4E5D-AC49-AE3510E68CA8}"/>
              </a:ext>
            </a:extLst>
          </p:cNvPr>
          <p:cNvSpPr txBox="1"/>
          <p:nvPr/>
        </p:nvSpPr>
        <p:spPr>
          <a:xfrm>
            <a:off x="6788427" y="5388113"/>
            <a:ext cx="4731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npm</a:t>
            </a:r>
            <a:r>
              <a:rPr lang="en-US" sz="2800" b="1" dirty="0">
                <a:solidFill>
                  <a:srgbClr val="C00000"/>
                </a:solidFill>
              </a:rPr>
              <a:t> install -g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@angular/cli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0CAEB2-E60A-49A4-9B0D-160D41C25F34}"/>
              </a:ext>
            </a:extLst>
          </p:cNvPr>
          <p:cNvSpPr/>
          <p:nvPr/>
        </p:nvSpPr>
        <p:spPr>
          <a:xfrm>
            <a:off x="699700" y="431800"/>
            <a:ext cx="5917000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CREAR APP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0E825-1542-4F3D-BD5C-C260DE3305DA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Graphik Semibold" panose="020B0703030202060203" pitchFamily="34" charset="0"/>
              </a:rPr>
              <a:t>ng </a:t>
            </a:r>
            <a:r>
              <a:rPr lang="es-ES" sz="4000" dirty="0">
                <a:solidFill>
                  <a:srgbClr val="FF0000"/>
                </a:solidFill>
                <a:latin typeface="Graphik Semibold" panose="020B0703030202060203" pitchFamily="34" charset="0"/>
              </a:rPr>
              <a:t>new</a:t>
            </a:r>
            <a:r>
              <a:rPr lang="es-ES" sz="4000" dirty="0">
                <a:solidFill>
                  <a:schemeClr val="bg1"/>
                </a:solidFill>
                <a:latin typeface="Graphik Semibold" panose="020B0703030202060203" pitchFamily="34" charset="0"/>
              </a:rPr>
              <a:t> curso-angular </a:t>
            </a:r>
            <a:r>
              <a:rPr lang="es-ES" sz="4000" dirty="0">
                <a:solidFill>
                  <a:srgbClr val="7030A0"/>
                </a:solidFill>
                <a:latin typeface="Graphik Semibold" panose="020B0703030202060203" pitchFamily="34" charset="0"/>
              </a:rPr>
              <a:t>--</a:t>
            </a:r>
            <a:r>
              <a:rPr lang="es-ES" sz="4000" dirty="0" err="1">
                <a:solidFill>
                  <a:srgbClr val="7030A0"/>
                </a:solidFill>
                <a:latin typeface="Graphik Semibold" panose="020B0703030202060203" pitchFamily="34" charset="0"/>
              </a:rPr>
              <a:t>style</a:t>
            </a:r>
            <a:r>
              <a:rPr lang="es-ES" sz="4000" dirty="0">
                <a:solidFill>
                  <a:srgbClr val="7030A0"/>
                </a:solidFill>
                <a:latin typeface="Graphik Semibold" panose="020B0703030202060203" pitchFamily="34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Graphik Semibold" panose="020B0703030202060203" pitchFamily="34" charset="0"/>
              </a:rPr>
              <a:t>scss</a:t>
            </a:r>
            <a:endParaRPr lang="en-US" sz="4000" dirty="0">
              <a:solidFill>
                <a:schemeClr val="bg1"/>
              </a:solidFill>
              <a:latin typeface="Graphik Semibold" panose="020B07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7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677405-4E25-4819-9209-83CE7BD38D03}"/>
              </a:ext>
            </a:extLst>
          </p:cNvPr>
          <p:cNvSpPr/>
          <p:nvPr/>
        </p:nvSpPr>
        <p:spPr>
          <a:xfrm>
            <a:off x="699700" y="431800"/>
            <a:ext cx="5917000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ANGULAR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9A99F-B281-400C-9767-4523255E9B6C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F027A-7151-4694-9A6B-E89A5A3F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5DAF1C-715C-450C-B36C-F5827BD91A75}"/>
              </a:ext>
            </a:extLst>
          </p:cNvPr>
          <p:cNvSpPr txBox="1"/>
          <p:nvPr/>
        </p:nvSpPr>
        <p:spPr>
          <a:xfrm>
            <a:off x="1213450" y="2727573"/>
            <a:ext cx="99879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9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/>
                </a:solidFill>
              </a:rPr>
              <a:t>Es un </a:t>
            </a:r>
            <a:r>
              <a:rPr lang="es-AR" sz="3600" b="1" dirty="0" err="1">
                <a:solidFill>
                  <a:schemeClr val="bg1"/>
                </a:solidFill>
              </a:rPr>
              <a:t>framework</a:t>
            </a:r>
            <a:r>
              <a:rPr lang="es-AR" sz="3600" dirty="0">
                <a:solidFill>
                  <a:schemeClr val="bg1"/>
                </a:solidFill>
              </a:rPr>
              <a:t> desarrollado en </a:t>
            </a:r>
            <a:r>
              <a:rPr lang="es-AR" sz="3600" b="1" dirty="0" err="1">
                <a:solidFill>
                  <a:schemeClr val="bg1"/>
                </a:solidFill>
              </a:rPr>
              <a:t>TypeScript</a:t>
            </a:r>
            <a:r>
              <a:rPr lang="es-AR" sz="3600" dirty="0">
                <a:solidFill>
                  <a:schemeClr val="bg1"/>
                </a:solidFill>
              </a:rPr>
              <a:t>.</a:t>
            </a:r>
          </a:p>
          <a:p>
            <a:pPr marL="342899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/>
                </a:solidFill>
              </a:rPr>
              <a:t>Se utiliza para </a:t>
            </a:r>
            <a:r>
              <a:rPr lang="es-AR" sz="3600" b="1" dirty="0">
                <a:solidFill>
                  <a:schemeClr val="bg1"/>
                </a:solidFill>
              </a:rPr>
              <a:t>aplicaciones web </a:t>
            </a:r>
            <a:r>
              <a:rPr lang="es-AR" sz="3600" dirty="0">
                <a:solidFill>
                  <a:schemeClr val="bg1"/>
                </a:solidFill>
              </a:rPr>
              <a:t>en </a:t>
            </a:r>
            <a:r>
              <a:rPr lang="es-AR" sz="3600" u="sng" dirty="0">
                <a:solidFill>
                  <a:schemeClr val="bg1"/>
                </a:solidFill>
              </a:rPr>
              <a:t>una sola página</a:t>
            </a:r>
            <a:r>
              <a:rPr lang="es-AR" sz="3600" dirty="0">
                <a:solidFill>
                  <a:schemeClr val="bg1"/>
                </a:solidFill>
              </a:rPr>
              <a:t> o </a:t>
            </a:r>
            <a:r>
              <a:rPr lang="es-AR" sz="3600" dirty="0" err="1">
                <a:solidFill>
                  <a:schemeClr val="bg1"/>
                </a:solidFill>
              </a:rPr>
              <a:t>SPAs</a:t>
            </a:r>
            <a:r>
              <a:rPr lang="es-AR" sz="3600" dirty="0">
                <a:solidFill>
                  <a:schemeClr val="bg1"/>
                </a:solidFill>
              </a:rPr>
              <a:t>, por su sigla en inglés.</a:t>
            </a:r>
          </a:p>
          <a:p>
            <a:pPr marL="342899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/>
                </a:solidFill>
              </a:rPr>
              <a:t>Es la </a:t>
            </a:r>
            <a:r>
              <a:rPr lang="es-AR" sz="3600" b="1" dirty="0">
                <a:solidFill>
                  <a:schemeClr val="bg1"/>
                </a:solidFill>
              </a:rPr>
              <a:t>evolución</a:t>
            </a:r>
            <a:r>
              <a:rPr lang="es-AR" sz="3600" dirty="0">
                <a:solidFill>
                  <a:schemeClr val="bg1"/>
                </a:solidFill>
              </a:rPr>
              <a:t> de </a:t>
            </a:r>
            <a:r>
              <a:rPr lang="es-AR" sz="3600" b="1" dirty="0" err="1">
                <a:solidFill>
                  <a:schemeClr val="bg1"/>
                </a:solidFill>
              </a:rPr>
              <a:t>AngularJS</a:t>
            </a:r>
            <a:r>
              <a:rPr lang="es-AR" sz="3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625B5-326F-4DE9-B046-FB2E39B6A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043" y="5087010"/>
            <a:ext cx="1904247" cy="14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08781-9A19-4952-8A1A-63D29597D0EE}"/>
              </a:ext>
            </a:extLst>
          </p:cNvPr>
          <p:cNvSpPr/>
          <p:nvPr/>
        </p:nvSpPr>
        <p:spPr>
          <a:xfrm>
            <a:off x="699700" y="431800"/>
            <a:ext cx="5917000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TYPESCRIPT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740CD-F5D8-4148-ADA5-FFD5BC749E48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2DDC9-3295-461D-99FF-8C790E16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26BBD02-4608-42E6-B17F-BB56FF77DC04}"/>
              </a:ext>
            </a:extLst>
          </p:cNvPr>
          <p:cNvSpPr/>
          <p:nvPr/>
        </p:nvSpPr>
        <p:spPr>
          <a:xfrm>
            <a:off x="1221205" y="1748455"/>
            <a:ext cx="4109185" cy="41091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40A2B7-AF30-4996-8993-4B905A475B85}"/>
              </a:ext>
            </a:extLst>
          </p:cNvPr>
          <p:cNvSpPr/>
          <p:nvPr/>
        </p:nvSpPr>
        <p:spPr>
          <a:xfrm>
            <a:off x="1965257" y="3236559"/>
            <a:ext cx="2621081" cy="26210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7F12BD-5241-4063-95CB-5D3D5D3B1E59}"/>
              </a:ext>
            </a:extLst>
          </p:cNvPr>
          <p:cNvSpPr/>
          <p:nvPr/>
        </p:nvSpPr>
        <p:spPr>
          <a:xfrm>
            <a:off x="2440103" y="4178799"/>
            <a:ext cx="1678841" cy="16788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A880E-1441-423A-B7DB-7C4978357610}"/>
              </a:ext>
            </a:extLst>
          </p:cNvPr>
          <p:cNvSpPr txBox="1"/>
          <p:nvPr/>
        </p:nvSpPr>
        <p:spPr>
          <a:xfrm>
            <a:off x="2747447" y="4695053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ES5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88A3C-6284-4DBF-A5D7-24FDD4CFEC24}"/>
              </a:ext>
            </a:extLst>
          </p:cNvPr>
          <p:cNvSpPr txBox="1"/>
          <p:nvPr/>
        </p:nvSpPr>
        <p:spPr>
          <a:xfrm>
            <a:off x="2739798" y="339136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ES6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84579-F35D-44DB-B77F-07FC4F734860}"/>
              </a:ext>
            </a:extLst>
          </p:cNvPr>
          <p:cNvSpPr txBox="1"/>
          <p:nvPr/>
        </p:nvSpPr>
        <p:spPr>
          <a:xfrm>
            <a:off x="2030426" y="2293011"/>
            <a:ext cx="236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3302C-23E4-4123-9708-E332F2A35160}"/>
              </a:ext>
            </a:extLst>
          </p:cNvPr>
          <p:cNvSpPr txBox="1"/>
          <p:nvPr/>
        </p:nvSpPr>
        <p:spPr>
          <a:xfrm>
            <a:off x="5360879" y="2956004"/>
            <a:ext cx="5746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9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Su código se convierte en JavaScript.</a:t>
            </a:r>
          </a:p>
          <a:p>
            <a:pPr marL="342899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400" dirty="0" err="1">
                <a:solidFill>
                  <a:schemeClr val="bg1"/>
                </a:solidFill>
              </a:rPr>
              <a:t>TypeScript</a:t>
            </a:r>
            <a:r>
              <a:rPr lang="es-AR" sz="2400" dirty="0">
                <a:solidFill>
                  <a:schemeClr val="bg1"/>
                </a:solidFill>
              </a:rPr>
              <a:t> es un </a:t>
            </a:r>
            <a:r>
              <a:rPr lang="es-AR" sz="2400" dirty="0" err="1">
                <a:solidFill>
                  <a:schemeClr val="bg1"/>
                </a:solidFill>
              </a:rPr>
              <a:t>Superset</a:t>
            </a:r>
            <a:r>
              <a:rPr lang="es-AR" sz="2400" dirty="0">
                <a:solidFill>
                  <a:schemeClr val="bg1"/>
                </a:solidFill>
              </a:rPr>
              <a:t> de JavaScript.</a:t>
            </a:r>
          </a:p>
          <a:p>
            <a:pPr marL="342899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Fue diseñado con un enfoque a la programación orientada de objetos (OOP).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8948F-BC2E-4A21-9CE3-43DDDF54C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502" y="5186050"/>
            <a:ext cx="2726997" cy="10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5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337ED-B304-4431-A86A-F3C3EAF272CD}"/>
              </a:ext>
            </a:extLst>
          </p:cNvPr>
          <p:cNvSpPr/>
          <p:nvPr/>
        </p:nvSpPr>
        <p:spPr>
          <a:xfrm>
            <a:off x="699700" y="431800"/>
            <a:ext cx="7582452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ANGULAR - COMPONENTES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18449-2B91-49E2-883F-E99BE8E2863D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C02C8-2C2C-4D41-8AA0-2D5031BE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EBFB2E-B41A-4ADE-A6A2-98B102418E09}"/>
              </a:ext>
            </a:extLst>
          </p:cNvPr>
          <p:cNvSpPr/>
          <p:nvPr/>
        </p:nvSpPr>
        <p:spPr>
          <a:xfrm>
            <a:off x="1618593" y="2333296"/>
            <a:ext cx="7819697" cy="3531475"/>
          </a:xfrm>
          <a:prstGeom prst="rect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2762B-1BFF-4173-A3B6-67A581224258}"/>
              </a:ext>
            </a:extLst>
          </p:cNvPr>
          <p:cNvSpPr txBox="1"/>
          <p:nvPr/>
        </p:nvSpPr>
        <p:spPr>
          <a:xfrm>
            <a:off x="1618593" y="1810455"/>
            <a:ext cx="34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raphik Semibold" panose="020B0703030202060203" pitchFamily="34" charset="0"/>
              </a:rPr>
              <a:t>App Web</a:t>
            </a:r>
            <a:endParaRPr lang="en-US" dirty="0">
              <a:solidFill>
                <a:schemeClr val="bg1"/>
              </a:solidFill>
              <a:latin typeface="Graphik Semibold" panose="020B070303020206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7EBD5-1027-4C5C-9E2B-8761DA209035}"/>
              </a:ext>
            </a:extLst>
          </p:cNvPr>
          <p:cNvSpPr/>
          <p:nvPr/>
        </p:nvSpPr>
        <p:spPr>
          <a:xfrm>
            <a:off x="1713186" y="2406868"/>
            <a:ext cx="7590164" cy="7676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D6DD40-88EA-44B8-970B-972906F3C894}"/>
              </a:ext>
            </a:extLst>
          </p:cNvPr>
          <p:cNvSpPr/>
          <p:nvPr/>
        </p:nvSpPr>
        <p:spPr>
          <a:xfrm>
            <a:off x="1713186" y="3248056"/>
            <a:ext cx="1870842" cy="25116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32BEE-A929-4D22-B86F-7556AA17D65C}"/>
              </a:ext>
            </a:extLst>
          </p:cNvPr>
          <p:cNvSpPr/>
          <p:nvPr/>
        </p:nvSpPr>
        <p:spPr>
          <a:xfrm>
            <a:off x="3689131" y="3248055"/>
            <a:ext cx="5614219" cy="25116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CONTENIDO                     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7FD25-DEE1-401D-974A-D1B6841706C6}"/>
              </a:ext>
            </a:extLst>
          </p:cNvPr>
          <p:cNvSpPr/>
          <p:nvPr/>
        </p:nvSpPr>
        <p:spPr>
          <a:xfrm>
            <a:off x="4056990" y="3418490"/>
            <a:ext cx="2986630" cy="809297"/>
          </a:xfrm>
          <a:prstGeom prst="rect">
            <a:avLst/>
          </a:prstGeom>
          <a:solidFill>
            <a:srgbClr val="C00000"/>
          </a:solidFill>
          <a:ln w="31750">
            <a:solidFill>
              <a:srgbClr val="EC6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64510-66E9-437C-BE22-86B2B615AB87}"/>
              </a:ext>
            </a:extLst>
          </p:cNvPr>
          <p:cNvSpPr/>
          <p:nvPr/>
        </p:nvSpPr>
        <p:spPr>
          <a:xfrm>
            <a:off x="7202970" y="3418489"/>
            <a:ext cx="1941030" cy="2162504"/>
          </a:xfrm>
          <a:prstGeom prst="rect">
            <a:avLst/>
          </a:prstGeom>
          <a:solidFill>
            <a:srgbClr val="CC0000"/>
          </a:solidFill>
          <a:ln w="34925">
            <a:solidFill>
              <a:srgbClr val="EC6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901DB-B57C-49C0-95DF-0EAA77215B35}"/>
              </a:ext>
            </a:extLst>
          </p:cNvPr>
          <p:cNvSpPr/>
          <p:nvPr/>
        </p:nvSpPr>
        <p:spPr>
          <a:xfrm>
            <a:off x="4177642" y="3485697"/>
            <a:ext cx="740982" cy="659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8E934-1EAC-4F0B-9C83-DDA0D25A4598}"/>
              </a:ext>
            </a:extLst>
          </p:cNvPr>
          <p:cNvSpPr/>
          <p:nvPr/>
        </p:nvSpPr>
        <p:spPr>
          <a:xfrm>
            <a:off x="5023726" y="3484151"/>
            <a:ext cx="1965435" cy="1208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65FBF-18F0-4BFD-AB66-466EDBBEAF55}"/>
              </a:ext>
            </a:extLst>
          </p:cNvPr>
          <p:cNvSpPr/>
          <p:nvPr/>
        </p:nvSpPr>
        <p:spPr>
          <a:xfrm>
            <a:off x="5029751" y="3662744"/>
            <a:ext cx="1965435" cy="1208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F2F24E-76A9-4868-8F1E-ACF4224A8673}"/>
              </a:ext>
            </a:extLst>
          </p:cNvPr>
          <p:cNvSpPr/>
          <p:nvPr/>
        </p:nvSpPr>
        <p:spPr>
          <a:xfrm>
            <a:off x="5029751" y="3846444"/>
            <a:ext cx="1965435" cy="1208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17AB31-46B7-4D92-99F2-99D95D6AC209}"/>
              </a:ext>
            </a:extLst>
          </p:cNvPr>
          <p:cNvSpPr/>
          <p:nvPr/>
        </p:nvSpPr>
        <p:spPr>
          <a:xfrm>
            <a:off x="5027885" y="4034045"/>
            <a:ext cx="1965435" cy="1208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50F5E-91EF-49FE-8AB5-208DE0E1659C}"/>
              </a:ext>
            </a:extLst>
          </p:cNvPr>
          <p:cNvSpPr/>
          <p:nvPr/>
        </p:nvSpPr>
        <p:spPr>
          <a:xfrm>
            <a:off x="7297796" y="3484151"/>
            <a:ext cx="1755877" cy="155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0BEDD-8462-4AFA-8F30-35C6132AF929}"/>
              </a:ext>
            </a:extLst>
          </p:cNvPr>
          <p:cNvSpPr/>
          <p:nvPr/>
        </p:nvSpPr>
        <p:spPr>
          <a:xfrm>
            <a:off x="7302836" y="3710149"/>
            <a:ext cx="1755877" cy="155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B7ECB0-7731-4F95-B415-45E25465D154}"/>
              </a:ext>
            </a:extLst>
          </p:cNvPr>
          <p:cNvSpPr/>
          <p:nvPr/>
        </p:nvSpPr>
        <p:spPr>
          <a:xfrm>
            <a:off x="7302836" y="3929539"/>
            <a:ext cx="1755877" cy="155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407113-0456-4E58-B13B-47166DF6F11F}"/>
              </a:ext>
            </a:extLst>
          </p:cNvPr>
          <p:cNvSpPr/>
          <p:nvPr/>
        </p:nvSpPr>
        <p:spPr>
          <a:xfrm>
            <a:off x="7306115" y="4152830"/>
            <a:ext cx="1755877" cy="155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48DA10-76FC-484B-8B97-D791E6F2CBE8}"/>
              </a:ext>
            </a:extLst>
          </p:cNvPr>
          <p:cNvSpPr/>
          <p:nvPr/>
        </p:nvSpPr>
        <p:spPr>
          <a:xfrm>
            <a:off x="7314369" y="4383413"/>
            <a:ext cx="1734859" cy="659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7CDFC5-C3AD-442E-AF90-D762CBD60F1E}"/>
              </a:ext>
            </a:extLst>
          </p:cNvPr>
          <p:cNvSpPr/>
          <p:nvPr/>
        </p:nvSpPr>
        <p:spPr>
          <a:xfrm>
            <a:off x="7308551" y="5135489"/>
            <a:ext cx="1755877" cy="155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76DA9A-6D3E-42DF-ABCE-BDCA3913A889}"/>
              </a:ext>
            </a:extLst>
          </p:cNvPr>
          <p:cNvSpPr/>
          <p:nvPr/>
        </p:nvSpPr>
        <p:spPr>
          <a:xfrm>
            <a:off x="7309290" y="5358241"/>
            <a:ext cx="1755877" cy="155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F38BFF-9954-4895-A21D-6A83D08EA4D2}"/>
              </a:ext>
            </a:extLst>
          </p:cNvPr>
          <p:cNvCxnSpPr/>
          <p:nvPr/>
        </p:nvCxnSpPr>
        <p:spPr>
          <a:xfrm flipV="1">
            <a:off x="4177642" y="3484151"/>
            <a:ext cx="740982" cy="60115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A0B1DB-3CDF-44A9-99FD-A606E0CA0E2D}"/>
              </a:ext>
            </a:extLst>
          </p:cNvPr>
          <p:cNvCxnSpPr/>
          <p:nvPr/>
        </p:nvCxnSpPr>
        <p:spPr>
          <a:xfrm>
            <a:off x="4177642" y="3484151"/>
            <a:ext cx="740982" cy="60115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734361-7684-42BF-BF43-357C7913B719}"/>
              </a:ext>
            </a:extLst>
          </p:cNvPr>
          <p:cNvCxnSpPr/>
          <p:nvPr/>
        </p:nvCxnSpPr>
        <p:spPr>
          <a:xfrm>
            <a:off x="7314369" y="4383413"/>
            <a:ext cx="1734859" cy="65952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5EF492-6487-4440-9C83-32A7B56CFBF8}"/>
              </a:ext>
            </a:extLst>
          </p:cNvPr>
          <p:cNvCxnSpPr/>
          <p:nvPr/>
        </p:nvCxnSpPr>
        <p:spPr>
          <a:xfrm flipV="1">
            <a:off x="7314369" y="4383413"/>
            <a:ext cx="1734859" cy="65952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1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526B50-B5D3-435A-A30F-D53404D2DB8E}"/>
              </a:ext>
            </a:extLst>
          </p:cNvPr>
          <p:cNvSpPr/>
          <p:nvPr/>
        </p:nvSpPr>
        <p:spPr>
          <a:xfrm>
            <a:off x="699700" y="431800"/>
            <a:ext cx="7582452" cy="7540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Graphik Semibold" panose="020B0703030202060203" pitchFamily="34" charset="0"/>
              </a:rPr>
              <a:t>ANGULAR - COMPONENTES</a:t>
            </a:r>
            <a:endParaRPr lang="en-US" sz="3600" dirty="0">
              <a:latin typeface="Graphik Semibold" panose="020B07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1465D-30E8-4AD2-AE98-C24228DC98D6}"/>
              </a:ext>
            </a:extLst>
          </p:cNvPr>
          <p:cNvSpPr/>
          <p:nvPr/>
        </p:nvSpPr>
        <p:spPr>
          <a:xfrm>
            <a:off x="699700" y="1524000"/>
            <a:ext cx="10666800" cy="467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55600" dist="38100" dir="6660000" sx="104000" sy="104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1A4E4-4B92-446B-88EB-A57972C7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0" y="0"/>
            <a:ext cx="3020975" cy="3020975"/>
          </a:xfrm>
          <a:prstGeom prst="rect">
            <a:avLst/>
          </a:prstGeom>
          <a:effectLst>
            <a:outerShdw blurRad="2794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8BE2DA-1C69-450F-B181-4A71DE29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912937"/>
            <a:ext cx="5429250" cy="389572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369060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2365</TotalTime>
  <Words>537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Corbel</vt:lpstr>
      <vt:lpstr>Courier New</vt:lpstr>
      <vt:lpstr>Franklin Gothic Demi Cond</vt:lpstr>
      <vt:lpstr>Graphik Semibold</vt:lpstr>
      <vt:lpstr>Depth</vt:lpstr>
      <vt:lpstr>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Hermoso, Ezequiel M.</dc:creator>
  <cp:lastModifiedBy>Hermoso, Ezequiel M.</cp:lastModifiedBy>
  <cp:revision>87</cp:revision>
  <dcterms:created xsi:type="dcterms:W3CDTF">2018-08-29T19:07:10Z</dcterms:created>
  <dcterms:modified xsi:type="dcterms:W3CDTF">2018-10-09T02:44:34Z</dcterms:modified>
</cp:coreProperties>
</file>