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11.png" ContentType="image/png"/>
  <Override PartName="/ppt/media/image4.png" ContentType="image/png"/>
  <Override PartName="/ppt/media/image5.jpeg" ContentType="image/jpeg"/>
  <Override PartName="/ppt/media/image10.jpeg" ContentType="image/jpeg"/>
  <Override PartName="/ppt/media/image6.jpeg" ContentType="image/jpeg"/>
  <Override PartName="/ppt/media/image8.png" ContentType="image/png"/>
  <Override PartName="/ppt/media/image7.jpeg" ContentType="image/jpeg"/>
  <Override PartName="/ppt/media/image12.jpeg" ContentType="image/jpeg"/>
  <Override PartName="/ppt/media/image9.jpeg" ContentType="image/jpeg"/>
  <Override PartName="/ppt/media/image13.jpeg" ContentType="image/jpeg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8200" cy="1553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78920" cy="4113000"/>
            <a:chOff x="0" y="0"/>
            <a:chExt cx="10078920" cy="41130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8920" cy="41130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2680" cy="6382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8360" cy="18270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8360" cy="18270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3960" cy="3639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1240" cy="9126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4040" cy="4554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7160" cy="10040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1240" cy="1004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2680" cy="4554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1240" cy="16441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6840" cy="8211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3560" cy="14612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2520" cy="10040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1080" cy="9126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3960" cy="10954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3960" cy="15526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3960" cy="3639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4120"/>
            <a:ext cx="1278720" cy="912960"/>
            <a:chOff x="8540280" y="5064120"/>
            <a:chExt cx="1278720" cy="91296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4120"/>
              <a:ext cx="1278720" cy="912960"/>
              <a:chOff x="8540280" y="5064120"/>
              <a:chExt cx="1278720" cy="91296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29520"/>
                <a:ext cx="181080" cy="1810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29520"/>
                <a:ext cx="181080" cy="1810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29520"/>
                <a:ext cx="181080" cy="1810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29880"/>
                <a:ext cx="181080" cy="1810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3760"/>
                <a:ext cx="181080" cy="1810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3760"/>
                <a:ext cx="181080" cy="1810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4120"/>
                <a:ext cx="181080" cy="1810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3760"/>
                <a:ext cx="181080" cy="1810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5280"/>
                <a:ext cx="181080" cy="1810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5640"/>
                <a:ext cx="181080" cy="1810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5280"/>
                <a:ext cx="181080" cy="1810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5280"/>
                <a:ext cx="181080" cy="1810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3049" sy="73049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4280" cy="29242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1225080" y="1134360"/>
            <a:ext cx="1187280" cy="11865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3420000" y="4242960"/>
            <a:ext cx="638280" cy="6382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4200" cy="414360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3120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"/>
          <p:cNvGrpSpPr/>
          <p:nvPr/>
        </p:nvGrpSpPr>
        <p:grpSpPr>
          <a:xfrm>
            <a:off x="7406640" y="3566160"/>
            <a:ext cx="2375640" cy="4295880"/>
            <a:chOff x="7406640" y="3566160"/>
            <a:chExt cx="2375640" cy="4295880"/>
          </a:xfrm>
        </p:grpSpPr>
        <p:sp>
          <p:nvSpPr>
            <p:cNvPr id="116" name=""/>
            <p:cNvSpPr/>
            <p:nvPr/>
          </p:nvSpPr>
          <p:spPr>
            <a:xfrm>
              <a:off x="8138160" y="4754880"/>
              <a:ext cx="455400" cy="2558520"/>
            </a:xfrm>
            <a:prstGeom prst="rect">
              <a:avLst/>
            </a:prstGeom>
            <a:blipFill rotWithShape="0">
              <a:blip r:embed="rId2"/>
              <a:srcRect/>
              <a:tile tx="0" ty="0" sx="73049" sy="73049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8961120" y="3566160"/>
              <a:ext cx="455400" cy="2558520"/>
            </a:xfrm>
            <a:prstGeom prst="rect">
              <a:avLst/>
            </a:prstGeom>
            <a:blipFill rotWithShape="0">
              <a:blip r:embed="rId3"/>
              <a:srcRect/>
              <a:tile tx="0" ty="0" sx="73049" sy="73049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8503920" y="5120640"/>
              <a:ext cx="1278360" cy="896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321040" y="5303520"/>
              <a:ext cx="912600" cy="896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869680" y="5486400"/>
              <a:ext cx="912600" cy="896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7406640" y="5303520"/>
              <a:ext cx="455400" cy="2558520"/>
            </a:xfrm>
            <a:prstGeom prst="rect">
              <a:avLst/>
            </a:prstGeom>
            <a:blipFill rotWithShape="0">
              <a:blip r:embed="rId4"/>
              <a:srcRect/>
              <a:tile tx="0" ty="0" sx="73049" sy="73049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22" name=""/>
          <p:cNvSpPr/>
          <p:nvPr/>
        </p:nvSpPr>
        <p:spPr>
          <a:xfrm flipH="1" flipV="1">
            <a:off x="1458720" y="-1556640"/>
            <a:ext cx="455400" cy="2558520"/>
          </a:xfrm>
          <a:prstGeom prst="rect">
            <a:avLst/>
          </a:prstGeom>
          <a:blipFill rotWithShape="0">
            <a:blip r:embed="rId5"/>
            <a:srcRect/>
            <a:tile tx="0" ty="0" sx="73049" sy="73049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 flipH="1" flipV="1">
            <a:off x="635760" y="-365760"/>
            <a:ext cx="455400" cy="2558520"/>
          </a:xfrm>
          <a:prstGeom prst="rect">
            <a:avLst/>
          </a:prstGeom>
          <a:blipFill rotWithShape="0">
            <a:blip r:embed="rId6"/>
            <a:srcRect/>
            <a:tile tx="0" ty="0" sx="73049" sy="73049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 flipH="1" flipV="1">
            <a:off x="272160" y="546480"/>
            <a:ext cx="1278360" cy="896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820800" y="363600"/>
            <a:ext cx="912600" cy="896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2160" y="180720"/>
            <a:ext cx="912600" cy="896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 flipH="1" flipV="1">
            <a:off x="2192400" y="-2105280"/>
            <a:ext cx="455400" cy="2558520"/>
          </a:xfrm>
          <a:prstGeom prst="rect">
            <a:avLst/>
          </a:prstGeom>
          <a:blipFill rotWithShape="0">
            <a:blip r:embed="rId7"/>
            <a:srcRect/>
            <a:tile tx="0" ty="0" sx="73049" sy="73049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3474720" y="2560320"/>
            <a:ext cx="2741400" cy="2741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6411960" y="1300320"/>
            <a:ext cx="860040" cy="1810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5813280" y="3854880"/>
            <a:ext cx="860040" cy="1810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7589520" y="2560320"/>
            <a:ext cx="2192760" cy="2192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3200400" y="731520"/>
            <a:ext cx="1683000" cy="164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1424160" y="3489120"/>
            <a:ext cx="1683000" cy="164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700920" y="1900080"/>
            <a:ext cx="1400400" cy="1847160"/>
          </a:xfrm>
          <a:custGeom>
            <a:avLst/>
            <a:gdLst>
              <a:gd name="textAreaLeft" fmla="*/ 0 w 1400400"/>
              <a:gd name="textAreaRight" fmla="*/ 1402200 w 1400400"/>
              <a:gd name="textAreaTop" fmla="*/ 0 h 1847160"/>
              <a:gd name="textAreaBottom" fmla="*/ 1848960 h 184716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931920" y="2011680"/>
            <a:ext cx="974160" cy="1369800"/>
          </a:xfrm>
          <a:custGeom>
            <a:avLst/>
            <a:gdLst>
              <a:gd name="textAreaLeft" fmla="*/ 0 w 974160"/>
              <a:gd name="textAreaRight" fmla="*/ 975960 w 974160"/>
              <a:gd name="textAreaTop" fmla="*/ 0 h 1369800"/>
              <a:gd name="textAreaBottom" fmla="*/ 1371600 h 136980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724880" y="2103120"/>
            <a:ext cx="777240" cy="1461240"/>
          </a:xfrm>
          <a:custGeom>
            <a:avLst/>
            <a:gdLst>
              <a:gd name="textAreaLeft" fmla="*/ 0 w 777240"/>
              <a:gd name="textAreaRight" fmla="*/ 779040 w 777240"/>
              <a:gd name="textAreaTop" fmla="*/ 0 h 1461240"/>
              <a:gd name="textAreaBottom" fmla="*/ 1463040 h 146124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1424160" y="4754880"/>
            <a:ext cx="860040" cy="1810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>
            <a:off x="2887200" y="1300320"/>
            <a:ext cx="860040" cy="1810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"/>
          <p:cNvGrpSpPr/>
          <p:nvPr/>
        </p:nvGrpSpPr>
        <p:grpSpPr>
          <a:xfrm>
            <a:off x="3570480" y="1225440"/>
            <a:ext cx="5118840" cy="2924280"/>
            <a:chOff x="3570480" y="1225440"/>
            <a:chExt cx="5118840" cy="2924280"/>
          </a:xfrm>
        </p:grpSpPr>
        <p:sp>
          <p:nvSpPr>
            <p:cNvPr id="216" name=""/>
            <p:cNvSpPr/>
            <p:nvPr/>
          </p:nvSpPr>
          <p:spPr>
            <a:xfrm>
              <a:off x="3570480" y="1528200"/>
              <a:ext cx="4925520" cy="26215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3763800" y="1225440"/>
              <a:ext cx="4925520" cy="26215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18" name=""/>
          <p:cNvGrpSpPr/>
          <p:nvPr/>
        </p:nvGrpSpPr>
        <p:grpSpPr>
          <a:xfrm>
            <a:off x="-2090520" y="-402120"/>
            <a:ext cx="4941360" cy="8519760"/>
            <a:chOff x="-2090520" y="-402120"/>
            <a:chExt cx="4941360" cy="8519760"/>
          </a:xfrm>
        </p:grpSpPr>
        <p:sp>
          <p:nvSpPr>
            <p:cNvPr id="219" name=""/>
            <p:cNvSpPr/>
            <p:nvPr/>
          </p:nvSpPr>
          <p:spPr>
            <a:xfrm>
              <a:off x="-893160" y="448668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rot="5358000">
              <a:off x="-893880" y="515160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-228960" y="516168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 rot="5358000">
              <a:off x="-218160" y="4488840"/>
              <a:ext cx="1066680" cy="764640"/>
            </a:xfrm>
            <a:custGeom>
              <a:avLst/>
              <a:gdLst>
                <a:gd name="textAreaLeft" fmla="*/ 276840 w 1066680"/>
                <a:gd name="textAreaRight" fmla="*/ 791640 w 106668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-228960" y="382608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3049" sy="73049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 rot="5358000">
              <a:off x="-1582560" y="449280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3049" sy="73049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 rot="5358000">
              <a:off x="-2234880" y="516888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 rot="5358000">
              <a:off x="-893520" y="381960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 rot="5358000">
              <a:off x="-218520" y="315288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455040" y="447768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 rot="5358000">
              <a:off x="472320" y="381960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1158840" y="517068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-1561680" y="516276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 rot="5358000">
              <a:off x="463320" y="516888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3" name=""/>
            <p:cNvSpPr/>
            <p:nvPr/>
          </p:nvSpPr>
          <p:spPr>
            <a:xfrm flipH="1" rot="16242000">
              <a:off x="-230400" y="1792080"/>
              <a:ext cx="1067040" cy="764640"/>
            </a:xfrm>
            <a:custGeom>
              <a:avLst/>
              <a:gdLst>
                <a:gd name="textAreaLeft" fmla="*/ 276120 w 1067040"/>
                <a:gd name="textAreaRight" fmla="*/ 79092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4" name=""/>
            <p:cNvSpPr/>
            <p:nvPr/>
          </p:nvSpPr>
          <p:spPr>
            <a:xfrm flipH="1" rot="16242000">
              <a:off x="419760" y="2468160"/>
              <a:ext cx="1067040" cy="764640"/>
            </a:xfrm>
            <a:custGeom>
              <a:avLst/>
              <a:gdLst>
                <a:gd name="textAreaLeft" fmla="*/ 276120 w 1067040"/>
                <a:gd name="textAreaRight" fmla="*/ 79092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5" name=""/>
            <p:cNvSpPr/>
            <p:nvPr/>
          </p:nvSpPr>
          <p:spPr>
            <a:xfrm flipH="1">
              <a:off x="-248040" y="2462040"/>
              <a:ext cx="1071360" cy="764640"/>
            </a:xfrm>
            <a:custGeom>
              <a:avLst/>
              <a:gdLst>
                <a:gd name="textAreaLeft" fmla="*/ 279360 w 1071360"/>
                <a:gd name="textAreaRight" fmla="*/ 79596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1107720" y="113508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"/>
            <p:cNvSpPr/>
            <p:nvPr/>
          </p:nvSpPr>
          <p:spPr>
            <a:xfrm rot="5358000">
              <a:off x="1104840" y="180000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38" name=""/>
            <p:cNvSpPr/>
            <p:nvPr/>
          </p:nvSpPr>
          <p:spPr>
            <a:xfrm rot="5358000">
              <a:off x="416160" y="114120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3049" sy="73049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439200" y="181116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423720" y="45108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1" name=""/>
            <p:cNvSpPr/>
            <p:nvPr/>
          </p:nvSpPr>
          <p:spPr>
            <a:xfrm rot="5358000">
              <a:off x="-243000" y="43704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2" name=""/>
            <p:cNvSpPr/>
            <p:nvPr/>
          </p:nvSpPr>
          <p:spPr>
            <a:xfrm rot="5358000">
              <a:off x="436680" y="-24624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1779480" y="179460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1106280" y="-25704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3049" sy="73049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-908280" y="179064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3049" sy="73049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6" name=""/>
            <p:cNvSpPr/>
            <p:nvPr/>
          </p:nvSpPr>
          <p:spPr>
            <a:xfrm rot="5358000">
              <a:off x="-242280" y="582336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7" name=""/>
            <p:cNvSpPr/>
            <p:nvPr/>
          </p:nvSpPr>
          <p:spPr>
            <a:xfrm>
              <a:off x="427320" y="585396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3049" sy="73049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-236880" y="649404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"/>
            <p:cNvSpPr/>
            <p:nvPr/>
          </p:nvSpPr>
          <p:spPr>
            <a:xfrm rot="5358000">
              <a:off x="-926280" y="650016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"/>
            <p:cNvSpPr/>
            <p:nvPr/>
          </p:nvSpPr>
          <p:spPr>
            <a:xfrm rot="5358000">
              <a:off x="-244800" y="7197120"/>
              <a:ext cx="1066680" cy="764640"/>
            </a:xfrm>
            <a:custGeom>
              <a:avLst/>
              <a:gdLst>
                <a:gd name="textAreaLeft" fmla="*/ 276840 w 1066680"/>
                <a:gd name="textAreaRight" fmla="*/ 791640 w 106668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"/>
            <p:cNvSpPr/>
            <p:nvPr/>
          </p:nvSpPr>
          <p:spPr>
            <a:xfrm rot="5358000">
              <a:off x="428400" y="6516720"/>
              <a:ext cx="1067040" cy="764640"/>
            </a:xfrm>
            <a:custGeom>
              <a:avLst/>
              <a:gdLst>
                <a:gd name="textAreaLeft" fmla="*/ 277200 w 1067040"/>
                <a:gd name="textAreaRight" fmla="*/ 792000 w 106704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1103400" y="6530040"/>
              <a:ext cx="1071360" cy="764640"/>
            </a:xfrm>
            <a:custGeom>
              <a:avLst/>
              <a:gdLst>
                <a:gd name="textAreaLeft" fmla="*/ 278280 w 1071360"/>
                <a:gd name="textAreaRight" fmla="*/ 794880 w 1071360"/>
                <a:gd name="textAreaTop" fmla="*/ 258840 h 764640"/>
                <a:gd name="textAreaBottom" fmla="*/ 507600 h 764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3" name=""/>
          <p:cNvSpPr/>
          <p:nvPr/>
        </p:nvSpPr>
        <p:spPr>
          <a:xfrm>
            <a:off x="3844800" y="1408320"/>
            <a:ext cx="1095480" cy="12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7868160" y="3039840"/>
            <a:ext cx="109548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8538120" y="3877200"/>
            <a:ext cx="974160" cy="1369800"/>
          </a:xfrm>
          <a:custGeom>
            <a:avLst/>
            <a:gdLst>
              <a:gd name="textAreaLeft" fmla="*/ 0 w 974160"/>
              <a:gd name="textAreaRight" fmla="*/ 975960 w 974160"/>
              <a:gd name="textAreaTop" fmla="*/ 0 h 1369800"/>
              <a:gd name="textAreaBottom" fmla="*/ 1371600 h 136980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7372080" y="4974480"/>
            <a:ext cx="1683000" cy="1644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"/>
          <p:cNvSpPr/>
          <p:nvPr/>
        </p:nvSpPr>
        <p:spPr>
          <a:xfrm>
            <a:off x="7868160" y="-329040"/>
            <a:ext cx="2009880" cy="200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2982960" y="3757320"/>
            <a:ext cx="1042920" cy="3009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"/>
          <p:cNvSpPr/>
          <p:nvPr/>
        </p:nvSpPr>
        <p:spPr>
          <a:xfrm rot="18876000">
            <a:off x="8644680" y="-403920"/>
            <a:ext cx="2893680" cy="28936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 rot="18876000">
            <a:off x="8664840" y="3983040"/>
            <a:ext cx="2893680" cy="28936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 rot="18964800">
            <a:off x="992880" y="5915880"/>
            <a:ext cx="2586960" cy="7297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 rot="18964800">
            <a:off x="-1296360" y="5513760"/>
            <a:ext cx="2586960" cy="7297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rot="18964800">
            <a:off x="3680640" y="339480"/>
            <a:ext cx="3456000" cy="920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 rot="18964800">
            <a:off x="1444680" y="-756720"/>
            <a:ext cx="2586960" cy="7297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 rot="18964800">
            <a:off x="-726840" y="3295080"/>
            <a:ext cx="2586960" cy="5112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1.png"/><Relationship Id="rId3" Type="http://schemas.openxmlformats.org/officeDocument/2006/relationships/image" Target="../media/image10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"/>
          <p:cNvSpPr/>
          <p:nvPr/>
        </p:nvSpPr>
        <p:spPr>
          <a:xfrm>
            <a:off x="3657600" y="4515120"/>
            <a:ext cx="3234600" cy="12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zxx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Sieťové tecnhológie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Maroš Tomašov I.C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7315200" y="4629240"/>
            <a:ext cx="237564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SOS Handlová, Lipová 8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182880" y="5198400"/>
            <a:ext cx="1369800" cy="299160"/>
          </a:xfrm>
          <a:prstGeom prst="rect">
            <a:avLst/>
          </a:prstGeom>
          <a:ln w="0">
            <a:noFill/>
          </a:ln>
        </p:spPr>
      </p:pic>
      <p:sp>
        <p:nvSpPr>
          <p:cNvPr id="345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6" name=""/>
          <p:cNvSpPr/>
          <p:nvPr/>
        </p:nvSpPr>
        <p:spPr>
          <a:xfrm>
            <a:off x="0" y="4572000"/>
            <a:ext cx="2284200" cy="1141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457200" y="1546920"/>
            <a:ext cx="51188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METALICKÉ KÁBLE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Data sa prenášajú pomocou elektrických impulzov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OPTICKÉ KÁBLE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Data sa prenášajú pomocou Svetelných impulzov, svetlo je rýchlejšie a menej šumu je v kábli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BEZ DRÔTOVÉ PRIPOJENIE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Dáta su prenášané vzduchom, čím sa nemusí rozvrhovať prepojenie klábov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365760" y="3670920"/>
            <a:ext cx="511884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Pripojenie káblami je základ internetu,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káblami je prepojený celý svet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a každý kábel ma výhodu a nevýhodu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274320" y="365760"/>
            <a:ext cx="356436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Typy Prepojení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5308560" y="5163120"/>
            <a:ext cx="21877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"/>
          <p:cNvSpPr/>
          <p:nvPr/>
        </p:nvSpPr>
        <p:spPr>
          <a:xfrm>
            <a:off x="5873400" y="1190520"/>
            <a:ext cx="4092480" cy="4092480"/>
          </a:xfrm>
          <a:custGeom>
            <a:avLst/>
            <a:gdLst>
              <a:gd name="textAreaLeft" fmla="*/ 0 w 4092480"/>
              <a:gd name="textAreaRight" fmla="*/ 4094280 w 4092480"/>
              <a:gd name="textAreaTop" fmla="*/ 0 h 4092480"/>
              <a:gd name="textAreaBottom" fmla="*/ 4094280 h 409248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"/>
          <p:cNvSpPr/>
          <p:nvPr/>
        </p:nvSpPr>
        <p:spPr>
          <a:xfrm>
            <a:off x="457200" y="1546920"/>
            <a:ext cx="51188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Sieťové Komunikačné Protokoly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TCP – Transmission Control Protocol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HTTP – Hyper Text Transfer Protocol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Sieťové komunikačné Protokoloy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SSH – Secure Shell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SSL – Secure Socket Shell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TLS – Transport Layer Security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Smerovacie protokoly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OSPF – Open Shortest Path First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BGP - Border Gateway Protocol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Protokoly zisťovania služieb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DNS – Domain Name System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DHCP – Dynamic Host Configuration Protocol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365760" y="3670920"/>
            <a:ext cx="511884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"/>
          <p:cNvSpPr/>
          <p:nvPr/>
        </p:nvSpPr>
        <p:spPr>
          <a:xfrm>
            <a:off x="274320" y="365760"/>
            <a:ext cx="356436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Protokoly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5308560" y="5163120"/>
            <a:ext cx="21877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6" name=""/>
          <p:cNvSpPr/>
          <p:nvPr/>
        </p:nvSpPr>
        <p:spPr>
          <a:xfrm>
            <a:off x="5873400" y="1190520"/>
            <a:ext cx="4092480" cy="4092480"/>
          </a:xfrm>
          <a:custGeom>
            <a:avLst/>
            <a:gdLst>
              <a:gd name="textAreaLeft" fmla="*/ 0 w 4092480"/>
              <a:gd name="textAreaRight" fmla="*/ 4094280 w 4092480"/>
              <a:gd name="textAreaTop" fmla="*/ 0 h 4092480"/>
              <a:gd name="textAreaBottom" fmla="*/ 4094280 h 409248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"/>
          <p:cNvSpPr/>
          <p:nvPr/>
        </p:nvSpPr>
        <p:spPr>
          <a:xfrm>
            <a:off x="457200" y="1546920"/>
            <a:ext cx="51188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Zmena predvoleného hesla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Aktualizácia firmware routeru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Použitie silného hesla Wi-Fi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Aktivujte filtrovanie MAC adries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Pravidelne sledujte zariadenia v sieti: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666666"/>
              </a:buClr>
              <a:buFont typeface="Wingdings" charset="2"/>
              <a:buChar char=""/>
            </a:pPr>
            <a:r>
              <a:rPr b="0" lang="zxx" sz="1800" spc="-1" strike="noStrike">
                <a:solidFill>
                  <a:srgbClr val="666666"/>
                </a:solidFill>
                <a:latin typeface="Noto Sans"/>
                <a:ea typeface="DejaVu Sans"/>
              </a:rPr>
              <a:t>Nezdieľajte heslo: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365760" y="3670920"/>
            <a:ext cx="511884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"/>
          <p:cNvSpPr/>
          <p:nvPr/>
        </p:nvSpPr>
        <p:spPr>
          <a:xfrm>
            <a:off x="274320" y="365760"/>
            <a:ext cx="383976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Bezpečnosť domácej siete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5308560" y="5163120"/>
            <a:ext cx="21877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"/>
          <p:cNvSpPr/>
          <p:nvPr/>
        </p:nvSpPr>
        <p:spPr>
          <a:xfrm>
            <a:off x="5873400" y="1190520"/>
            <a:ext cx="4092480" cy="4092480"/>
          </a:xfrm>
          <a:custGeom>
            <a:avLst/>
            <a:gdLst>
              <a:gd name="textAreaLeft" fmla="*/ 0 w 4092480"/>
              <a:gd name="textAreaRight" fmla="*/ 4094280 w 4092480"/>
              <a:gd name="textAreaTop" fmla="*/ 0 h 4092480"/>
              <a:gd name="textAreaBottom" fmla="*/ 4094280 h 409248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228600" y="198360"/>
            <a:ext cx="2422440" cy="3230280"/>
          </a:xfrm>
          <a:prstGeom prst="rect">
            <a:avLst/>
          </a:prstGeom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2"/>
          <a:stretch/>
        </p:blipFill>
        <p:spPr>
          <a:xfrm>
            <a:off x="3200400" y="376920"/>
            <a:ext cx="2952000" cy="2823120"/>
          </a:xfrm>
          <a:prstGeom prst="rect">
            <a:avLst/>
          </a:prstGeom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3"/>
          <a:stretch/>
        </p:blipFill>
        <p:spPr>
          <a:xfrm>
            <a:off x="6458400" y="445680"/>
            <a:ext cx="2456640" cy="1839960"/>
          </a:xfrm>
          <a:prstGeom prst="rect">
            <a:avLst/>
          </a:prstGeom>
          <a:ln w="0">
            <a:noFill/>
          </a:ln>
        </p:spPr>
      </p:pic>
      <p:pic>
        <p:nvPicPr>
          <p:cNvPr id="405" name="" descr=""/>
          <p:cNvPicPr/>
          <p:nvPr/>
        </p:nvPicPr>
        <p:blipFill>
          <a:blip r:embed="rId4"/>
          <a:stretch/>
        </p:blipFill>
        <p:spPr>
          <a:xfrm>
            <a:off x="6629400" y="2790000"/>
            <a:ext cx="2227320" cy="1781640"/>
          </a:xfrm>
          <a:prstGeom prst="rect">
            <a:avLst/>
          </a:prstGeom>
          <a:ln w="0">
            <a:noFill/>
          </a:ln>
        </p:spPr>
      </p:pic>
      <p:pic>
        <p:nvPicPr>
          <p:cNvPr id="406" name="" descr=""/>
          <p:cNvPicPr/>
          <p:nvPr/>
        </p:nvPicPr>
        <p:blipFill>
          <a:blip r:embed="rId5"/>
          <a:stretch/>
        </p:blipFill>
        <p:spPr>
          <a:xfrm>
            <a:off x="3657600" y="3200400"/>
            <a:ext cx="1568160" cy="23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"/>
          <p:cNvSpPr/>
          <p:nvPr/>
        </p:nvSpPr>
        <p:spPr>
          <a:xfrm>
            <a:off x="2788200" y="2140920"/>
            <a:ext cx="4983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Dakujem za pozornost!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2"/>
          <p:cNvSpPr/>
          <p:nvPr/>
        </p:nvSpPr>
        <p:spPr>
          <a:xfrm>
            <a:off x="460080" y="2137680"/>
            <a:ext cx="5664240" cy="20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Spojenie sa s ľudmi okolo sveta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Dostupnosť k informáciam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Prepojenie si pracovných staníc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Pozeranie obsahu na internete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Vzdelávanie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Shape 1"/>
          <p:cNvSpPr/>
          <p:nvPr/>
        </p:nvSpPr>
        <p:spPr>
          <a:xfrm>
            <a:off x="274320" y="1180800"/>
            <a:ext cx="338112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zxx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Využitie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"/>
          <p:cNvSpPr/>
          <p:nvPr/>
        </p:nvSpPr>
        <p:spPr>
          <a:xfrm>
            <a:off x="731520" y="1505520"/>
            <a:ext cx="374724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História sieti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822960" y="2273400"/>
            <a:ext cx="214704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Z kade sa berú?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1097280" y="2885400"/>
            <a:ext cx="5850360" cy="15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999999"/>
                </a:solidFill>
                <a:latin typeface="Noto Sans"/>
                <a:ea typeface="DejaVu Sans"/>
              </a:rPr>
              <a:t>Zrodenie Sieťových technológii bolo 1.1.1983, Siete boli aj predtým, ale nemali štandardný spôsob komunikácie. V roku 1983 sa zaviedol TCP (</a:t>
            </a:r>
            <a:r>
              <a:rPr b="0" i="1" lang="zxx" sz="1600" spc="-1" strike="noStrike">
                <a:solidFill>
                  <a:srgbClr val="999999"/>
                </a:solidFill>
                <a:latin typeface="Noto Sans"/>
                <a:ea typeface="DejaVu Sans"/>
              </a:rPr>
              <a:t>Transfer Control Protocol)/ IP (Internet Protocol)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914400" y="2835000"/>
            <a:ext cx="89640" cy="16441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"/>
          <p:cNvSpPr/>
          <p:nvPr/>
        </p:nvSpPr>
        <p:spPr>
          <a:xfrm>
            <a:off x="953280" y="1524240"/>
            <a:ext cx="319860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Užívateľ pošle requeste na server, a bude očakávať komunikáciu naspäť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1604520" y="1113840"/>
            <a:ext cx="155268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Užívateľ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2873520" y="4037760"/>
            <a:ext cx="319860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Pomocou káblov je pripojený celý svet, ktoré nám sprostredkujú pripojenie k ostatným zariadeniam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3524760" y="3627360"/>
            <a:ext cx="264600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Sprostredkovanie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6714000" y="4084560"/>
            <a:ext cx="319860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Tu už sme na konci, kde nám server pošle odpoveď naspäť, a mi dostaneme našu požadovanú infomáciu v rovnakom povstupe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7365240" y="3674160"/>
            <a:ext cx="155268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Server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5068080" y="1524240"/>
            <a:ext cx="319860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Tu sa naša informácie presmeruje priamo na server kam bola poslaná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5719320" y="1113840"/>
            <a:ext cx="155268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Router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496080" y="518400"/>
            <a:ext cx="1095480" cy="11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2416320" y="3078720"/>
            <a:ext cx="1095480" cy="11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4610880" y="577440"/>
            <a:ext cx="1095480" cy="11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6256800" y="3137760"/>
            <a:ext cx="1095480" cy="11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/>
          <p:nvPr/>
        </p:nvSpPr>
        <p:spPr>
          <a:xfrm>
            <a:off x="4297680" y="2011680"/>
            <a:ext cx="3838680" cy="13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Som zvedavý, ako vysoko rýchlostný internet dodrží v uzavretej osade maximálne povolenú rýchlosť.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4317120" y="3388320"/>
            <a:ext cx="1552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-  Jozef Páleník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"/>
          <p:cNvSpPr/>
          <p:nvPr/>
        </p:nvSpPr>
        <p:spPr>
          <a:xfrm>
            <a:off x="457200" y="1546920"/>
            <a:ext cx="51188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Server je zariadenie, v ktorom sú uložené dáta, ktoré sú poslané uživatelovi, alebo bude spracovávať informacie e.g. O hre, kde sa hráči pripájajú na spoločný server ,ktorý vyhodnocuje kolíziu a pod.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365760" y="3670920"/>
            <a:ext cx="511884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Zvyčajne sa servery nachádzaju v miestnostiach,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ktoré nazývame serverovňa,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je v nej veľa serverov pokope.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Servery sú v nej dostatočne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chladené a bezpečnejšie uložené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274320" y="365760"/>
            <a:ext cx="356436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Server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5308560" y="5163120"/>
            <a:ext cx="21877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>
            <a:off x="5873400" y="1190520"/>
            <a:ext cx="4092480" cy="4092480"/>
          </a:xfrm>
          <a:custGeom>
            <a:avLst/>
            <a:gdLst>
              <a:gd name="textAreaLeft" fmla="*/ 0 w 4092480"/>
              <a:gd name="textAreaRight" fmla="*/ 4094280 w 4092480"/>
              <a:gd name="textAreaTop" fmla="*/ 0 h 4092480"/>
              <a:gd name="textAreaBottom" fmla="*/ 4094280 h 409248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"/>
          <p:cNvSpPr/>
          <p:nvPr/>
        </p:nvSpPr>
        <p:spPr>
          <a:xfrm>
            <a:off x="457200" y="1546920"/>
            <a:ext cx="51188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Switch je zariadenie, ktoré presmerováva internetovú dopravu. Jeho jediná funkcia už je zakombinovaná do jeho názvu. Z jedného alebo viac Ethernetových/Optických pripojení vedia pripojenia rozšíriť.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365760" y="3670920"/>
            <a:ext cx="511884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Aj samostatne switche by mali byť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nakonfigurované a zabezpečené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pred vstupom nepovoľaných ľudí.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274320" y="365760"/>
            <a:ext cx="356436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Switch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5308560" y="5163120"/>
            <a:ext cx="21877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"/>
          <p:cNvSpPr/>
          <p:nvPr/>
        </p:nvSpPr>
        <p:spPr>
          <a:xfrm>
            <a:off x="5873400" y="1190520"/>
            <a:ext cx="4092480" cy="4092480"/>
          </a:xfrm>
          <a:custGeom>
            <a:avLst/>
            <a:gdLst>
              <a:gd name="textAreaLeft" fmla="*/ 0 w 4092480"/>
              <a:gd name="textAreaRight" fmla="*/ 4094280 w 4092480"/>
              <a:gd name="textAreaTop" fmla="*/ 0 h 4092480"/>
              <a:gd name="textAreaBottom" fmla="*/ 4094280 h 409248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"/>
          <p:cNvSpPr/>
          <p:nvPr/>
        </p:nvSpPr>
        <p:spPr>
          <a:xfrm>
            <a:off x="457200" y="1546920"/>
            <a:ext cx="51188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Router je zariadenie, ktoré prepája našu LAN sieť so svetom. Routerom máme vačšiu kontrolu nad našou LAN sieťou ako pomocou switchu. Router sám priraďuje Ipv4 a Ipv6 adresu pomocou DHCP.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365760" y="3670920"/>
            <a:ext cx="511884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Cez Router vieme konfigurovať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aké stránky sa budú prepúšťať do siete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a je prvá vrstva ochrany našej siete.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274320" y="365760"/>
            <a:ext cx="356436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Router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5308560" y="5163120"/>
            <a:ext cx="21877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>
            <a:off x="5873400" y="1190520"/>
            <a:ext cx="4092480" cy="4092480"/>
          </a:xfrm>
          <a:custGeom>
            <a:avLst/>
            <a:gdLst>
              <a:gd name="textAreaLeft" fmla="*/ 0 w 4092480"/>
              <a:gd name="textAreaRight" fmla="*/ 4094280 w 4092480"/>
              <a:gd name="textAreaTop" fmla="*/ 0 h 4092480"/>
              <a:gd name="textAreaBottom" fmla="*/ 4094280 h 409248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"/>
          <p:cNvSpPr/>
          <p:nvPr/>
        </p:nvSpPr>
        <p:spPr>
          <a:xfrm>
            <a:off x="457200" y="1546920"/>
            <a:ext cx="51188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zxx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Koncoví používateľ je užívateľ sám, ktorý sa internetom prechádza používa ho na volanie. Je to koncoví používateľ siete, kedže leží na druhej strane siete od Serveru.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365760" y="3670920"/>
            <a:ext cx="5118840" cy="11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274320" y="365760"/>
            <a:ext cx="356436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zxx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End-user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5308560" y="5163120"/>
            <a:ext cx="218772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>
            <a:off x="5873400" y="1190520"/>
            <a:ext cx="4092480" cy="4092480"/>
          </a:xfrm>
          <a:custGeom>
            <a:avLst/>
            <a:gdLst>
              <a:gd name="textAreaLeft" fmla="*/ 0 w 4092480"/>
              <a:gd name="textAreaRight" fmla="*/ 4094280 w 4092480"/>
              <a:gd name="textAreaTop" fmla="*/ 0 h 4092480"/>
              <a:gd name="textAreaBottom" fmla="*/ 4094280 h 409248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78</TotalTime>
  <Application>LibreOffice/7.5.6.2$Linux_X86_64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2023-10-04T08:15:18Z</dcterms:created>
  <dc:creator/>
  <dc:description/>
  <dc:language>en-US</dc:language>
  <cp:lastModifiedBy/>
  <dcterms:modified xsi:type="dcterms:W3CDTF">2023-10-09T09:41:20Z</dcterms:modified>
  <cp:revision>17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