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D464B4-F55D-46D0-B18F-5E9BC45325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7A1A9-754A-44AD-B586-4BC3BA4053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47660-9B52-40EC-AD68-2B7A55FCD9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28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5016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364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028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5016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3A8D64-DB2E-4EC9-82DD-56C35DEEF7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95F3E9-9CF5-47DB-ABD2-C042D368A7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E9B9DE-1E73-4F9B-8C75-320EB65394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D77264-2D7D-484B-8A5D-CE0B70CC9A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870907-2D51-41D6-ABF8-B978722192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BC8858-1D37-4F3E-B668-466C272AF2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0200" y="71028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56BCCC-BC87-4F3E-A319-87A5F266C6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38F834-65A4-4DED-A499-A561B9FEF5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9B97F8-5C3B-4780-ADAA-723EC1FD66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E652C7-0092-4C3F-AD82-FE8F49302F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6BB6E7-C558-4886-971F-6F0F8FD5C1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88E081-9E94-4814-BE50-E666293884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763441-DB93-46C8-ABD8-CBBD218E6A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028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5016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364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028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5016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74FD6B-F302-41B8-A2E1-FDC0F8E4D8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F5E5A5-7608-4E55-B983-57ABED8D5A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AED35B-099C-4FE4-9A27-F132133D16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715D30-5D8B-434E-9841-F0D5FD7FD3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74439B-F139-40A6-9A58-E6DE525950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34A7CA-5C3A-4F0F-A706-4BF0BA0ECB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5D9356-D58E-4C96-9968-6FDCE6B54D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70200" y="71028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EAE338-ED57-4CAA-9C79-614F600347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1DB9FF-DE5C-4477-9675-F1C7335234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862E5C-34AD-46B0-A181-84FDF39D81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F0ED62-206D-4C06-B979-110C143AA9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E2108F-8A5F-4C60-8A41-37924E7906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D9E12A-42ED-4C33-8666-8EB9E604AC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5028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5016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0364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5028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5016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141083-8122-4EE5-9800-06560A2944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B2117B-05A3-42CD-B02D-6ED4DEF501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2C900A-0040-475F-A2DE-3D13CB8A75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F0FD78D-69F0-46EE-95FE-E4C57C2151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7B2BA9-969B-42FB-96B6-8237D2E13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53CD69-3AAA-4068-BD29-A469F98495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2A2D3AD-4945-47FD-87DE-8A01F52665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70200" y="71028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2A4D198-F44C-48ED-AA1B-77EED3591D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A58D5C1-1E00-4F07-B996-99C2754C0A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31BDA76-D595-4DA0-A715-B9775ABB72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3EF13D9-3DB6-4FF6-891C-D742D9DD7D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CA3E30-90DD-4D92-9504-6F74671A84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7BDD60-4624-4121-9E55-7BCB1E4989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35028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5016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50364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35028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65016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B04A79-9A8A-4CBB-A698-96FF79C160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17176A-FD03-4B30-91A2-2AC589EF81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200" y="71028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58AF10-919D-44B8-A5E5-5045C85A9F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87EA09-9BF6-4F72-8FE0-5F90ED140C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28192-34A3-4DC2-9A14-496B6D9E81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D2038E-7F23-4E66-A457-A68F81ED0A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42516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4251600"/>
              <a:gd name="textAreaBottom" fmla="*/ 4251960 h 4251600"/>
            </a:gdLst>
            <a:ahLst/>
            <a:rect l="textAreaLeft" t="textAreaTop" r="textAreaRight" b="textAreaBottom"/>
            <a:pathLst>
              <a:path w="28001" h="11811">
                <a:moveTo>
                  <a:pt x="0" y="11811"/>
                </a:moveTo>
                <a:lnTo>
                  <a:pt x="0" y="0"/>
                </a:lnTo>
                <a:lnTo>
                  <a:pt x="28001" y="0"/>
                </a:lnTo>
                <a:lnTo>
                  <a:pt x="28001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ans Narrow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6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1F7C6C-EECB-4D7C-9F5B-1883B7DCDC47}" type="slidenum">
              <a:rPr b="0" lang="en-US" sz="2600" spc="-1" strike="noStrike">
                <a:solidFill>
                  <a:srgbClr val="000000"/>
                </a:solidFill>
                <a:latin typeface="Liberation Sans Narrow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>
              <a:gd name="textAreaLeft" fmla="*/ 0 w 8982360"/>
              <a:gd name="textAreaRight" fmla="*/ 8982720 w 8982360"/>
              <a:gd name="textAreaTop" fmla="*/ 0 h 1280520"/>
              <a:gd name="textAreaBottom" fmla="*/ 1280880 h 1280520"/>
            </a:gdLst>
            <a:ahLst/>
            <a:rect l="textAreaLeft" t="textAreaTop" r="textAreaRight" b="textAreaBottom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79640" cy="150876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508760"/>
              <a:gd name="textAreaBottom" fmla="*/ 1509120 h 1508760"/>
            </a:gdLst>
            <a:ahLst/>
            <a:rect l="textAreaLeft" t="textAreaTop" r="textAreaRight" b="textAreaBottom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4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5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6E2586-78F8-4425-9F17-20D85BC25891}" type="slidenum">
              <a:rPr b="0" lang="en-US" sz="2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6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>
              <a:gd name="textAreaLeft" fmla="*/ 0 w 8982360"/>
              <a:gd name="textAreaRight" fmla="*/ 8982720 w 8982360"/>
              <a:gd name="textAreaTop" fmla="*/ 0 h 1280520"/>
              <a:gd name="textAreaBottom" fmla="*/ 1280880 h 1280520"/>
            </a:gdLst>
            <a:ahLst/>
            <a:rect l="textAreaLeft" t="textAreaTop" r="textAreaRight" b="textAreaBottom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0" y="411120"/>
            <a:ext cx="10079640" cy="525816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5258160"/>
              <a:gd name="textAreaBottom" fmla="*/ 5258520 h 5258160"/>
            </a:gdLst>
            <a:ahLst/>
            <a:rect l="textAreaLeft" t="textAreaTop" r="textAreaRight" b="textAreaBottom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0080000" cy="171432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1714320"/>
              <a:gd name="textAreaBottom" fmla="*/ 1714680 h 1714320"/>
            </a:gdLst>
            <a:ahLst/>
            <a:rect l="textAreaLeft" t="textAreaTop" r="textAreaRight" b="textAreaBottom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7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8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98FAC3-3AC9-4C39-AB1F-94CCD06DB193}" type="slidenum">
              <a:rPr b="0" lang="en-US" sz="2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 idx="9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1403640" y="4388760"/>
            <a:ext cx="8676000" cy="1280160"/>
          </a:xfrm>
          <a:custGeom>
            <a:avLst/>
            <a:gdLst>
              <a:gd name="textAreaLeft" fmla="*/ 0 w 8676000"/>
              <a:gd name="textAreaRight" fmla="*/ 8676360 w 8676000"/>
              <a:gd name="textAreaTop" fmla="*/ 0 h 1280160"/>
              <a:gd name="textAreaBottom" fmla="*/ 1280520 h 1280160"/>
            </a:gdLst>
            <a:ahLst/>
            <a:rect l="textAreaLeft" t="textAreaTop" r="textAreaRight" b="textAreaBottom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0079640" cy="240012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2400120"/>
              <a:gd name="textAreaBottom" fmla="*/ 2400480 h 2400120"/>
            </a:gdLst>
            <a:ahLst/>
            <a:rect l="textAreaLeft" t="textAreaTop" r="textAreaRight" b="textAreaBottom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0"/>
            <a:ext cx="10079640" cy="240012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2400120"/>
              <a:gd name="textAreaBottom" fmla="*/ 2400480 h 2400120"/>
            </a:gdLst>
            <a:ahLst/>
            <a:rect l="textAreaLeft" t="textAreaTop" r="textAreaRight" b="textAreaBottom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403640" y="4388760"/>
            <a:ext cx="8676000" cy="1280160"/>
          </a:xfrm>
          <a:custGeom>
            <a:avLst/>
            <a:gdLst>
              <a:gd name="textAreaLeft" fmla="*/ 0 w 8676000"/>
              <a:gd name="textAreaRight" fmla="*/ 8676360 w 8676000"/>
              <a:gd name="textAreaTop" fmla="*/ 0 h 1280160"/>
              <a:gd name="textAreaBottom" fmla="*/ 1280520 h 1280160"/>
            </a:gdLst>
            <a:ahLst/>
            <a:rect l="textAreaLeft" t="textAreaTop" r="textAreaRight" b="textAreaBottom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6480" y="-9720"/>
            <a:ext cx="10079640" cy="246852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2468520"/>
              <a:gd name="textAreaBottom" fmla="*/ 2468880 h 2468520"/>
            </a:gdLst>
            <a:ahLst/>
            <a:rect l="textAreaLeft" t="textAreaTop" r="textAreaRight" b="textAreaBottom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403280" y="4388760"/>
            <a:ext cx="8676000" cy="1280160"/>
          </a:xfrm>
          <a:custGeom>
            <a:avLst/>
            <a:gdLst>
              <a:gd name="textAreaLeft" fmla="*/ 0 w 8676000"/>
              <a:gd name="textAreaRight" fmla="*/ 8676360 w 8676000"/>
              <a:gd name="textAreaTop" fmla="*/ 0 h 1280160"/>
              <a:gd name="textAreaBottom" fmla="*/ 1280520 h 1280160"/>
            </a:gdLst>
            <a:ahLst/>
            <a:rect l="textAreaLeft" t="textAreaTop" r="textAreaRight" b="textAreaBottom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 rot="20952000">
            <a:off x="223920" y="1917000"/>
            <a:ext cx="9401760" cy="2593800"/>
          </a:xfrm>
          <a:prstGeom prst="roundRect">
            <a:avLst>
              <a:gd name="adj" fmla="val 6298"/>
            </a:avLst>
          </a:pr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273960" y="2759400"/>
            <a:ext cx="639720" cy="12254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215640" y="3517560"/>
            <a:ext cx="639720" cy="12254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10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11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B12FF5-E010-4F19-8157-3FD1BA25E5E9}" type="slidenum">
              <a:rPr b="0" lang="en-US" sz="2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 idx="12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 rot="21114000">
            <a:off x="445680" y="2255040"/>
            <a:ext cx="9002160" cy="16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600" spc="-1" strike="noStrike">
                <a:solidFill>
                  <a:srgbClr val="000000"/>
                </a:solidFill>
                <a:latin typeface="Arial"/>
              </a:rPr>
              <a:t>Tlačiarne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 rot="21117000">
            <a:off x="614520" y="3528000"/>
            <a:ext cx="880308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fld id="{EFD4FCBF-60BD-44EB-9010-0E9CD1685929}" type="author"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fld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772400" y="5140080"/>
            <a:ext cx="2143440" cy="3459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Maroš Tomašov I.C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 rot="21111000">
            <a:off x="124560" y="7668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Ihličkové tlačiarne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85800" y="2743200"/>
            <a:ext cx="82292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371520" indent="-27864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Ich výhody: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Nízka  cena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Dlhá výdrž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71520" indent="-27864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Nevýhody: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Nízka kvalita tlače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Hlučné a náklon k zasekávaniu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0F5569-8333-448B-AED6-0E30B397E6BF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553B59DC-EEBA-45BE-8FEB-5A9A0626E114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 rot="21111000">
            <a:off x="91800" y="6732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3D tlačiarne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504000" y="1785600"/>
            <a:ext cx="88696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</a:rPr>
              <a:t>Ako Fungujú?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Tlačiareň vytláča natavený plast, ktorý sa na seba vrství. To, čo sa vytlačí, následne nevychladne, čím dôjde k stvrdnutiu vytlačeného materiálu. Postupným nanášaním vrstiev vzniká 3D model. Väčšina takto vzniknutých modelov je z pevného a odolného plastu.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17C802-073E-4E51-889E-81FDA21EAB4A}" type="slidenum">
              <a:t>11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7DFA92F1-CBFC-45D8-8F2E-AC3E8AA65F96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 rot="21111000">
            <a:off x="91800" y="6732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Tlačiarne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0" y="3226320"/>
            <a:ext cx="3429000" cy="24444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7712280" y="831960"/>
            <a:ext cx="2368440" cy="236844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3705480" y="1371600"/>
            <a:ext cx="2466720" cy="1847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83E786-10C0-496C-9978-E53D2299BBF1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E37001DE-1077-4A26-8F25-FCA130CFE824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99760" y="2594880"/>
            <a:ext cx="9001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Toto je všetko k prezentáci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Ďakujem za pozornosť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267549-ABC4-4BCA-B830-F5CEF6627F7D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BE819E9C-2683-4D3D-9AB1-8393BB031B28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 rot="21111000">
            <a:off x="124560" y="-133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Druhy tlačiarní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Laserové tlačiarne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Atramentové tlačiarne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Termo Tlačiarne – Tlačia na termo senzitívny papier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Ihličkové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3D Tlačiareň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B3301F-3EEE-4142-B022-7400B4F19810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13B87BC-FFEA-48A9-A942-BEA5B2C2E4D2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 rot="21111000">
            <a:off x="91800" y="6732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Laserové Tlačiarne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504000" y="1785600"/>
            <a:ext cx="88696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</a:rPr>
              <a:t>Ako Fungujú?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Ako z názvu môže vyplinúť fungujú pomocou lasera, ale ako?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15000"/>
              </a:lnSpc>
              <a:spcAft>
                <a:spcPts val="12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 tlačiarni laser zasvieti na miesta, kde sa má nachádzať tlač, v tom mieste ostanú záporné nabité častice, ktoré ďalej putujú tlačou. Keď sa papier dostane do miesta s attramentom (Tento atrament je v podobe malého prachu) tak čiastočky atramentu sa začnú priťahovať do miest, ktoré sú záporne nabité laserom. Dôvod je ten, že aj samotný atrament má kladný náboj. Tým pádom sa priťahujú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A723C1-FE61-4E0B-A5FE-1C773E0C9656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22FC3539-6AC7-4E2B-AECB-1519882C00AE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 rot="21111000">
            <a:off x="90720" y="74124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Laserové tlačiarne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7853040" cy="19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341280" indent="-25596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Ich výhody: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Rýchla tlač, vhodná do kanclu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Dlhá výdrž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Nevýhody: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Pri poškodení sa musí väčšinou kúpiť nová tlačiareň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Drahšia vstupná cena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F22D68-D426-4C24-93D5-B121A9C93EC5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251FAB05-2015-4747-B646-F76A1C1B3EC7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 rot="21111000">
            <a:off x="91800" y="6732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Atramentové tlačiarne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504000" y="1785600"/>
            <a:ext cx="88696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</a:rPr>
              <a:t>Ako Fungujú?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Počas tlače sa na papier uvoľnia malé čiastočky atramentu, ktorý ostane na papier.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Kvapôčky atramentu maju približnú veľkosť 30-50 Mikrónov, pre porovnanie ľudský vlas ma približne 70 Mikrónov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2397F8-637D-4C9E-80C7-42BF11848D9E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00714F9C-6BB7-43AF-9263-BE2D2C3C8AB8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 rot="21111000">
            <a:off x="124560" y="7668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Atramentové tlačiarne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85800" y="2743200"/>
            <a:ext cx="82292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371520" indent="-27864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Ich výhody: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Nízka vstupná cena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Menšia veľkosť s čím súvisí aj dobrá prenosnosť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71520" indent="-27864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Nevýhody: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Od laserových pomaly tlačia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Drahé atramentové Cartridge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41AE644-DA8C-47C4-8201-75B7C348E47F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B7F5E3A8-AAD3-4AC9-BE3B-BDC38B308E3E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 rot="21111000">
            <a:off x="91800" y="6732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Termálne tlačiarne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04000" y="1785600"/>
            <a:ext cx="88696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</a:rPr>
              <a:t>Ako Fungujú?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Priame Tepelné tlačenie – Tlačiaca hlava aplikuje tlak a teplo na na tepelný papier, ktorý sa touto reakciou ztmavý, čím vzniká text alebo obrázok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Termotransferová tlač – Miesto tlačenia priamo na papier, tak hlava pritlačí na voskovú stuhu, kde sa vosk roztopí a ostane na papieri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C46A15-4AFA-4CCA-A1CD-BFB4A52E92CE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83F736BD-DF57-413C-9442-7C387260AC13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 rot="21111000">
            <a:off x="124560" y="7668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Termálne tlačiarne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85800" y="2743200"/>
            <a:ext cx="82292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367200" indent="-2754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Ich výhody: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34400" indent="-2754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Rýchla tlač a konzistentná tlač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34400" indent="-2754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Málo pohyblivých častí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67200" indent="-2754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Nevýhody: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34400" indent="-2754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Tlač na papieri má krátku životnosť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34400" indent="-2754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Obmedzená farebná tlač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D653511-FDC9-410A-BF14-AFE84516245D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31AA2BE4-96C1-4182-98BD-50F0F8094438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 rot="21111000">
            <a:off x="91800" y="6732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Ihličkové tlačiarne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504000" y="1785600"/>
            <a:ext cx="88696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</a:rPr>
              <a:t>Ako Fungujú?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Ihličková tlačiareň tlačí pomocou súboru pohyblivých tenkých drôtov (nazývaných tradične ihličky), ktoré sú vysúvané elektromagnetom, a otlačením cez farbiacu pásku vytvárajú body na papieri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A32A49-BD9A-4A07-849B-62E7899B8FB1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BFD99177-CC5E-4266-BCDC-2CA0C6B7372C}" type="datetime1">
              <a:rPr lang="en-US"/>
              <a:t>09/18/2023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2023-09-14T08:45:03Z</dcterms:created>
  <dc:creator/>
  <dc:description/>
  <dc:language>en-US</dc:language>
  <cp:lastModifiedBy/>
  <dcterms:modified xsi:type="dcterms:W3CDTF">2023-09-18T07:48:36Z</dcterms:modified>
  <cp:revision>5</cp:revision>
  <dc:subject/>
  <dc:title>Progress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