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77" r:id="rId11"/>
    <p:sldId id="275" r:id="rId12"/>
    <p:sldId id="278" r:id="rId13"/>
    <p:sldId id="279" r:id="rId14"/>
    <p:sldId id="280" r:id="rId15"/>
    <p:sldId id="281" r:id="rId16"/>
    <p:sldId id="265" r:id="rId17"/>
    <p:sldId id="268" r:id="rId18"/>
    <p:sldId id="269" r:id="rId19"/>
    <p:sldId id="271" r:id="rId20"/>
    <p:sldId id="27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4673-C1DF-104C-BDF5-B6BCC80F7D91}" v="287" dt="2022-02-04T11:54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5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835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98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78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686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07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771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062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2305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29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836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421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073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4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7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25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se en valeur d’une scène brumeuse sombre">
            <a:extLst>
              <a:ext uri="{FF2B5EF4-FFF2-40B4-BE49-F238E27FC236}">
                <a16:creationId xmlns:a16="http://schemas.microsoft.com/office/drawing/2014/main" id="{7CB41079-3EA3-4D18-AFB7-7B8692A69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4B123F-CBDF-BD40-AA6E-B0B4AB5C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631E1-598C-B047-99F7-B2BE119F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52630"/>
            <a:ext cx="7197726" cy="1405467"/>
          </a:xfrm>
        </p:spPr>
        <p:txBody>
          <a:bodyPr>
            <a:normAutofit/>
          </a:bodyPr>
          <a:lstStyle/>
          <a:p>
            <a:r>
              <a:rPr lang="fr-FR" dirty="0"/>
              <a:t>PROJET 2:</a:t>
            </a:r>
          </a:p>
          <a:p>
            <a:r>
              <a:rPr lang="fr-FR" dirty="0"/>
              <a:t>ZEKRIFA ABDELMOUMEN</a:t>
            </a:r>
          </a:p>
        </p:txBody>
      </p:sp>
    </p:spTree>
    <p:extLst>
      <p:ext uri="{BB962C8B-B14F-4D97-AF65-F5344CB8AC3E}">
        <p14:creationId xmlns:p14="http://schemas.microsoft.com/office/powerpoint/2010/main" val="3256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D6BE0-3B36-2440-9D60-0EF21D47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géographiques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11A8ACD-E744-BF41-B030-9CB69C2A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9800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067942910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150594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Abréviation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L’Asie de l’Est et Pacifique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EAPA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Europe &amp; Central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EUCA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Latine </a:t>
                      </a:r>
                      <a:r>
                        <a:rPr lang="fr-FR" dirty="0" err="1"/>
                        <a:t>America</a:t>
                      </a:r>
                      <a:r>
                        <a:rPr lang="fr-FR" dirty="0"/>
                        <a:t> &amp; Caribbean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7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Middle East &amp; </a:t>
                      </a:r>
                      <a:r>
                        <a:rPr lang="fr-FR" dirty="0" err="1"/>
                        <a:t>North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Africa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2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North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America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7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South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Sub-Saharan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Africa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SSAF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72022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3FBCD-8693-F246-857D-5CB3ECD3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EF37E3-6683-4842-9EAA-B310D33A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8627E-A6C3-284A-A026-C0B95094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7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Population Jeune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Disparité dans la distribution des jeunes dans le monde. Dû à la Chine et l’Inde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44816D-8C63-8F43-BA64-8F0B5B926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670" y="832651"/>
            <a:ext cx="6479577" cy="40821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7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Taux de lettrés des jeunes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Le taux de lettrés des jeunes est relativement semblable sauf pour la régions Afrique sub-saharienne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63F50C2-2B80-3C47-B9A1-5C24B942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845" y="808055"/>
            <a:ext cx="6964581" cy="424839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5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Taux de chômage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Moyen-Orient et Afrique du nord sont en tête, suivis de l’Afrique Sub-Saharienne, Europe et l’Asie Central l’Amérique Latine.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230440-89C7-9044-8E5F-652A7596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727" y="959140"/>
            <a:ext cx="6850302" cy="421293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Taux Utilisateur d’internet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L’Amérique du nord est en tête, suivis de l’Europe et l’Asie Central, puis de la Région MENA,  l’Amérique Latine.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2EA5413-82B6-9C45-909E-4E2173C0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92" y="987715"/>
            <a:ext cx="6873535" cy="422722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fr-FR" dirty="0"/>
              <a:t>Taux d’étudiant en secondaire brut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Des taux supérieure à 100 dû au élèves qui n’appartiennent pas à la tranche d’âge</a:t>
            </a:r>
          </a:p>
          <a:p>
            <a:r>
              <a:rPr lang="fr-FR" dirty="0"/>
              <a:t>L’Europe et l’Asie Central sont en tête, suivis de L’Amérique du nord, puis de  l’Amérique Latine et l’Asie de l’Est.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366E04A-5DCE-BB44-89DB-7719158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845" y="1144383"/>
            <a:ext cx="6964581" cy="424839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79CFB-B278-A940-8CA4-E98F00D6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Zones géographiques prioritaires</a:t>
            </a:r>
          </a:p>
        </p:txBody>
      </p:sp>
      <p:pic>
        <p:nvPicPr>
          <p:cNvPr id="9" name="Image 8" descr="Une image contenant carte&#10;&#10;Description générée automatiquement">
            <a:extLst>
              <a:ext uri="{FF2B5EF4-FFF2-40B4-BE49-F238E27FC236}">
                <a16:creationId xmlns:a16="http://schemas.microsoft.com/office/drawing/2014/main" id="{97EB0485-6F5B-1C41-BA74-91058523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53" y="639098"/>
            <a:ext cx="233589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1595F0E0-8B0F-7142-89E2-D52D97098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9" y="3804769"/>
            <a:ext cx="5454122" cy="212710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E3C484-0F64-437E-90FB-16048548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 région prioritaire :</a:t>
            </a:r>
          </a:p>
          <a:p>
            <a:pPr lvl="1"/>
            <a:r>
              <a:rPr lang="fr-FR" dirty="0"/>
              <a:t>Latin </a:t>
            </a:r>
            <a:r>
              <a:rPr lang="fr-FR" dirty="0" err="1"/>
              <a:t>America</a:t>
            </a:r>
            <a:r>
              <a:rPr lang="fr-FR" dirty="0"/>
              <a:t> &amp; Caribbean</a:t>
            </a:r>
          </a:p>
          <a:p>
            <a:pPr lvl="1"/>
            <a:r>
              <a:rPr lang="fr-FR" dirty="0"/>
              <a:t>Europe &amp; Central Asia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D1B90-F651-574A-A250-188C1B21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7278" y="5870575"/>
            <a:ext cx="2130387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D0ECB-C0B9-8247-BCFF-386E8295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23866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F70F-D48B-0D4B-9516-5204C227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00BC8-2A2F-A14D-B529-F5EA3CEA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4929" cy="1035579"/>
          </a:xfrm>
        </p:spPr>
        <p:txBody>
          <a:bodyPr>
            <a:normAutofit/>
          </a:bodyPr>
          <a:lstStyle/>
          <a:p>
            <a:r>
              <a:rPr lang="fr-FR"/>
              <a:t>Pays Prioritaire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18101-F671-6546-B2EF-394B0FAD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4929" cy="3649133"/>
          </a:xfrm>
        </p:spPr>
        <p:txBody>
          <a:bodyPr>
            <a:normAutofit/>
          </a:bodyPr>
          <a:lstStyle/>
          <a:p>
            <a:r>
              <a:rPr lang="fr-FR" dirty="0"/>
              <a:t>Critère de sélection : supérieure à la médiane sur tout les critères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Argentine</a:t>
            </a:r>
          </a:p>
          <a:p>
            <a:pPr lvl="1"/>
            <a:r>
              <a:rPr lang="fr-FR" dirty="0"/>
              <a:t>Belgique</a:t>
            </a:r>
          </a:p>
          <a:p>
            <a:pPr lvl="1"/>
            <a:r>
              <a:rPr lang="fr-FR" dirty="0"/>
              <a:t>Chili</a:t>
            </a:r>
          </a:p>
          <a:p>
            <a:pPr lvl="1"/>
            <a:r>
              <a:rPr lang="fr-FR" dirty="0"/>
              <a:t>Espagne</a:t>
            </a:r>
          </a:p>
          <a:p>
            <a:pPr lvl="1"/>
            <a:r>
              <a:rPr lang="fr-FR" dirty="0"/>
              <a:t>France</a:t>
            </a:r>
          </a:p>
          <a:p>
            <a:pPr lvl="1"/>
            <a:r>
              <a:rPr lang="fr-FR" dirty="0"/>
              <a:t>Venezuela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88555E-364E-264E-9C94-E7E1B859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1313" y="4173207"/>
            <a:ext cx="2652127" cy="1770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C4714D-D642-724C-B08B-BA7B0519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9186" y="1869893"/>
            <a:ext cx="2652127" cy="1770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F9523-18A6-714F-A29F-05E54BD1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2AD40-F0F5-C94C-A22A-4F9AF2C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71602AC-B6A0-134E-B7F5-E9B8E9C87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5390" y="2398960"/>
            <a:ext cx="2658050" cy="17742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21ECE-CE25-0244-9822-D727C87F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124572-CEE0-764C-AD03-674A2CD9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417" y="199647"/>
            <a:ext cx="2658050" cy="1661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F102574F-FFE7-7A48-8C47-DE979E4F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17" y="3649152"/>
            <a:ext cx="2652127" cy="1764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419B540-05C8-2E4E-BD22-3819375E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90" y="634090"/>
            <a:ext cx="2652127" cy="1764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8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23539-2EF9-794C-8C5F-EDF9660B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Pays prioritaires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61AB32EE-13F7-45D9-8F30-8698F608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Une croissance considérable de la moyenne d’année d’étude pour les 20-39 ans.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02AEA3-AF66-BC42-8D8A-0F76346D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E344A-7C93-AD4E-81B9-32851D75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038E1-9BE1-0B48-BDF5-BE983E63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EB6EFB-7F7D-774B-BADE-085458D5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92" y="1415845"/>
            <a:ext cx="6753302" cy="435440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5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7D61C-70B1-5C4B-933C-F630326A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1" y="-44239"/>
            <a:ext cx="10131425" cy="1456267"/>
          </a:xfrm>
        </p:spPr>
        <p:txBody>
          <a:bodyPr/>
          <a:lstStyle/>
          <a:p>
            <a:r>
              <a:rPr lang="fr-FR" dirty="0"/>
              <a:t>Pays secondaires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E88A5-C809-6C4E-A8AA-2A73C9EB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D1A4B-AD00-AA41-8F20-EE7A6A96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761A3-4789-9641-8C20-0C9E737E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D652142D-5359-9E40-B252-20B88D269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03962"/>
              </p:ext>
            </p:extLst>
          </p:nvPr>
        </p:nvGraphicFramePr>
        <p:xfrm>
          <a:off x="538161" y="1388216"/>
          <a:ext cx="11115678" cy="412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341278747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1012511101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224447894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1239337177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1709426322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243338627"/>
                    </a:ext>
                  </a:extLst>
                </a:gridCol>
              </a:tblGrid>
              <a:tr h="70537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Europe &amp; Central Asia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Latin 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America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&amp; Caribbean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Middle East &amp; 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North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Africa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East Asia &amp; Pacific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North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America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Sub-Saharan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Africa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3602629"/>
                  </a:ext>
                </a:extLst>
              </a:tr>
              <a:tr h="110807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Azerbaijan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Slovak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Republic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Colombia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Costa Rica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Ecuador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Honduras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Paraguay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Salvador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Lebanon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Morocco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Oman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Saudi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Arabia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Tunisia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Zealand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Namibia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65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8EBDD-D6C0-844C-8DB2-57EDB718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C228-6849-FD4B-BC0C-EF61F942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Contexte et enjeux</a:t>
            </a:r>
          </a:p>
          <a:p>
            <a:r>
              <a:rPr lang="fr-FR" dirty="0"/>
              <a:t>Jeux de données</a:t>
            </a:r>
          </a:p>
          <a:p>
            <a:r>
              <a:rPr lang="fr-FR" dirty="0"/>
              <a:t>Choix des indices</a:t>
            </a:r>
          </a:p>
          <a:p>
            <a:r>
              <a:rPr lang="fr-FR" dirty="0"/>
              <a:t>Zones géographiques prioritaires </a:t>
            </a:r>
          </a:p>
          <a:p>
            <a:r>
              <a:rPr lang="fr-FR" dirty="0"/>
              <a:t>Pays prioritaires</a:t>
            </a:r>
          </a:p>
          <a:p>
            <a:r>
              <a:rPr lang="fr-FR" dirty="0"/>
              <a:t>Pays secondaires</a:t>
            </a:r>
          </a:p>
          <a:p>
            <a:r>
              <a:rPr lang="fr-FR" dirty="0"/>
              <a:t>Conclusion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BDBA7-E290-274E-8FEB-F3D8844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F7DA8-BCC8-1346-848A-36CA378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90E9B-95F6-EC49-9F4A-FAC6CF67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F676-1ABA-9647-AFC2-C1F6E4EE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71C12-1B2B-3F4E-9410-4C67AF2F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 premier essai : la Belgique puis L’Espagne</a:t>
            </a:r>
          </a:p>
          <a:p>
            <a:r>
              <a:rPr lang="fr-FR" dirty="0"/>
              <a:t>Diversifier les langues d’apprentissage : l’espagnol et le portugais </a:t>
            </a:r>
          </a:p>
          <a:p>
            <a:r>
              <a:rPr lang="fr-FR" dirty="0"/>
              <a:t>S’implémenter en Argentine puis le Chili pour dans tout l’Amérique latine.</a:t>
            </a:r>
          </a:p>
          <a:p>
            <a:r>
              <a:rPr lang="fr-FR" dirty="0"/>
              <a:t>La région du Moyen Orient et l’Afrique du nord n’est prioritaire mais prometteuse pour le futur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5D51C-1CC4-CC45-A962-4F249556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A1C79-F547-5B4F-A1AC-64A1E6DF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CBABB-5CF8-0546-8814-ED3EC599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C3D4F14-D28E-9242-B3EB-D79D311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Q&amp;A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0D94ACB-BE1C-404E-BF31-2A347BFD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6993C-F051-9440-B742-EA0961E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CFBEA57F-793F-4683-BD8A-741FD4B89154}" type="datetime1">
              <a:rPr lang="en-US" sz="11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2/4/22</a:t>
            </a:fld>
            <a:endParaRPr lang="en-US" sz="11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2D9B9-B3E1-1D40-AB18-4772EC8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100" kern="1200">
              <a:solidFill>
                <a:schemeClr val="tx1">
                  <a:alpha val="8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37E5F-D97D-4A4F-A4DA-057350E1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1D2C36F-4504-47C0-B82F-A167342A2754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21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" name="Picture 9" descr="Question mark against red wall">
            <a:extLst>
              <a:ext uri="{FF2B5EF4-FFF2-40B4-BE49-F238E27FC236}">
                <a16:creationId xmlns:a16="http://schemas.microsoft.com/office/drawing/2014/main" id="{589D8EEA-312B-48EC-A9F5-80CA72B54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96" r="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5851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81906-80CC-5E4D-8A98-2115686D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Contexte et enjeux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B5C1E-6590-4142-9DDC-D13EEAF3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Cours en ligne niveau lycée et université </a:t>
            </a:r>
          </a:p>
          <a:p>
            <a:r>
              <a:rPr lang="fr-FR" dirty="0"/>
              <a:t>Projet d’expansion </a:t>
            </a:r>
          </a:p>
          <a:p>
            <a:r>
              <a:rPr lang="fr-FR" dirty="0"/>
              <a:t>Zones géographiques et pays à cibler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200F2-E05F-3048-8C51-7D1C1C5C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E9D0B-AB90-954E-8CA4-E7AFB4D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4E189-4B9E-704D-BEE0-32670DE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101D5-7141-3B41-86B6-CC61BCE9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Jeu de données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71B6A-12FF-DC44-9E47-1AE4CFC9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 err="1"/>
              <a:t>EdStatsCountry</a:t>
            </a:r>
            <a:r>
              <a:rPr lang="fr-FR" dirty="0"/>
              <a:t> : Table des Pays</a:t>
            </a:r>
          </a:p>
          <a:p>
            <a:r>
              <a:rPr lang="fr-FR" dirty="0" err="1"/>
              <a:t>EdStatsData</a:t>
            </a:r>
            <a:r>
              <a:rPr lang="fr-FR" dirty="0"/>
              <a:t> : Table des mesures ou estimations</a:t>
            </a:r>
          </a:p>
          <a:p>
            <a:r>
              <a:rPr lang="fr-FR" dirty="0" err="1"/>
              <a:t>EdStatsSeries</a:t>
            </a:r>
            <a:r>
              <a:rPr lang="fr-FR" dirty="0"/>
              <a:t> : Table des indicateurs</a:t>
            </a:r>
          </a:p>
          <a:p>
            <a:r>
              <a:rPr lang="fr-FR" dirty="0" err="1"/>
              <a:t>EdStatsCountry-Series</a:t>
            </a:r>
            <a:r>
              <a:rPr lang="fr-FR" dirty="0"/>
              <a:t> : Table source de données lié aux pays</a:t>
            </a:r>
          </a:p>
          <a:p>
            <a:r>
              <a:rPr lang="fr-FR" dirty="0" err="1"/>
              <a:t>EdStatsFootNote</a:t>
            </a:r>
            <a:r>
              <a:rPr lang="fr-FR" dirty="0"/>
              <a:t> : Table source de données lié aux mesures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4F3FB-FD02-C24F-9A95-7D07A43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EE831-BEEA-0742-8DCB-69248F13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BC5C2-F069-3047-88A7-B627EDCA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04277-A79E-9B44-9857-16B94640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Jeux de données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2D01EE1C-1000-504F-97B9-3C9E1ACCC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604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330541345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966944032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19030505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57669165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92013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EdStatsCountry</a:t>
                      </a:r>
                      <a:endParaRPr lang="fr-FR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EdStatsData</a:t>
                      </a:r>
                      <a:endParaRPr lang="fr-FR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EdStatsSeries</a:t>
                      </a:r>
                      <a:endParaRPr lang="fr-FR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EdStatsCountry-Series</a:t>
                      </a:r>
                      <a:endParaRPr lang="fr-FR" dirty="0"/>
                    </a:p>
                  </a:txBody>
                  <a:tcPr marL="88099" marR="880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EdStatsFootNote</a:t>
                      </a:r>
                      <a:endParaRPr lang="fr-FR" dirty="0"/>
                    </a:p>
                  </a:txBody>
                  <a:tcPr marL="88099" marR="88099" anchor="ctr"/>
                </a:tc>
                <a:extLst>
                  <a:ext uri="{0D108BD9-81ED-4DB2-BD59-A6C34878D82A}">
                    <a16:rowId xmlns:a16="http://schemas.microsoft.com/office/drawing/2014/main" val="9070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Country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Country </a:t>
                      </a:r>
                      <a:r>
                        <a:rPr lang="fr-FR" dirty="0" err="1"/>
                        <a:t>name</a:t>
                      </a:r>
                      <a:r>
                        <a:rPr lang="fr-FR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Region</a:t>
                      </a:r>
                      <a:endParaRPr lang="fr-F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…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Country </a:t>
                      </a:r>
                      <a:r>
                        <a:rPr lang="fr-FR" dirty="0" err="1"/>
                        <a:t>name</a:t>
                      </a:r>
                      <a:endParaRPr lang="fr-F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Country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Indicator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1970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1971 …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Series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Indicator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name</a:t>
                      </a:r>
                      <a:endParaRPr lang="fr-F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Long </a:t>
                      </a:r>
                      <a:r>
                        <a:rPr lang="fr-FR" dirty="0" err="1"/>
                        <a:t>definition</a:t>
                      </a:r>
                      <a:endParaRPr lang="fr-F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…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Country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Series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Description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Country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Series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Year</a:t>
                      </a:r>
                      <a:r>
                        <a:rPr lang="fr-FR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Description </a:t>
                      </a:r>
                    </a:p>
                    <a:p>
                      <a:pPr algn="l"/>
                      <a:endParaRPr lang="fr-FR" dirty="0"/>
                    </a:p>
                    <a:p>
                      <a:pPr algn="l"/>
                      <a:endParaRPr lang="fr-FR" dirty="0"/>
                    </a:p>
                  </a:txBody>
                  <a:tcPr marL="88099" marR="88099"/>
                </a:tc>
                <a:extLst>
                  <a:ext uri="{0D108BD9-81ED-4DB2-BD59-A6C34878D82A}">
                    <a16:rowId xmlns:a16="http://schemas.microsoft.com/office/drawing/2014/main" val="1586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241x32 </a:t>
                      </a:r>
                    </a:p>
                    <a:p>
                      <a:endParaRPr lang="fr-FR" dirty="0"/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886930x70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3665x21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613x4 </a:t>
                      </a:r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643638x5</a:t>
                      </a:r>
                    </a:p>
                  </a:txBody>
                  <a:tcPr marL="88099" marR="88099"/>
                </a:tc>
                <a:extLst>
                  <a:ext uri="{0D108BD9-81ED-4DB2-BD59-A6C34878D82A}">
                    <a16:rowId xmlns:a16="http://schemas.microsoft.com/office/drawing/2014/main" val="4107477468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0058A-84C9-A349-866B-7D18B93B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6E138-4AEC-A349-AFAE-74F758A0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8EE9B-2198-1543-A998-1609E98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A961F-2483-F04C-8BD6-596D59B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8" y="0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Jeux de données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05EC7-BFA8-C540-B9FB-B5146C32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248277-FCE1-2B4B-9CBB-DF409755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829" y="1098601"/>
            <a:ext cx="10532996" cy="530586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E97B1-30FD-484D-910A-6F578DB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2EDFFF-C3BA-48FE-8C1E-6F7F0C15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134" y="1098601"/>
            <a:ext cx="4002936" cy="363793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Les indicateurs ne couvrent pas toute la plage des années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Des indicateurs ne couvrent pas tous les pays</a:t>
            </a:r>
          </a:p>
          <a:p>
            <a:pPr>
              <a:buClr>
                <a:schemeClr val="bg1"/>
              </a:buClr>
            </a:pP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A80B1-3FC3-4146-A435-D5DAC6D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C2CB1-3577-F740-88F6-0EFA9870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fr-FR"/>
              <a:t>Choix des indices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9016B-CE7B-664B-9DCF-09D94321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fr-FR" dirty="0"/>
              <a:t>Traitement de la table des mesures. </a:t>
            </a:r>
          </a:p>
          <a:p>
            <a:r>
              <a:rPr lang="fr-FR" dirty="0"/>
              <a:t>Isolation des indices de projections.</a:t>
            </a:r>
          </a:p>
          <a:p>
            <a:r>
              <a:rPr lang="fr-FR" dirty="0"/>
              <a:t>Garde des dernières mesures avec leur année de mesure respective</a:t>
            </a:r>
          </a:p>
          <a:p>
            <a:r>
              <a:rPr lang="fr-FR" dirty="0"/>
              <a:t>Suppression des indices qui ne couvrent pas assez de pays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63149-DC14-6E46-A924-77A7D219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33843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59408-6297-424B-9F24-CC5A9005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7255" y="5870575"/>
            <a:ext cx="2130387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6B6A4-3E2F-5C40-B47E-FF8A186F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76037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2F0EE0B-8B2C-424D-AAE3-A934B65A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77" y="1376627"/>
            <a:ext cx="2040210" cy="38715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Image 28" descr="Une image contenant table&#10;&#10;Description générée automatiquement">
            <a:extLst>
              <a:ext uri="{FF2B5EF4-FFF2-40B4-BE49-F238E27FC236}">
                <a16:creationId xmlns:a16="http://schemas.microsoft.com/office/drawing/2014/main" id="{E0A8CD1D-A0BB-164D-87F8-57928412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6628"/>
            <a:ext cx="2163068" cy="387157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E9867DB2-9934-2C49-A4A2-0816B5406B75}"/>
              </a:ext>
            </a:extLst>
          </p:cNvPr>
          <p:cNvSpPr/>
          <p:nvPr/>
        </p:nvSpPr>
        <p:spPr>
          <a:xfrm>
            <a:off x="8110054" y="3082704"/>
            <a:ext cx="1214437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58419-AEA3-5548-8079-6719BAB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indices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5338384-4090-6044-B78F-5A816A3B5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814726"/>
              </p:ext>
            </p:extLst>
          </p:nvPr>
        </p:nvGraphicFramePr>
        <p:xfrm>
          <a:off x="685800" y="2141538"/>
          <a:ext cx="10131426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1558765473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72957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fr-FR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enrolment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ratio,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institutions</a:t>
                      </a:r>
                      <a:br>
                        <a:rPr lang="fr-FR" sz="2800" dirty="0"/>
                      </a:br>
                      <a:endParaRPr lang="fr-FR" sz="2800" dirty="0"/>
                    </a:p>
                  </a:txBody>
                  <a:tcPr marL="88099" marR="8809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dirty="0"/>
                        <a:t>GDP per capita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Youth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Population,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Population, total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Unemployment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rate, total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Youth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literacy</a:t>
                      </a:r>
                      <a:r>
                        <a:rPr lang="fr-FR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fr-FR" dirty="0"/>
                    </a:p>
                  </a:txBody>
                  <a:tcPr marL="88099" marR="88099"/>
                </a:tc>
                <a:extLst>
                  <a:ext uri="{0D108BD9-81ED-4DB2-BD59-A6C34878D82A}">
                    <a16:rowId xmlns:a16="http://schemas.microsoft.com/office/drawing/2014/main" val="1151003677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0CD60-0F05-3745-9432-64CE799C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B37A7-11D3-F440-8435-4EFABA5C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0CAC5-E161-5C4A-9E7B-74AB7A0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AADEF-4B17-824A-8070-4F74A08A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/>
              <a:t>Choix des indices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2E13FAE-A7CF-44F4-AEAB-427F528F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Heatmap de </a:t>
            </a:r>
            <a:r>
              <a:rPr lang="en-US" sz="1700" err="1"/>
              <a:t>corrélation</a:t>
            </a:r>
            <a:r>
              <a:rPr lang="en-US" sz="1700"/>
              <a:t> entre les </a:t>
            </a:r>
            <a:r>
              <a:rPr lang="fr-FR" sz="1700"/>
              <a:t>indicateurs</a:t>
            </a:r>
          </a:p>
          <a:p>
            <a:pPr>
              <a:lnSpc>
                <a:spcPct val="90000"/>
              </a:lnSpc>
            </a:pPr>
            <a:r>
              <a:rPr lang="fr-FR" sz="1700"/>
              <a:t>Corrélation entre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700"/>
              <a:t>PIB par habitant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700"/>
              <a:t>Inscription aux études secondaires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700"/>
              <a:t>Les utilisateurs de PC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700"/>
              <a:t>Taux de lettrés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1700"/>
              <a:t>Taux de jeunes (corrélation inverse)</a:t>
            </a:r>
          </a:p>
          <a:p>
            <a:pPr>
              <a:lnSpc>
                <a:spcPct val="90000"/>
              </a:lnSpc>
            </a:pPr>
            <a:r>
              <a:rPr lang="fr-FR" sz="1700"/>
              <a:t>Non corrélation pour le reste des indicateurs</a:t>
            </a:r>
          </a:p>
          <a:p>
            <a:pPr>
              <a:lnSpc>
                <a:spcPct val="90000"/>
              </a:lnSpc>
            </a:pPr>
            <a:r>
              <a:rPr lang="fr-FR" sz="1700"/>
              <a:t>Un compromis entre les valeurs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0FE3E-75EA-9841-BF3E-0FBE28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2/4/22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AF41-B606-774A-AC59-C713D71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2676C-2AF1-CB4A-BC4E-1FC607E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0A0E8B8-D76E-0E40-A764-70D852D94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r="2000"/>
          <a:stretch/>
        </p:blipFill>
        <p:spPr>
          <a:xfrm>
            <a:off x="4805114" y="362840"/>
            <a:ext cx="7000874" cy="553651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8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639</Words>
  <Application>Microsoft Macintosh PowerPoint</Application>
  <PresentationFormat>Grand écran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Céleste</vt:lpstr>
      <vt:lpstr>Présentation Academy</vt:lpstr>
      <vt:lpstr>Sommaire </vt:lpstr>
      <vt:lpstr>Contexte et enjeux</vt:lpstr>
      <vt:lpstr>Jeu de données</vt:lpstr>
      <vt:lpstr>Jeux de données</vt:lpstr>
      <vt:lpstr>Jeux de données</vt:lpstr>
      <vt:lpstr>Choix des indices</vt:lpstr>
      <vt:lpstr>Choix des indices</vt:lpstr>
      <vt:lpstr>Choix des indices</vt:lpstr>
      <vt:lpstr>Zone géographiques</vt:lpstr>
      <vt:lpstr>Population Jeune</vt:lpstr>
      <vt:lpstr>Taux de lettrés des jeunes</vt:lpstr>
      <vt:lpstr>Taux de chômage</vt:lpstr>
      <vt:lpstr>Taux Utilisateur d’internet</vt:lpstr>
      <vt:lpstr>Taux d’étudiant en secondaire brut</vt:lpstr>
      <vt:lpstr>Zones géographiques prioritaires</vt:lpstr>
      <vt:lpstr>Pays Prioritaire</vt:lpstr>
      <vt:lpstr>Pays prioritaires</vt:lpstr>
      <vt:lpstr>Pays secondaires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Academy</dc:title>
  <dc:creator>Abdelmoumen ZEKRIFA</dc:creator>
  <cp:lastModifiedBy>Abdelmoumen ZEKRIFA</cp:lastModifiedBy>
  <cp:revision>2</cp:revision>
  <dcterms:created xsi:type="dcterms:W3CDTF">2022-02-04T10:41:27Z</dcterms:created>
  <dcterms:modified xsi:type="dcterms:W3CDTF">2022-02-04T11:55:43Z</dcterms:modified>
</cp:coreProperties>
</file>