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8" r:id="rId13"/>
    <p:sldId id="270" r:id="rId14"/>
    <p:sldId id="269" r:id="rId15"/>
    <p:sldId id="267" r:id="rId16"/>
    <p:sldId id="283" r:id="rId17"/>
    <p:sldId id="271" r:id="rId18"/>
    <p:sldId id="285" r:id="rId19"/>
    <p:sldId id="272" r:id="rId20"/>
    <p:sldId id="274" r:id="rId21"/>
    <p:sldId id="273" r:id="rId22"/>
    <p:sldId id="275" r:id="rId23"/>
    <p:sldId id="276" r:id="rId24"/>
    <p:sldId id="280" r:id="rId25"/>
    <p:sldId id="281" r:id="rId26"/>
    <p:sldId id="277" r:id="rId27"/>
    <p:sldId id="287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4673-C1DF-104C-BDF5-B6BCC80F7D91}" v="287" dt="2022-02-04T11:54:1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5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835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986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78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686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076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771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062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2305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29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836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421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073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4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7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25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se en valeur d’une scène brumeuse sombre">
            <a:extLst>
              <a:ext uri="{FF2B5EF4-FFF2-40B4-BE49-F238E27FC236}">
                <a16:creationId xmlns:a16="http://schemas.microsoft.com/office/drawing/2014/main" id="{7CB41079-3EA3-4D18-AFB7-7B8692A69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4B123F-CBDF-BD40-AA6E-B0B4AB5C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343" y="1964267"/>
            <a:ext cx="7763781" cy="2421464"/>
          </a:xfrm>
        </p:spPr>
        <p:txBody>
          <a:bodyPr>
            <a:normAutofit/>
          </a:bodyPr>
          <a:lstStyle/>
          <a:p>
            <a:r>
              <a:rPr lang="fr-FR" dirty="0"/>
              <a:t>Indicateur de Portions </a:t>
            </a:r>
            <a:br>
              <a:rPr lang="fr-FR" dirty="0"/>
            </a:br>
            <a:r>
              <a:rPr lang="fr-FR" dirty="0"/>
              <a:t>des aliments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631E1-598C-B047-99F7-B2BE119F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52630"/>
            <a:ext cx="7197726" cy="1405467"/>
          </a:xfrm>
        </p:spPr>
        <p:txBody>
          <a:bodyPr>
            <a:normAutofit/>
          </a:bodyPr>
          <a:lstStyle/>
          <a:p>
            <a:r>
              <a:rPr lang="fr-FR" dirty="0"/>
              <a:t>PROJET 3:</a:t>
            </a:r>
          </a:p>
          <a:p>
            <a:r>
              <a:rPr lang="fr-FR" dirty="0"/>
              <a:t>ZEKRIFA ABDELMOUMEN</a:t>
            </a:r>
          </a:p>
        </p:txBody>
      </p:sp>
    </p:spTree>
    <p:extLst>
      <p:ext uri="{BB962C8B-B14F-4D97-AF65-F5344CB8AC3E}">
        <p14:creationId xmlns:p14="http://schemas.microsoft.com/office/powerpoint/2010/main" val="3256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B31E7-AB02-CA4C-9239-BD0484C3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Exploration des données</a:t>
            </a:r>
            <a:br>
              <a:rPr lang="fr-FR" sz="3300" dirty="0"/>
            </a:br>
            <a:r>
              <a:rPr lang="fr-FR" sz="2400" dirty="0"/>
              <a:t>étude </a:t>
            </a:r>
            <a:r>
              <a:rPr lang="fr-FR" sz="2400" dirty="0" err="1"/>
              <a:t>univariée</a:t>
            </a:r>
            <a:endParaRPr lang="fr-FR" sz="33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6C19B50-E229-4368-B32F-607826E7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On a plusieurs pics sur le graphe signe qu’il existe des sous catégories qui influencent l’énergie d’un aliment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CA91D-5C8A-A647-82D0-FB5222C8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EA198-2C2F-9A4C-B80E-A63D38DA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504D8-B583-A44C-994E-66B41EF0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79730D-60B5-6142-87AB-7D678BA4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25833"/>
            <a:ext cx="6095593" cy="50441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53A7F-9ABD-044C-8F37-352931A2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Exploration des données</a:t>
            </a:r>
            <a:br>
              <a:rPr lang="fr-FR" sz="3300" dirty="0"/>
            </a:br>
            <a:r>
              <a:rPr lang="fr-FR" sz="2400" dirty="0"/>
              <a:t>étude </a:t>
            </a:r>
            <a:r>
              <a:rPr lang="fr-FR" sz="2400" dirty="0" err="1"/>
              <a:t>bivariée</a:t>
            </a:r>
            <a:r>
              <a:rPr lang="fr-FR" sz="2400" dirty="0"/>
              <a:t> </a:t>
            </a:r>
            <a:r>
              <a:rPr lang="fr-FR" sz="2200" dirty="0"/>
              <a:t>(cat vs </a:t>
            </a:r>
            <a:r>
              <a:rPr lang="fr-FR" sz="2200" dirty="0" err="1"/>
              <a:t>num</a:t>
            </a:r>
            <a:r>
              <a:rPr lang="fr-FR" sz="2200" dirty="0"/>
              <a:t>)</a:t>
            </a:r>
            <a:endParaRPr lang="fr-FR" sz="3300" dirty="0"/>
          </a:p>
        </p:txBody>
      </p:sp>
      <p:sp>
        <p:nvSpPr>
          <p:cNvPr id="5128" name="Content Placeholder 5125">
            <a:extLst>
              <a:ext uri="{FF2B5EF4-FFF2-40B4-BE49-F238E27FC236}">
                <a16:creationId xmlns:a16="http://schemas.microsoft.com/office/drawing/2014/main" id="{10388C71-45AA-70FF-BEF6-FE7B4C1A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On voit bien que notre supposition sur les piques de sous catégories est vérifiée avec ce graphique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2C3A2-1FD4-514F-9C0B-6ADEB53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3F42D-C117-294B-9FF1-02BC774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57AC1-EF78-2D48-9341-EE23D25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8415F7-C230-C84F-A2A2-BDA57F81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25833"/>
            <a:ext cx="6095593" cy="50441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BBE16-4636-024E-B663-0A4DF20D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Exploration des données</a:t>
            </a:r>
            <a:br>
              <a:rPr lang="fr-FR" dirty="0"/>
            </a:br>
            <a:r>
              <a:rPr lang="fr-FR" sz="2200" dirty="0"/>
              <a:t>étude </a:t>
            </a:r>
            <a:r>
              <a:rPr lang="fr-FR" sz="2200" dirty="0" err="1"/>
              <a:t>bivariée</a:t>
            </a:r>
            <a:r>
              <a:rPr lang="fr-FR" sz="2200" dirty="0"/>
              <a:t> (</a:t>
            </a:r>
            <a:r>
              <a:rPr lang="fr-FR" sz="2200" dirty="0" err="1"/>
              <a:t>num</a:t>
            </a:r>
            <a:r>
              <a:rPr lang="fr-FR" sz="2200" dirty="0"/>
              <a:t> vs </a:t>
            </a:r>
            <a:r>
              <a:rPr lang="fr-FR" sz="2200" dirty="0" err="1"/>
              <a:t>num</a:t>
            </a:r>
            <a:r>
              <a:rPr lang="fr-FR" sz="2200" dirty="0"/>
              <a:t>)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E5D48F-72CF-EB44-9E3C-214CA7A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735" y="643463"/>
            <a:ext cx="5665336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D0F5F101-B736-4831-9862-31D61CB6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/>
              <a:t>On voit qu’il y a une correlation entre l’énergie et le taux de gras dans l’aliment. Ce qui est logique vu que 1g de gras represente 37.66 kj mais pas seulement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6F08D-35C6-2643-921D-54CF2A9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3A13F-0542-574B-9937-0C36D581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57ADF-6848-AF43-BAF1-2EF395B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BBE16-4636-024E-B663-0A4DF20D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Exploration des données</a:t>
            </a:r>
            <a:br>
              <a:rPr lang="fr-FR" dirty="0"/>
            </a:br>
            <a:r>
              <a:rPr lang="fr-FR" sz="2200" dirty="0"/>
              <a:t>étude </a:t>
            </a:r>
            <a:r>
              <a:rPr lang="fr-FR" sz="2200" dirty="0" err="1"/>
              <a:t>bivariée</a:t>
            </a:r>
            <a:r>
              <a:rPr lang="fr-FR" sz="2200" dirty="0"/>
              <a:t> (</a:t>
            </a:r>
            <a:r>
              <a:rPr lang="fr-FR" sz="2200" dirty="0" err="1"/>
              <a:t>num</a:t>
            </a:r>
            <a:r>
              <a:rPr lang="fr-FR" sz="2200" dirty="0"/>
              <a:t> vs </a:t>
            </a:r>
            <a:r>
              <a:rPr lang="fr-FR" sz="2200" dirty="0" err="1"/>
              <a:t>num</a:t>
            </a:r>
            <a:r>
              <a:rPr lang="fr-FR" sz="2200" dirty="0"/>
              <a:t>)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5AF71E2-267B-7C4C-B111-EAF8F834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735" y="643463"/>
            <a:ext cx="5665336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D0F5F101-B736-4831-9862-31D61CB6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La repartition des aliment </a:t>
            </a:r>
            <a:r>
              <a:rPr lang="en-US" dirty="0" err="1"/>
              <a:t>suivant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nutriscore</a:t>
            </a:r>
            <a:r>
              <a:rPr lang="en-US" dirty="0"/>
              <a:t>, se </a:t>
            </a:r>
            <a:r>
              <a:rPr lang="en-US" dirty="0" err="1"/>
              <a:t>regroupe</a:t>
            </a:r>
            <a:r>
              <a:rPr lang="en-US" dirty="0"/>
              <a:t> </a:t>
            </a:r>
            <a:r>
              <a:rPr lang="en-US" dirty="0" err="1"/>
              <a:t>autour</a:t>
            </a:r>
            <a:r>
              <a:rPr lang="en-US" dirty="0"/>
              <a:t> de </a:t>
            </a:r>
            <a:r>
              <a:rPr lang="en-US" dirty="0" err="1"/>
              <a:t>certaine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. </a:t>
            </a:r>
          </a:p>
          <a:p>
            <a:r>
              <a:rPr lang="en-US" dirty="0" err="1"/>
              <a:t>Nutriscore</a:t>
            </a:r>
            <a:r>
              <a:rPr lang="en-US" dirty="0"/>
              <a:t> e : </a:t>
            </a:r>
            <a:r>
              <a:rPr lang="en-US" dirty="0" err="1"/>
              <a:t>contient</a:t>
            </a:r>
            <a:r>
              <a:rPr lang="en-US" dirty="0"/>
              <a:t> beaucoup de gras et </a:t>
            </a:r>
            <a:r>
              <a:rPr lang="en-US" dirty="0" err="1"/>
              <a:t>forcement</a:t>
            </a:r>
            <a:r>
              <a:rPr lang="en-US" dirty="0"/>
              <a:t> </a:t>
            </a:r>
            <a:r>
              <a:rPr lang="en-US" dirty="0" err="1"/>
              <a:t>energétique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6F08D-35C6-2643-921D-54CF2A9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3A13F-0542-574B-9937-0C36D581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57ADF-6848-AF43-BAF1-2EF395B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D99A-178D-1B49-AB38-4730DDED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2400" dirty="0"/>
              <a:t>étude </a:t>
            </a:r>
            <a:r>
              <a:rPr lang="fr-FR" sz="2400" dirty="0" err="1"/>
              <a:t>bivariée</a:t>
            </a:r>
            <a:r>
              <a:rPr lang="fr-FR" dirty="0"/>
              <a:t> </a:t>
            </a:r>
            <a:r>
              <a:rPr lang="fr-FR" sz="2400" dirty="0"/>
              <a:t>(cat vs cat)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F8F6E71-BB6C-9240-BB63-336E4EBE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201975"/>
            <a:ext cx="6897878" cy="446333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Content Placeholder 9221">
            <a:extLst>
              <a:ext uri="{FF2B5EF4-FFF2-40B4-BE49-F238E27FC236}">
                <a16:creationId xmlns:a16="http://schemas.microsoft.com/office/drawing/2014/main" id="{FE7322DA-3262-F3E7-DAE0-11D70B5A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Cette</a:t>
            </a:r>
            <a:r>
              <a:rPr lang="en-US" dirty="0"/>
              <a:t> heatmap nous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information sur la distribution des aliment </a:t>
            </a:r>
            <a:r>
              <a:rPr lang="en-US" dirty="0" err="1"/>
              <a:t>suivant</a:t>
            </a:r>
            <a:r>
              <a:rPr lang="en-US" dirty="0"/>
              <a:t> le </a:t>
            </a:r>
            <a:r>
              <a:rPr lang="en-US" dirty="0" err="1"/>
              <a:t>nutriscore</a:t>
            </a:r>
            <a:r>
              <a:rPr lang="en-US" dirty="0"/>
              <a:t> et le type </a:t>
            </a:r>
            <a:r>
              <a:rPr lang="en-US" dirty="0" err="1"/>
              <a:t>d’aliment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voit</a:t>
            </a:r>
            <a:r>
              <a:rPr lang="en-US" dirty="0"/>
              <a:t> bien que sugary snacks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un </a:t>
            </a:r>
            <a:r>
              <a:rPr lang="en-US" dirty="0" err="1"/>
              <a:t>nutriscore</a:t>
            </a:r>
            <a:r>
              <a:rPr lang="en-US" dirty="0"/>
              <a:t> e </a:t>
            </a:r>
            <a:r>
              <a:rPr lang="en-US" dirty="0" err="1"/>
              <a:t>tandis</a:t>
            </a:r>
            <a:r>
              <a:rPr lang="en-US" dirty="0"/>
              <a:t> que fruits and vegetables </a:t>
            </a:r>
            <a:r>
              <a:rPr lang="en-US" dirty="0" err="1"/>
              <a:t>ont</a:t>
            </a:r>
            <a:r>
              <a:rPr lang="en-US" dirty="0"/>
              <a:t> un </a:t>
            </a:r>
            <a:r>
              <a:rPr lang="en-US" dirty="0" err="1"/>
              <a:t>nutriscore</a:t>
            </a:r>
            <a:r>
              <a:rPr lang="en-US" dirty="0"/>
              <a:t> 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77C5C-E0F0-7044-953D-6D1583B8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663" y="6391687"/>
            <a:ext cx="67629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FEA4C0-7648-6942-A420-68058603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6517" y="6391687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271F5-3C43-6F4C-9DE3-D0B82EDB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3F084-5A0C-1448-8B51-FCE5CF2D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fr-FR" sz="3300" dirty="0"/>
              <a:t>Exploration des données</a:t>
            </a:r>
            <a:br>
              <a:rPr lang="fr-FR" sz="3300" dirty="0"/>
            </a:br>
            <a:r>
              <a:rPr lang="fr-FR" sz="2400" dirty="0"/>
              <a:t>étude </a:t>
            </a:r>
            <a:r>
              <a:rPr lang="fr-FR" sz="2400" dirty="0" err="1"/>
              <a:t>bivariée</a:t>
            </a:r>
            <a:r>
              <a:rPr lang="fr-FR" sz="2400" dirty="0"/>
              <a:t> (cat vs </a:t>
            </a:r>
            <a:r>
              <a:rPr lang="fr-FR" sz="2400" dirty="0" err="1"/>
              <a:t>num</a:t>
            </a:r>
            <a:r>
              <a:rPr lang="fr-FR" sz="2400" dirty="0"/>
              <a:t>)</a:t>
            </a:r>
            <a:endParaRPr lang="fr-FR" sz="3300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956A23EE-E3E3-4B12-9989-B3ED0817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fr-FR" dirty="0"/>
              <a:t>On voit bien que le type d’aliments a une certaine influence sur la valeur énergétique de l’aliment</a:t>
            </a:r>
          </a:p>
          <a:p>
            <a:r>
              <a:rPr lang="fr-FR" dirty="0"/>
              <a:t>On pourra prouver la corrélation avec une </a:t>
            </a:r>
            <a:r>
              <a:rPr lang="fr-FR" dirty="0" err="1"/>
              <a:t>Anova</a:t>
            </a:r>
            <a:r>
              <a:rPr lang="fr-FR" dirty="0"/>
              <a:t> pour la suite. 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3446-7683-F244-8CCD-C2671C34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72E60-D27E-7440-A3DE-7DEC2452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B14A5-39D4-6B47-8344-CE786FC7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17EC8C-0623-3649-ADE6-D90EC45AD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 r="2" b="1365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9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32E07-5A77-B449-A4D2-25E4B1E3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2400" dirty="0"/>
              <a:t>étude </a:t>
            </a:r>
            <a:r>
              <a:rPr lang="fr-FR" sz="2400" dirty="0" err="1"/>
              <a:t>Anova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2D2E64-E558-C24C-9BD3-67B9C1B1B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1" i="1" dirty="0"/>
                  <a:t>AN</a:t>
                </a:r>
                <a:r>
                  <a:rPr lang="fr-FR" i="1" dirty="0" err="1"/>
                  <a:t>alysis</a:t>
                </a:r>
                <a:r>
                  <a:rPr lang="fr-FR" i="1" dirty="0"/>
                  <a:t> </a:t>
                </a:r>
                <a:r>
                  <a:rPr lang="fr-FR" b="1" i="1" dirty="0"/>
                  <a:t>O</a:t>
                </a:r>
                <a:r>
                  <a:rPr lang="fr-FR" i="1" dirty="0"/>
                  <a:t>f </a:t>
                </a:r>
                <a:r>
                  <a:rPr lang="fr-FR" b="1" i="1" dirty="0"/>
                  <a:t>Va</a:t>
                </a:r>
                <a:r>
                  <a:rPr lang="fr-FR" i="1" dirty="0"/>
                  <a:t>riance </a:t>
                </a:r>
              </a:p>
              <a:p>
                <a:r>
                  <a:rPr lang="fr-FR" dirty="0"/>
                  <a:t>Etude de l'impact d'une variable qualitative sur une variable quantitative.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est la différence de moyenne entre la moyenne globale et la moyenne par catégorie, </a:t>
                </a:r>
              </a:p>
              <a:p>
                <a:r>
                  <a:rPr lang="fr-FR" dirty="0"/>
                  <a:t>On démarre d’une hypothèse où on suppose qu’il n’y a pas de corrélation entre les deux variables (qualitative et quantitative) dans notre 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2D2E64-E558-C24C-9BD3-67B9C1B1B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CC2C3-BFFC-724D-B08D-5282E226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B5E9E-5A06-BA4D-B153-CF09E4F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94CA3-0D25-194B-8332-D5DF5FC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91437-ECC9-8346-8BAE-5E4975F7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5" y="1030288"/>
            <a:ext cx="4914869" cy="103557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Exploration des données</a:t>
            </a:r>
            <a:br>
              <a:rPr lang="fr-FR" sz="2500" dirty="0"/>
            </a:br>
            <a:r>
              <a:rPr lang="fr-FR" sz="2500" dirty="0"/>
              <a:t>étude </a:t>
            </a:r>
            <a:r>
              <a:rPr lang="fr-FR" sz="2500" dirty="0" err="1"/>
              <a:t>Anova</a:t>
            </a:r>
            <a:endParaRPr lang="fr-FR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F95A3-42F4-EA44-8588-5C75546F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fr-FR" dirty="0"/>
              <a:t>Mentionné avant une certaine corrélation entre l’énergie avec le type de d’aliment</a:t>
            </a:r>
          </a:p>
          <a:p>
            <a:r>
              <a:rPr lang="fr-FR" dirty="0"/>
              <a:t>Dans les deux cas : Probabilité qu’il n’y a pas de corrélation entre l’énergie, le type d’aliment ou le </a:t>
            </a:r>
            <a:r>
              <a:rPr lang="fr-FR" dirty="0" err="1"/>
              <a:t>nutriscore</a:t>
            </a:r>
            <a:r>
              <a:rPr lang="fr-FR" dirty="0"/>
              <a:t> est de 0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54F27061-17BA-B74A-AD1E-4F8031DF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1228840"/>
            <a:ext cx="5204358" cy="149625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C138D-BF56-4247-990F-B7EEAC9C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1187" y="5870575"/>
            <a:ext cx="2130387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11EDE-8F54-6C4C-85FD-6099520D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7775" y="5870575"/>
            <a:ext cx="1265993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85625F-2ECD-1A49-9CD3-2E61794D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9969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9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B27987A-F502-044C-874A-2B704D72E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124801"/>
            <a:ext cx="5204358" cy="148324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1762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32E07-5A77-B449-A4D2-25E4B1E3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2400" dirty="0"/>
              <a:t>ACP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D2E64-E558-C24C-9BD3-67B9C1B1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A</a:t>
            </a:r>
            <a:r>
              <a:rPr lang="fr-FR" i="1" dirty="0"/>
              <a:t>nalyse en </a:t>
            </a:r>
            <a:r>
              <a:rPr lang="fr-FR" b="1" i="1" dirty="0"/>
              <a:t>C</a:t>
            </a:r>
            <a:r>
              <a:rPr lang="fr-FR" i="1" dirty="0"/>
              <a:t>omposantes </a:t>
            </a:r>
            <a:r>
              <a:rPr lang="fr-FR" b="1" i="1" dirty="0"/>
              <a:t>P</a:t>
            </a:r>
            <a:r>
              <a:rPr lang="fr-FR" i="1" dirty="0"/>
              <a:t>rincipales</a:t>
            </a:r>
          </a:p>
          <a:p>
            <a:r>
              <a:rPr lang="fr-FR" dirty="0"/>
              <a:t>Recherche des Axes factoriels, où l’inertie des points est maximale par rapport à la projection.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CC2C3-BFFC-724D-B08D-5282E226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3/21/22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B5E9E-5A06-BA4D-B153-CF09E4F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94CA3-0D25-194B-8332-D5DF5FC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2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76A56-591F-5B44-88A4-48796790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dirty="0"/>
              <a:t>Exploration des données</a:t>
            </a:r>
            <a:br>
              <a:rPr lang="fr-FR" sz="3300" dirty="0"/>
            </a:br>
            <a:r>
              <a:rPr lang="fr-FR" sz="3100" dirty="0"/>
              <a:t>ACP</a:t>
            </a:r>
            <a:endParaRPr lang="fr-FR" sz="3300" dirty="0"/>
          </a:p>
        </p:txBody>
      </p:sp>
      <p:sp>
        <p:nvSpPr>
          <p:cNvPr id="10246" name="Content Placeholder 10245">
            <a:extLst>
              <a:ext uri="{FF2B5EF4-FFF2-40B4-BE49-F238E27FC236}">
                <a16:creationId xmlns:a16="http://schemas.microsoft.com/office/drawing/2014/main" id="{651F5180-E6AF-7810-BB0D-732BE160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D’après les éboulis des valeurs propres, on voit que 12 composante de 13 suffisent à exprimer notre base de données</a:t>
            </a:r>
          </a:p>
          <a:p>
            <a:r>
              <a:rPr lang="fr-FR" dirty="0"/>
              <a:t>On peut utiliser le critère de Kaiser pour avoir une meilleure sélection.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DEA91-2A92-234C-BF0B-AE847BA5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265CA-0C49-6D47-945A-98D7CAC1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671C9-D381-CE47-B5D3-68BBA817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27ADE-41B6-EF4B-B51C-03C68CAA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200573"/>
            <a:ext cx="6095593" cy="429462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8EBDD-D6C0-844C-8DB2-57EDB718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C228-6849-FD4B-BC0C-EF61F942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fr-FR" dirty="0"/>
              <a:t>Santé Publique France et indicateur de portions des aliments</a:t>
            </a:r>
          </a:p>
          <a:p>
            <a:r>
              <a:rPr lang="fr-FR" dirty="0"/>
              <a:t>Nettoyage des données</a:t>
            </a:r>
          </a:p>
          <a:p>
            <a:r>
              <a:rPr lang="fr-FR" dirty="0"/>
              <a:t>Exploration des données</a:t>
            </a:r>
          </a:p>
          <a:p>
            <a:r>
              <a:rPr lang="fr-FR" dirty="0"/>
              <a:t>Faisabilité projet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BDBA7-E290-274E-8FEB-F3D88449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5870575"/>
            <a:ext cx="2573034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F7DA8-BCC8-1346-848A-36CA378B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90E9B-95F6-EC49-9F4A-FAC6CF67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2012-DE1B-504F-B7D8-46F0DA0F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  <a:br>
              <a:rPr lang="fr-FR" sz="3300" dirty="0"/>
            </a:br>
            <a:r>
              <a:rPr lang="fr-FR" sz="3100" dirty="0"/>
              <a:t>ACP</a:t>
            </a:r>
            <a:endParaRPr lang="fr-FR" dirty="0"/>
          </a:p>
        </p:txBody>
      </p:sp>
      <p:sp>
        <p:nvSpPr>
          <p:cNvPr id="12294" name="Content Placeholder 12293">
            <a:extLst>
              <a:ext uri="{FF2B5EF4-FFF2-40B4-BE49-F238E27FC236}">
                <a16:creationId xmlns:a16="http://schemas.microsoft.com/office/drawing/2014/main" id="{CAF7F115-9AA3-813E-69F1-80C85E1C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D’après le critère de Kaiser, on ne prends que les axes factoriels dont l’inertie est supérieur à (100/p)% dans notre cas p=13 donc l’inertie&gt;7,69 </a:t>
            </a:r>
          </a:p>
          <a:p>
            <a:r>
              <a:rPr lang="en-US" dirty="0" err="1"/>
              <a:t>D’après</a:t>
            </a:r>
            <a:r>
              <a:rPr lang="en-US" dirty="0"/>
              <a:t> le </a:t>
            </a:r>
            <a:r>
              <a:rPr lang="en-US" dirty="0" err="1"/>
              <a:t>critère</a:t>
            </a:r>
            <a:r>
              <a:rPr lang="en-US" dirty="0"/>
              <a:t> de Kaiser,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les 6 premiers Axes qui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significatif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B5BEF-9937-F543-BE45-80A7856C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73042-6173-9242-996B-3C9DC77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F557C-FE4A-324A-8737-A8CE0FCB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FE47B8-528C-E344-9EEC-303803E3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216718"/>
            <a:ext cx="6095593" cy="426233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7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3EBB0-2442-7F45-BB06-F64513FD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Exploration des données</a:t>
            </a:r>
            <a:br>
              <a:rPr lang="fr-FR" sz="3300" dirty="0"/>
            </a:br>
            <a:r>
              <a:rPr lang="fr-FR" sz="2800" dirty="0"/>
              <a:t>ACP</a:t>
            </a:r>
            <a:endParaRPr lang="fr-FR" sz="3300" dirty="0"/>
          </a:p>
        </p:txBody>
      </p:sp>
      <p:sp>
        <p:nvSpPr>
          <p:cNvPr id="11281" name="Content Placeholder 11277">
            <a:extLst>
              <a:ext uri="{FF2B5EF4-FFF2-40B4-BE49-F238E27FC236}">
                <a16:creationId xmlns:a16="http://schemas.microsoft.com/office/drawing/2014/main" id="{025D4821-D4BF-C5FB-E1BE-B20B39A0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L’axe F1 est fortement corrélé avec l’énergie.</a:t>
            </a:r>
          </a:p>
          <a:p>
            <a:r>
              <a:rPr lang="fr-FR" dirty="0"/>
              <a:t>L’axe F2 est inversement corrélé avec le sucre et les glucides, et corrélé avec les protéines et le gras mono-insaturé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6A7F5-129E-7B4D-804E-A5B06038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6FCAB-959C-804F-AB93-B450420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7A917-8127-0447-8EAF-1FA4F1C6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0ADD7613-68F5-A64B-90F4-1640CAF4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4822" y="796413"/>
            <a:ext cx="5865452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03721-5820-C648-8AF6-310B0B8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/>
              <a:t>Exploration des données</a:t>
            </a:r>
            <a:br>
              <a:rPr lang="fr-FR" sz="3300" dirty="0"/>
            </a:br>
            <a:r>
              <a:rPr lang="fr-FR" sz="2800" dirty="0"/>
              <a:t>ACP</a:t>
            </a:r>
            <a:endParaRPr lang="fr-FR" sz="3300" dirty="0"/>
          </a:p>
        </p:txBody>
      </p:sp>
      <p:sp>
        <p:nvSpPr>
          <p:cNvPr id="13318" name="Content Placeholder 13317">
            <a:extLst>
              <a:ext uri="{FF2B5EF4-FFF2-40B4-BE49-F238E27FC236}">
                <a16:creationId xmlns:a16="http://schemas.microsoft.com/office/drawing/2014/main" id="{3F3674E6-B55E-399E-BC29-44E05EFA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L’axe</a:t>
            </a:r>
            <a:r>
              <a:rPr lang="en-US" dirty="0"/>
              <a:t> F3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corrélé</a:t>
            </a:r>
            <a:r>
              <a:rPr lang="en-US" dirty="0"/>
              <a:t> </a:t>
            </a:r>
            <a:r>
              <a:rPr lang="en-US" dirty="0" err="1"/>
              <a:t>positivement</a:t>
            </a:r>
            <a:r>
              <a:rPr lang="en-US" dirty="0"/>
              <a:t> avec les gras </a:t>
            </a:r>
            <a:r>
              <a:rPr lang="en-US" dirty="0" err="1"/>
              <a:t>insaturé</a:t>
            </a:r>
            <a:r>
              <a:rPr lang="en-US" dirty="0"/>
              <a:t> et </a:t>
            </a:r>
            <a:r>
              <a:rPr lang="en-US" dirty="0" err="1"/>
              <a:t>inversement</a:t>
            </a:r>
            <a:r>
              <a:rPr lang="en-US" dirty="0"/>
              <a:t> avec les gras </a:t>
            </a:r>
            <a:r>
              <a:rPr lang="en-US" dirty="0" err="1"/>
              <a:t>saturé</a:t>
            </a:r>
            <a:r>
              <a:rPr lang="en-US" dirty="0"/>
              <a:t> et les proteins</a:t>
            </a:r>
          </a:p>
          <a:p>
            <a:r>
              <a:rPr lang="en-US" dirty="0" err="1"/>
              <a:t>L’axe</a:t>
            </a:r>
            <a:r>
              <a:rPr lang="en-US" dirty="0"/>
              <a:t> F4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corrélé</a:t>
            </a:r>
            <a:r>
              <a:rPr lang="en-US" dirty="0"/>
              <a:t> avec les </a:t>
            </a:r>
            <a:r>
              <a:rPr lang="en-US" dirty="0" err="1"/>
              <a:t>fibres</a:t>
            </a:r>
            <a:r>
              <a:rPr lang="en-US" dirty="0"/>
              <a:t> et </a:t>
            </a:r>
            <a:r>
              <a:rPr lang="en-US" dirty="0" err="1"/>
              <a:t>inversement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d’additive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C59F2-5A76-0148-B45A-C508E41D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97753-37EA-F545-9EB4-E30A01A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14ECC-45DB-AB43-B8D0-2A2041FA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D581171-8DF6-A64A-A809-F729917D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4822" y="796413"/>
            <a:ext cx="5865452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7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F5166-6256-DC4C-8EF4-51DDEB3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3100" dirty="0"/>
              <a:t>ACP</a:t>
            </a:r>
            <a:endParaRPr lang="fr-FR" dirty="0"/>
          </a:p>
        </p:txBody>
      </p:sp>
      <p:sp>
        <p:nvSpPr>
          <p:cNvPr id="14342" name="Content Placeholder 14341">
            <a:extLst>
              <a:ext uri="{FF2B5EF4-FFF2-40B4-BE49-F238E27FC236}">
                <a16:creationId xmlns:a16="http://schemas.microsoft.com/office/drawing/2014/main" id="{C739E23A-898F-74FC-8B0B-AB7690D6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/>
              <a:t>L’axe F5 est fortement corrélé avec le </a:t>
            </a:r>
            <a:r>
              <a:rPr lang="fr-FR" dirty="0" err="1"/>
              <a:t>cholesterol</a:t>
            </a:r>
            <a:r>
              <a:rPr lang="fr-FR" dirty="0"/>
              <a:t> et le gras </a:t>
            </a:r>
            <a:r>
              <a:rPr lang="fr-FR" dirty="0" err="1"/>
              <a:t>trans</a:t>
            </a:r>
            <a:endParaRPr lang="fr-FR" dirty="0"/>
          </a:p>
          <a:p>
            <a:r>
              <a:rPr lang="fr-FR" dirty="0"/>
              <a:t>L’axe F6 est inversement corrélé avec le taux de sels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7DD13-F8A5-5D41-A331-AE3DEB90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F0B6C-9CA4-354A-BB60-E419D6E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3930A-D71D-D046-9C62-0381B25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2D676F-DB6A-8A41-9F70-F09FCD86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4822" y="796413"/>
            <a:ext cx="5865452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77DA8-1C7F-8949-AA2E-3F1E87AA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fr-FR" sz="3300"/>
              <a:t>Exploration des données</a:t>
            </a:r>
            <a:br>
              <a:rPr lang="fr-FR" sz="3300"/>
            </a:br>
            <a:r>
              <a:rPr lang="fr-FR" sz="3300"/>
              <a:t>ACP</a:t>
            </a:r>
          </a:p>
        </p:txBody>
      </p:sp>
      <p:sp>
        <p:nvSpPr>
          <p:cNvPr id="15366" name="Content Placeholder 15365">
            <a:extLst>
              <a:ext uri="{FF2B5EF4-FFF2-40B4-BE49-F238E27FC236}">
                <a16:creationId xmlns:a16="http://schemas.microsoft.com/office/drawing/2014/main" id="{4261A5A0-8B8A-260B-E20D-BAEAC03B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fr-FR" dirty="0"/>
              <a:t>Ceci est une projection sur les axes F1 et F2</a:t>
            </a:r>
          </a:p>
          <a:p>
            <a:r>
              <a:rPr lang="fr-FR" dirty="0"/>
              <a:t>On voit bien que les aliments avec le </a:t>
            </a:r>
            <a:r>
              <a:rPr lang="fr-FR" dirty="0" err="1"/>
              <a:t>nutriscore</a:t>
            </a:r>
            <a:r>
              <a:rPr lang="fr-FR" dirty="0"/>
              <a:t> « e » et « d » sont situé principalement dans le 4ème quadrant (ses aliment ont tendance à être caloriques et à contenir beaucoup de glucide)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21852-0909-9546-BC6D-AD48B946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9776F-769A-4348-BB00-F334AFB3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837B3-9B5E-A04D-A249-4A1996E9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E2192F8-CD63-E348-9301-1380A11F9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5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6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77DA8-1C7F-8949-AA2E-3F1E87AA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fr-FR" sz="3300"/>
              <a:t>Exploration des données</a:t>
            </a:r>
            <a:br>
              <a:rPr lang="fr-FR" sz="3300"/>
            </a:br>
            <a:r>
              <a:rPr lang="fr-FR" sz="3300"/>
              <a:t>ACP</a:t>
            </a:r>
          </a:p>
        </p:txBody>
      </p:sp>
      <p:sp>
        <p:nvSpPr>
          <p:cNvPr id="15366" name="Content Placeholder 15365">
            <a:extLst>
              <a:ext uri="{FF2B5EF4-FFF2-40B4-BE49-F238E27FC236}">
                <a16:creationId xmlns:a16="http://schemas.microsoft.com/office/drawing/2014/main" id="{4261A5A0-8B8A-260B-E20D-BAEAC03B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fr-FR" dirty="0"/>
              <a:t>Ceci est une projection sur les axes F2 et F4</a:t>
            </a:r>
          </a:p>
          <a:p>
            <a:r>
              <a:rPr lang="fr-FR" dirty="0"/>
              <a:t>On voit bien que les aliments avec le </a:t>
            </a:r>
            <a:r>
              <a:rPr lang="fr-FR" dirty="0" err="1"/>
              <a:t>nutriscore</a:t>
            </a:r>
            <a:r>
              <a:rPr lang="fr-FR" dirty="0"/>
              <a:t> « a » sont situé dans le 2</a:t>
            </a:r>
            <a:r>
              <a:rPr lang="fr-FR" baseline="30000" dirty="0"/>
              <a:t>ème</a:t>
            </a:r>
            <a:r>
              <a:rPr lang="fr-FR" dirty="0"/>
              <a:t> quadrant (ses aliment ont tendance à contenir des fibres et à contenir moins de glucides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21852-0909-9546-BC6D-AD48B946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9776F-769A-4348-BB00-F334AFB3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837B3-9B5E-A04D-A249-4A1996E9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2EBAF5C-034F-8842-B15C-3C5874A8D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92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4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2190-1DE6-AF4A-9B9E-E4B15CB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6FBFC-DB34-3647-A8D1-C7D5675A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nutri</a:t>
            </a:r>
            <a:r>
              <a:rPr lang="fr-FR" dirty="0"/>
              <a:t>-score, le type d’aliments, la valeur énergétique</a:t>
            </a:r>
          </a:p>
          <a:p>
            <a:r>
              <a:rPr lang="fr-FR" dirty="0"/>
              <a:t>Suivant le profil de l’utilisateur, </a:t>
            </a:r>
          </a:p>
          <a:p>
            <a:r>
              <a:rPr lang="fr-FR" dirty="0"/>
              <a:t>Indication de portions 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A9C0-62E2-E54C-AD1F-B50DE060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0F308-A481-BF4E-845B-E5A263E2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F66AC-0188-774E-AC6D-9FD85EEC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2190-1DE6-AF4A-9B9E-E4B15CBB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6FBFC-DB34-3647-A8D1-C7D5675A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20" y="615569"/>
            <a:ext cx="2337815" cy="2720403"/>
          </a:xfrm>
        </p:spPr>
        <p:txBody>
          <a:bodyPr/>
          <a:lstStyle/>
          <a:p>
            <a:r>
              <a:rPr lang="fr-FR" dirty="0"/>
              <a:t>Exemple : </a:t>
            </a:r>
          </a:p>
          <a:p>
            <a:r>
              <a:rPr lang="fr-FR" dirty="0"/>
              <a:t>Homme </a:t>
            </a:r>
          </a:p>
          <a:p>
            <a:r>
              <a:rPr lang="fr-FR" dirty="0"/>
              <a:t>30 ans</a:t>
            </a:r>
          </a:p>
          <a:p>
            <a:r>
              <a:rPr lang="fr-FR" dirty="0"/>
              <a:t>Taille 1m75, </a:t>
            </a:r>
          </a:p>
          <a:p>
            <a:r>
              <a:rPr lang="fr-FR" dirty="0"/>
              <a:t>Poids 70kg</a:t>
            </a:r>
          </a:p>
          <a:p>
            <a:r>
              <a:rPr lang="fr-FR" dirty="0"/>
              <a:t>Activité intense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A9C0-62E2-E54C-AD1F-B50DE060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0F308-A481-BF4E-845B-E5A263E2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F66AC-0188-774E-AC6D-9FD85EEC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6C990E9-32D1-E044-94D4-AB797FC8DBF1}"/>
              </a:ext>
            </a:extLst>
          </p:cNvPr>
          <p:cNvSpPr txBox="1">
            <a:spLocks/>
          </p:cNvSpPr>
          <p:nvPr/>
        </p:nvSpPr>
        <p:spPr>
          <a:xfrm>
            <a:off x="9144135" y="3562773"/>
            <a:ext cx="2795015" cy="18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Métabolisme de base:</a:t>
            </a:r>
          </a:p>
          <a:p>
            <a:r>
              <a:rPr lang="fr-FR" dirty="0"/>
              <a:t>7100 kJ </a:t>
            </a:r>
          </a:p>
          <a:p>
            <a:r>
              <a:rPr lang="fr-FR" dirty="0"/>
              <a:t>Dépense </a:t>
            </a:r>
            <a:r>
              <a:rPr lang="fr-FR" dirty="0" err="1"/>
              <a:t>énergitique</a:t>
            </a:r>
            <a:r>
              <a:rPr lang="fr-FR" dirty="0"/>
              <a:t>:</a:t>
            </a:r>
          </a:p>
          <a:p>
            <a:r>
              <a:rPr lang="fr-FR" dirty="0"/>
              <a:t>12260 kJ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846BDA18-3E55-334A-8BDA-D1C8DCDD9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84006"/>
              </p:ext>
            </p:extLst>
          </p:nvPr>
        </p:nvGraphicFramePr>
        <p:xfrm>
          <a:off x="377952" y="2243498"/>
          <a:ext cx="8510014" cy="24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50">
                  <a:extLst>
                    <a:ext uri="{9D8B030D-6E8A-4147-A177-3AD203B41FA5}">
                      <a16:colId xmlns:a16="http://schemas.microsoft.com/office/drawing/2014/main" val="1233423584"/>
                    </a:ext>
                  </a:extLst>
                </a:gridCol>
                <a:gridCol w="1214644">
                  <a:extLst>
                    <a:ext uri="{9D8B030D-6E8A-4147-A177-3AD203B41FA5}">
                      <a16:colId xmlns:a16="http://schemas.microsoft.com/office/drawing/2014/main" val="630146856"/>
                    </a:ext>
                  </a:extLst>
                </a:gridCol>
                <a:gridCol w="1214644">
                  <a:extLst>
                    <a:ext uri="{9D8B030D-6E8A-4147-A177-3AD203B41FA5}">
                      <a16:colId xmlns:a16="http://schemas.microsoft.com/office/drawing/2014/main" val="1775640810"/>
                    </a:ext>
                  </a:extLst>
                </a:gridCol>
                <a:gridCol w="1214644">
                  <a:extLst>
                    <a:ext uri="{9D8B030D-6E8A-4147-A177-3AD203B41FA5}">
                      <a16:colId xmlns:a16="http://schemas.microsoft.com/office/drawing/2014/main" val="2726091957"/>
                    </a:ext>
                  </a:extLst>
                </a:gridCol>
                <a:gridCol w="1107998">
                  <a:extLst>
                    <a:ext uri="{9D8B030D-6E8A-4147-A177-3AD203B41FA5}">
                      <a16:colId xmlns:a16="http://schemas.microsoft.com/office/drawing/2014/main" val="2163008987"/>
                    </a:ext>
                  </a:extLst>
                </a:gridCol>
                <a:gridCol w="660645">
                  <a:extLst>
                    <a:ext uri="{9D8B030D-6E8A-4147-A177-3AD203B41FA5}">
                      <a16:colId xmlns:a16="http://schemas.microsoft.com/office/drawing/2014/main" val="3674263827"/>
                    </a:ext>
                  </a:extLst>
                </a:gridCol>
                <a:gridCol w="802395">
                  <a:extLst>
                    <a:ext uri="{9D8B030D-6E8A-4147-A177-3AD203B41FA5}">
                      <a16:colId xmlns:a16="http://schemas.microsoft.com/office/drawing/2014/main" val="4078162252"/>
                    </a:ext>
                  </a:extLst>
                </a:gridCol>
                <a:gridCol w="1072894">
                  <a:extLst>
                    <a:ext uri="{9D8B030D-6E8A-4147-A177-3AD203B41FA5}">
                      <a16:colId xmlns:a16="http://schemas.microsoft.com/office/drawing/2014/main" val="2953020230"/>
                    </a:ext>
                  </a:extLst>
                </a:gridCol>
              </a:tblGrid>
              <a:tr h="475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</a:rPr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 err="1">
                          <a:effectLst/>
                        </a:rPr>
                        <a:t>nutriscore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</a:rPr>
                        <a:t>Type d’aliment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</a:rPr>
                        <a:t>energy_100g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dirty="0">
                          <a:effectLst/>
                        </a:rPr>
                        <a:t>sugars_100g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Max sucre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Max Énergie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PROTION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463647"/>
                  </a:ext>
                </a:extLst>
              </a:tr>
              <a:tr h="475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7622210245328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 err="1">
                          <a:effectLst/>
                        </a:rPr>
                        <a:t>Sugary</a:t>
                      </a:r>
                      <a:r>
                        <a:rPr lang="fr-FR" sz="1200" dirty="0">
                          <a:effectLst/>
                        </a:rPr>
                        <a:t> 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1907.1785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32.0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Min(42,62)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873064"/>
                  </a:ext>
                </a:extLst>
              </a:tr>
              <a:tr h="475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4032277007044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Composite </a:t>
                      </a:r>
                      <a:r>
                        <a:rPr lang="fr-FR" sz="1200" dirty="0" err="1">
                          <a:effectLst/>
                        </a:rPr>
                        <a:t>foods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598.0000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330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47393"/>
                  </a:ext>
                </a:extLst>
              </a:tr>
              <a:tr h="475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3263670434910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Fish </a:t>
                      </a:r>
                      <a:r>
                        <a:rPr lang="fr-FR" sz="1200" dirty="0" err="1">
                          <a:effectLst/>
                        </a:rPr>
                        <a:t>Meat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Eggs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580.0000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159901"/>
                  </a:ext>
                </a:extLst>
              </a:tr>
              <a:tr h="4754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20048242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Fruits and </a:t>
                      </a:r>
                      <a:r>
                        <a:rPr lang="fr-FR" sz="1200" dirty="0" err="1">
                          <a:effectLst/>
                        </a:rPr>
                        <a:t>vegetables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137.0000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dirty="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4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12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C5A57-380B-4049-93AE-6D88433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AE98C-4AC8-1240-9ED5-5E32978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1875" y="5870575"/>
            <a:ext cx="7824482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EC97B-E56F-5442-AC40-33204A5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442D1-E14C-6E4F-9369-3F325C42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8BE12-40D2-FF41-96CE-6B8E8855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Santé publique </a:t>
            </a:r>
            <a:r>
              <a:rPr lang="fr-FR" dirty="0" err="1"/>
              <a:t>france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DDB62E-1212-BE47-BEA8-6FC907F3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28111" cy="3649133"/>
          </a:xfrm>
        </p:spPr>
        <p:txBody>
          <a:bodyPr/>
          <a:lstStyle/>
          <a:p>
            <a:r>
              <a:rPr lang="fr-FR" dirty="0"/>
              <a:t>Idée innovante dans le domaine de l’alimentation</a:t>
            </a:r>
          </a:p>
          <a:p>
            <a:r>
              <a:rPr lang="fr-FR" dirty="0"/>
              <a:t>Indicateur de portion des aliments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6AB57-1CE6-CF41-85E6-533DBEAE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DFA03-76B9-7F4F-870D-618550D5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3A4C1-D330-DA4B-A737-D75DD56B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21B2E1C-FC75-5F46-AF01-7F136D71A7F9}"/>
              </a:ext>
            </a:extLst>
          </p:cNvPr>
          <p:cNvSpPr/>
          <p:nvPr/>
        </p:nvSpPr>
        <p:spPr>
          <a:xfrm>
            <a:off x="6234960" y="1968441"/>
            <a:ext cx="1816925" cy="510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Individu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0835637-E6DF-A44E-8AA3-80354C7C2162}"/>
              </a:ext>
            </a:extLst>
          </p:cNvPr>
          <p:cNvSpPr/>
          <p:nvPr/>
        </p:nvSpPr>
        <p:spPr>
          <a:xfrm>
            <a:off x="6234959" y="2830942"/>
            <a:ext cx="1816925" cy="11875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Taille</a:t>
            </a:r>
          </a:p>
          <a:p>
            <a:pPr algn="ctr"/>
            <a:r>
              <a:rPr lang="fr-FR" dirty="0"/>
              <a:t>Poids </a:t>
            </a:r>
          </a:p>
          <a:p>
            <a:pPr algn="ctr"/>
            <a:r>
              <a:rPr lang="fr-FR" dirty="0"/>
              <a:t>Métabolisme</a:t>
            </a:r>
          </a:p>
          <a:p>
            <a:pPr algn="ctr"/>
            <a:r>
              <a:rPr lang="fr-FR" dirty="0"/>
              <a:t>Type d’activité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AF23730-4BF6-9148-AD8C-F5B4939676F3}"/>
              </a:ext>
            </a:extLst>
          </p:cNvPr>
          <p:cNvSpPr/>
          <p:nvPr/>
        </p:nvSpPr>
        <p:spPr>
          <a:xfrm>
            <a:off x="8488514" y="3966633"/>
            <a:ext cx="3195611" cy="37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Portion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AEC4BE9-BC85-3D4A-9BC7-F15E73628335}"/>
              </a:ext>
            </a:extLst>
          </p:cNvPr>
          <p:cNvSpPr/>
          <p:nvPr/>
        </p:nvSpPr>
        <p:spPr>
          <a:xfrm>
            <a:off x="8488513" y="1686454"/>
            <a:ext cx="3195611" cy="37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835EFE-4691-3543-99B8-7259E6EB5B05}"/>
              </a:ext>
            </a:extLst>
          </p:cNvPr>
          <p:cNvSpPr/>
          <p:nvPr/>
        </p:nvSpPr>
        <p:spPr>
          <a:xfrm>
            <a:off x="8488514" y="2233571"/>
            <a:ext cx="1494264" cy="1545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 d’aliment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B44D94E-4195-F04C-B303-8607762C828E}"/>
              </a:ext>
            </a:extLst>
          </p:cNvPr>
          <p:cNvSpPr/>
          <p:nvPr/>
        </p:nvSpPr>
        <p:spPr>
          <a:xfrm>
            <a:off x="10189860" y="2223761"/>
            <a:ext cx="1494264" cy="1545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Energie pour 100g</a:t>
            </a:r>
          </a:p>
        </p:txBody>
      </p:sp>
    </p:spTree>
    <p:extLst>
      <p:ext uri="{BB962C8B-B14F-4D97-AF65-F5344CB8AC3E}">
        <p14:creationId xmlns:p14="http://schemas.microsoft.com/office/powerpoint/2010/main" val="6920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D13D4-356D-9549-8496-D58196F6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  <a:br>
              <a:rPr lang="fr-FR" dirty="0"/>
            </a:br>
            <a:r>
              <a:rPr lang="fr-FR" sz="2400" dirty="0"/>
              <a:t>écrémage des données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CBE52-F5C8-0A42-AC7D-35CDB631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des colonnes</a:t>
            </a:r>
          </a:p>
          <a:p>
            <a:r>
              <a:rPr lang="fr-FR" dirty="0"/>
              <a:t>Choix des produits qui sont vendu en France</a:t>
            </a:r>
          </a:p>
          <a:p>
            <a:r>
              <a:rPr lang="fr-FR" dirty="0"/>
              <a:t>Suppression des produits qui n’ont pas de code</a:t>
            </a:r>
          </a:p>
          <a:p>
            <a:r>
              <a:rPr lang="fr-FR" dirty="0"/>
              <a:t>Suppression des produits qui ont beaucoup d’informations manquante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863CB-8B15-1C42-8FA5-4E6837D3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B9B26-B6BA-3744-9B62-E9E8D4F8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19A11-CF84-5C43-897C-252DEE95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2E6E0-5114-C845-B872-25DDEFC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 des données</a:t>
            </a:r>
            <a:br>
              <a:rPr lang="fr-FR" dirty="0"/>
            </a:br>
            <a:r>
              <a:rPr lang="fr-FR" sz="2400" dirty="0"/>
              <a:t>traitement des valeurs aberrantes et valeurs NULL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F3546-1CBA-864E-83EB-8DF37938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Traitement des valeurs NULL et aberrantes se fait en fonctions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  <a:p>
            <a:r>
              <a:rPr lang="fr-FR" dirty="0"/>
              <a:t>Nutrition par rapport aux taux de Sels , Fibre, Sucre, Gras Saturé, Gras </a:t>
            </a:r>
            <a:r>
              <a:rPr lang="fr-FR" dirty="0" err="1"/>
              <a:t>Monoinsaturé</a:t>
            </a:r>
            <a:r>
              <a:rPr lang="fr-FR" dirty="0"/>
              <a:t>, Gras Polyinsaturé, Cholestérol , Gras Trans, Protéine, (Catégorie 1)</a:t>
            </a:r>
          </a:p>
          <a:p>
            <a:r>
              <a:rPr lang="fr-FR" dirty="0"/>
              <a:t>Nutrition par rapport aux taux de Glucide, Gras et la valeur Energétique (Catégorie 2)</a:t>
            </a:r>
          </a:p>
          <a:p>
            <a:r>
              <a:rPr lang="fr-FR" dirty="0"/>
              <a:t>Le nombre d’additifs, le </a:t>
            </a:r>
            <a:r>
              <a:rPr lang="fr-FR" dirty="0" err="1"/>
              <a:t>nutriscore</a:t>
            </a:r>
            <a:r>
              <a:rPr lang="fr-FR" dirty="0"/>
              <a:t>, et le type d’aliments se font par classification (Catégorie 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A95F6-61D2-194E-81D3-778C9CF8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54509-55DF-2445-BABB-8354F9A6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F92E1B-9687-F14E-8E52-5668602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49BB4-EC44-6F47-94C5-A501DCE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 des données</a:t>
            </a:r>
            <a:br>
              <a:rPr lang="fr-FR" dirty="0"/>
            </a:br>
            <a:r>
              <a:rPr lang="fr-FR" sz="2400" dirty="0"/>
              <a:t>traitement des valeurs aberrantes et valeurs NULL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CA2E0E6D-3F08-EE41-803F-5D7DE831C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89140"/>
              </p:ext>
            </p:extLst>
          </p:nvPr>
        </p:nvGraphicFramePr>
        <p:xfrm>
          <a:off x="685800" y="2141537"/>
          <a:ext cx="10896601" cy="2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047">
                  <a:extLst>
                    <a:ext uri="{9D8B030D-6E8A-4147-A177-3AD203B41FA5}">
                      <a16:colId xmlns:a16="http://schemas.microsoft.com/office/drawing/2014/main" val="3788350246"/>
                    </a:ext>
                  </a:extLst>
                </a:gridCol>
                <a:gridCol w="3179851">
                  <a:extLst>
                    <a:ext uri="{9D8B030D-6E8A-4147-A177-3AD203B41FA5}">
                      <a16:colId xmlns:a16="http://schemas.microsoft.com/office/drawing/2014/main" val="1724276287"/>
                    </a:ext>
                  </a:extLst>
                </a:gridCol>
                <a:gridCol w="1589926">
                  <a:extLst>
                    <a:ext uri="{9D8B030D-6E8A-4147-A177-3AD203B41FA5}">
                      <a16:colId xmlns:a16="http://schemas.microsoft.com/office/drawing/2014/main" val="317347678"/>
                    </a:ext>
                  </a:extLst>
                </a:gridCol>
                <a:gridCol w="1416976">
                  <a:extLst>
                    <a:ext uri="{9D8B030D-6E8A-4147-A177-3AD203B41FA5}">
                      <a16:colId xmlns:a16="http://schemas.microsoft.com/office/drawing/2014/main" val="3993726657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60759469"/>
                    </a:ext>
                  </a:extLst>
                </a:gridCol>
              </a:tblGrid>
              <a:tr h="7943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r>
                        <a:rPr lang="fr-FR" baseline="30000" dirty="0"/>
                        <a:t>ère</a:t>
                      </a:r>
                      <a:r>
                        <a:rPr lang="fr-FR" dirty="0"/>
                        <a:t> Catégorie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r>
                        <a:rPr lang="fr-FR" baseline="30000" dirty="0"/>
                        <a:t>ème</a:t>
                      </a:r>
                      <a:r>
                        <a:rPr lang="fr-FR" dirty="0"/>
                        <a:t> Catégorie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r>
                        <a:rPr lang="fr-FR" baseline="30000" dirty="0"/>
                        <a:t>ème</a:t>
                      </a:r>
                      <a:r>
                        <a:rPr lang="fr-FR" dirty="0"/>
                        <a:t> Catégorie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05545"/>
                  </a:ext>
                </a:extLst>
              </a:tr>
              <a:tr h="7943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Aberrante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Remplacer par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Recalcul</a:t>
                      </a:r>
                      <a:r>
                        <a:rPr lang="fr-FR" dirty="0"/>
                        <a:t> en fonction des </a:t>
                      </a:r>
                      <a:r>
                        <a:rPr lang="fr-FR" dirty="0" err="1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Suppression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389958"/>
                  </a:ext>
                </a:extLst>
              </a:tr>
              <a:tr h="7943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 Nulle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Remplacer par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Remplacer par le calcul en fonction des autres </a:t>
                      </a:r>
                      <a:r>
                        <a:rPr lang="fr-FR" dirty="0" err="1"/>
                        <a:t>features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 Classification (variable catégorielle)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 Remplacer par la moyenne(variable numérique)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69089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522AB-D900-BA4D-8301-5805FED1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4EEA8-F434-6642-ABD3-94B40455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9171F-FBA7-7A48-8134-4DD32B4D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D65B0-1E62-4D4A-921B-31023FBA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 de donnée</a:t>
            </a:r>
            <a:br>
              <a:rPr lang="fr-FR" dirty="0"/>
            </a:br>
            <a:r>
              <a:rPr lang="fr-FR" sz="2400" dirty="0"/>
              <a:t>traitement des valeurs NULL par classification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4A4FD-B3A5-F24C-93D5-1060ACE9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de classification pour le </a:t>
            </a:r>
            <a:r>
              <a:rPr lang="fr-FR" b="1" dirty="0" err="1">
                <a:solidFill>
                  <a:schemeClr val="bg1"/>
                </a:solidFill>
              </a:rPr>
              <a:t>nutriscore</a:t>
            </a:r>
            <a:r>
              <a:rPr lang="fr-FR" dirty="0"/>
              <a:t> a un score de 0.841, notre modèle est une arbre de décision avec une profondeur de 19 (c’est celle qui a donné le meilleur résultat)</a:t>
            </a:r>
          </a:p>
          <a:p>
            <a:r>
              <a:rPr lang="fr-FR" dirty="0"/>
              <a:t>Le modèle de classification pour le </a:t>
            </a:r>
            <a:r>
              <a:rPr lang="fr-FR" b="1" dirty="0">
                <a:solidFill>
                  <a:schemeClr val="bg1"/>
                </a:solidFill>
              </a:rPr>
              <a:t>type d’aliment </a:t>
            </a:r>
            <a:r>
              <a:rPr lang="fr-FR" dirty="0"/>
              <a:t>a un score de 0.867, notre modèle est une arbre de décision avec une profondeur de 20 (c’est celle qui a donné le meilleur résultat)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5E16B-87BF-F84B-AD09-AF9C0247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3/15/22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DE659-4DDE-C94B-8FE3-99AF5FA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9200E-2221-7D43-A9D6-D360248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1779-7C69-2A4B-BAE9-1E73F1EC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2800" dirty="0"/>
              <a:t>étude </a:t>
            </a:r>
            <a:r>
              <a:rPr lang="fr-FR" sz="2800" dirty="0" err="1"/>
              <a:t>univariée</a:t>
            </a:r>
            <a:endParaRPr lang="fr-FR" dirty="0"/>
          </a:p>
        </p:txBody>
      </p:sp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08B86C80-BFC0-4E0A-B61C-020C544F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fr-FR" dirty="0"/>
              <a:t>Les produits avec un </a:t>
            </a:r>
            <a:r>
              <a:rPr lang="fr-FR" dirty="0" err="1"/>
              <a:t>nutriscore</a:t>
            </a:r>
            <a:r>
              <a:rPr lang="fr-FR" dirty="0"/>
              <a:t> (D et E) les plus mauvais représente un peu moins que la moitié (46%).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7E7DF-C96E-3E45-906D-32208C4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2360E-C572-4B4D-A3C4-AEA1C9E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0330D-853E-B743-ADB1-3AF769D7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FC3E25-7254-834C-B649-800A2B67D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219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C2E12-C1D4-7C48-A41A-99DB0FD5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fr-FR" dirty="0"/>
              <a:t>Exploration des données</a:t>
            </a:r>
            <a:br>
              <a:rPr lang="fr-FR" dirty="0"/>
            </a:br>
            <a:r>
              <a:rPr lang="fr-FR" sz="2800" dirty="0"/>
              <a:t>étude </a:t>
            </a:r>
            <a:r>
              <a:rPr lang="fr-FR" sz="2800" dirty="0" err="1"/>
              <a:t>univariée</a:t>
            </a:r>
            <a:endParaRPr lang="fr-FR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2F0D52F7-BE0A-5B82-4206-D51C1D8F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pour la distribution des aliments suivant l’énergie avec une médiane de 800kj avec un </a:t>
            </a:r>
            <a:r>
              <a:rPr lang="fr-FR" dirty="0" err="1"/>
              <a:t>interquartille</a:t>
            </a:r>
            <a:r>
              <a:rPr lang="fr-FR" dirty="0"/>
              <a:t> de 1200 </a:t>
            </a:r>
            <a:r>
              <a:rPr lang="fr-FR" dirty="0" err="1"/>
              <a:t>kj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63AB1-5321-714D-A33B-8817E138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CF048-7901-7542-AF94-A6EA3A10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BEA57F-793F-4683-BD8A-741FD4B89154}" type="datetime1">
              <a:rPr lang="en-US" smtClean="0"/>
              <a:pPr>
                <a:spcAft>
                  <a:spcPts val="600"/>
                </a:spcAft>
              </a:pPr>
              <a:t>3/15/22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74F00-BFAD-1948-8209-4483AD8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B3123-730C-214B-92F7-4AEC57EA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316" y="796413"/>
            <a:ext cx="311846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8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9762</TotalTime>
  <Words>1188</Words>
  <Application>Microsoft Macintosh PowerPoint</Application>
  <PresentationFormat>Grand écran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Céleste</vt:lpstr>
      <vt:lpstr>Indicateur de Portions  des aliments</vt:lpstr>
      <vt:lpstr>Sommaire </vt:lpstr>
      <vt:lpstr>Santé publique france</vt:lpstr>
      <vt:lpstr>Nettoyage des données écrémage des données </vt:lpstr>
      <vt:lpstr>Nettoyage des données traitement des valeurs aberrantes et valeurs NULL</vt:lpstr>
      <vt:lpstr>Nettoyage des données traitement des valeurs aberrantes et valeurs NULL</vt:lpstr>
      <vt:lpstr>Nettoyage de donnée traitement des valeurs NULL par classification</vt:lpstr>
      <vt:lpstr>Exploration des données étude univariée</vt:lpstr>
      <vt:lpstr>Exploration des données étude univariée</vt:lpstr>
      <vt:lpstr>Exploration des données étude univariée</vt:lpstr>
      <vt:lpstr>Exploration des données étude bivariée (cat vs num)</vt:lpstr>
      <vt:lpstr>Exploration des données étude bivariée (num vs num)</vt:lpstr>
      <vt:lpstr>Exploration des données étude bivariée (num vs num)</vt:lpstr>
      <vt:lpstr>Exploration des données étude bivariée (cat vs cat)</vt:lpstr>
      <vt:lpstr>Exploration des données étude bivariée (cat vs num)</vt:lpstr>
      <vt:lpstr>Exploration des données étude Anova</vt:lpstr>
      <vt:lpstr>Exploration des données étude Anova</vt:lpstr>
      <vt:lpstr>Exploration des données ACP</vt:lpstr>
      <vt:lpstr>Exploration des données ACP</vt:lpstr>
      <vt:lpstr>Exploration des données ACP</vt:lpstr>
      <vt:lpstr>Exploration des données ACP</vt:lpstr>
      <vt:lpstr>Exploration des données ACP</vt:lpstr>
      <vt:lpstr>Exploration des données ACP</vt:lpstr>
      <vt:lpstr>Exploration des données ACP</vt:lpstr>
      <vt:lpstr>Exploration des données ACP</vt:lpstr>
      <vt:lpstr>Faisabilité du projet</vt:lpstr>
      <vt:lpstr>Faisabilité du projet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Indicateur de Portions  des aliments</dc:title>
  <dc:creator>Abdelmoumen ZEKRIFA</dc:creator>
  <cp:lastModifiedBy>Abdelmoumen ZEKRIFA</cp:lastModifiedBy>
  <cp:revision>3</cp:revision>
  <dcterms:created xsi:type="dcterms:W3CDTF">2022-03-11T16:05:44Z</dcterms:created>
  <dcterms:modified xsi:type="dcterms:W3CDTF">2022-03-22T10:53:38Z</dcterms:modified>
</cp:coreProperties>
</file>