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sldIdLst>
    <p:sldId id="256" r:id="rId2"/>
    <p:sldId id="257" r:id="rId3"/>
    <p:sldId id="283" r:id="rId4"/>
    <p:sldId id="303" r:id="rId5"/>
    <p:sldId id="304" r:id="rId6"/>
    <p:sldId id="305" r:id="rId7"/>
    <p:sldId id="288" r:id="rId8"/>
    <p:sldId id="286" r:id="rId9"/>
    <p:sldId id="285" r:id="rId10"/>
    <p:sldId id="306" r:id="rId11"/>
    <p:sldId id="307" r:id="rId12"/>
    <p:sldId id="287" r:id="rId13"/>
    <p:sldId id="289" r:id="rId14"/>
    <p:sldId id="302" r:id="rId15"/>
    <p:sldId id="292" r:id="rId16"/>
    <p:sldId id="293" r:id="rId17"/>
    <p:sldId id="294" r:id="rId18"/>
    <p:sldId id="295" r:id="rId19"/>
    <p:sldId id="296" r:id="rId20"/>
    <p:sldId id="297" r:id="rId21"/>
    <p:sldId id="290" r:id="rId22"/>
    <p:sldId id="298" r:id="rId23"/>
    <p:sldId id="299" r:id="rId24"/>
    <p:sldId id="301" r:id="rId25"/>
    <p:sldId id="300" r:id="rId26"/>
    <p:sldId id="308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4673-C1DF-104C-BDF5-B6BCC80F7D91}" v="287" dt="2022-02-04T11:54:1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>
        <p:scale>
          <a:sx n="90" d="100"/>
          <a:sy n="90" d="100"/>
        </p:scale>
        <p:origin x="14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15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8358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986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4785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6868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6076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771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9062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2305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629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8367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421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073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4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7871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725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76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ergystar.gov/buildings/facility-owners-and-managers/existing-buildings/use-portfolio-manager/interpret-your-results/wh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se en valeur d’une scène brumeuse sombre">
            <a:extLst>
              <a:ext uri="{FF2B5EF4-FFF2-40B4-BE49-F238E27FC236}">
                <a16:creationId xmlns:a16="http://schemas.microsoft.com/office/drawing/2014/main" id="{7CB41079-3EA3-4D18-AFB7-7B8692A69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4B123F-CBDF-BD40-AA6E-B0B4AB5C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343" y="1964267"/>
            <a:ext cx="7763781" cy="2421464"/>
          </a:xfrm>
        </p:spPr>
        <p:txBody>
          <a:bodyPr>
            <a:normAutofit/>
          </a:bodyPr>
          <a:lstStyle/>
          <a:p>
            <a:r>
              <a:rPr lang="fr-FR" dirty="0"/>
              <a:t>Prédiction de l’émission de CO2 et consommation total de l’énergie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5631E1-598C-B047-99F7-B2BE119F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252630"/>
            <a:ext cx="7197726" cy="1405467"/>
          </a:xfrm>
        </p:spPr>
        <p:txBody>
          <a:bodyPr>
            <a:normAutofit/>
          </a:bodyPr>
          <a:lstStyle/>
          <a:p>
            <a:r>
              <a:rPr lang="fr-FR" dirty="0"/>
              <a:t>PROJET 4:</a:t>
            </a:r>
          </a:p>
          <a:p>
            <a:r>
              <a:rPr lang="fr-FR" dirty="0"/>
              <a:t>ZEKRIFA ABDELMOUMEN</a:t>
            </a:r>
          </a:p>
        </p:txBody>
      </p:sp>
    </p:spTree>
    <p:extLst>
      <p:ext uri="{BB962C8B-B14F-4D97-AF65-F5344CB8AC3E}">
        <p14:creationId xmlns:p14="http://schemas.microsoft.com/office/powerpoint/2010/main" val="32562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A779C-D5A2-0246-979E-27ADBF06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Exploration des données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D6BF3F-6A50-3B15-3D74-890E782F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Une tendance entre la surface totale et l’énergie consommée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8FC48B-C6CD-9F4C-A166-96DBE8DF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995BDC-CAA6-7E43-BCBE-DB8FC18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152E41-F2CE-2E40-A15C-83541215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21963A3-6C05-3D49-9117-E5FC2298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22509"/>
            <a:ext cx="6095593" cy="44507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12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B9863-FC8C-4F44-952B-639AD977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Exploration des données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F5DE200-80F9-C3FF-EC2F-0086CDA2D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On voit bien que pour l’ “</a:t>
            </a:r>
            <a:r>
              <a:rPr lang="fr-FR" dirty="0" err="1"/>
              <a:t>Energystarscore</a:t>
            </a:r>
            <a:r>
              <a:rPr lang="fr-FR" dirty="0"/>
              <a:t>” ne montre aucune </a:t>
            </a:r>
            <a:r>
              <a:rPr lang="fr-FR" dirty="0" err="1"/>
              <a:t>tendence</a:t>
            </a:r>
            <a:r>
              <a:rPr lang="fr-FR" dirty="0"/>
              <a:t> avec l’</a:t>
            </a:r>
            <a:r>
              <a:rPr lang="fr-FR" dirty="0" err="1"/>
              <a:t>émision</a:t>
            </a:r>
            <a:r>
              <a:rPr lang="fr-FR" dirty="0"/>
              <a:t> de CO2.</a:t>
            </a:r>
          </a:p>
          <a:p>
            <a:r>
              <a:rPr lang="fr-FR" dirty="0"/>
              <a:t>On pourra le montrer par la suite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4BC72-B3E5-CF48-88AA-3A84157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55E04-8155-E341-93C6-945FAF97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18E47-C428-F544-94D7-F55FC35A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76A02B5-0261-1A43-A629-9235064A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36187"/>
            <a:ext cx="6095593" cy="402339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24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B5505-B019-8343-850C-308D2F44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83774-3D6F-734D-A676-78DE684E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Baseline : c’est le « </a:t>
            </a:r>
            <a:r>
              <a:rPr lang="fr-FR" dirty="0" err="1"/>
              <a:t>dummy</a:t>
            </a:r>
            <a:r>
              <a:rPr lang="fr-FR" dirty="0"/>
              <a:t> </a:t>
            </a:r>
            <a:r>
              <a:rPr lang="fr-FR" dirty="0" err="1"/>
              <a:t>regressor</a:t>
            </a:r>
            <a:r>
              <a:rPr lang="fr-FR" dirty="0"/>
              <a:t> »</a:t>
            </a:r>
          </a:p>
          <a:p>
            <a:r>
              <a:rPr lang="fr-FR" dirty="0"/>
              <a:t>Régression linéaire par les moindres carrés</a:t>
            </a:r>
          </a:p>
          <a:p>
            <a:r>
              <a:rPr lang="fr-FR" dirty="0"/>
              <a:t>Régression de Ridge</a:t>
            </a:r>
          </a:p>
          <a:p>
            <a:r>
              <a:rPr lang="fr-FR" dirty="0"/>
              <a:t>« KNN </a:t>
            </a:r>
            <a:r>
              <a:rPr lang="fr-FR" dirty="0" err="1"/>
              <a:t>regressor</a:t>
            </a:r>
            <a:r>
              <a:rPr lang="fr-FR" dirty="0"/>
              <a:t> »</a:t>
            </a:r>
          </a:p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E1F1D4-3867-0445-A65A-4E7710EF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6B0AE-CCF7-4844-B2D5-8D203C14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6B19DD-ED6B-0149-A038-2F4E5AB3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5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12C47-D2EC-EC4E-91BC-C9F02481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D54B1-0C2C-2645-A5AF-5430E45A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les métriques de validation, </a:t>
            </a:r>
          </a:p>
          <a:p>
            <a:pPr lvl="1"/>
            <a:r>
              <a:rPr lang="fr-FR" dirty="0"/>
              <a:t>RMSE</a:t>
            </a:r>
          </a:p>
          <a:p>
            <a:pPr lvl="1"/>
            <a:r>
              <a:rPr lang="fr-FR" dirty="0"/>
              <a:t>R2 </a:t>
            </a:r>
          </a:p>
          <a:p>
            <a:pPr lvl="1"/>
            <a:r>
              <a:rPr lang="fr-FR" dirty="0"/>
              <a:t>Temps de calcul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6FFE3-63EF-7C41-94C1-09C7F904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9C381-E614-6748-BEF0-26215BF6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69A851-A08E-2D46-BE47-F49D4D15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9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B95B9C-0F3F-464D-9F84-D5B068D3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3" y="2320329"/>
            <a:ext cx="7649103" cy="30787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AA2CD88-6D8F-E047-9D37-9B52143C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fr-FR" dirty="0"/>
              <a:t>Méthodologie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A0708-059A-CD46-AC45-EEBCEA25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fr-FR" dirty="0"/>
              <a:t>Méthodologie de validation</a:t>
            </a:r>
          </a:p>
          <a:p>
            <a:pPr lvl="1"/>
            <a:r>
              <a:rPr lang="fr-FR" dirty="0"/>
              <a:t>On sépare nos données en données d’entrainement et données de test</a:t>
            </a:r>
          </a:p>
          <a:p>
            <a:pPr lvl="1"/>
            <a:r>
              <a:rPr lang="fr-FR" dirty="0"/>
              <a:t>Validation croisée sur les données d’entrainement pour chaque modèle</a:t>
            </a:r>
          </a:p>
          <a:p>
            <a:pPr lvl="1"/>
            <a:r>
              <a:rPr lang="fr-FR" dirty="0"/>
              <a:t>Calcul du temps d’apprentissage, et du temps de prédiction</a:t>
            </a:r>
          </a:p>
          <a:p>
            <a:pPr lvl="1"/>
            <a:r>
              <a:rPr lang="fr-FR" dirty="0"/>
              <a:t>Calcul de la RMSE, R2 sur la validation croisée et les données test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9840E-01D7-5148-8103-17284C31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663" y="6391687"/>
            <a:ext cx="67629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C306E-A88C-A74B-B252-E8FB594D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6517" y="6391687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19F15-B7CF-0041-8892-535AF245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BD8F3-AE82-594A-B233-FD3631E6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Dummy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0E973-DBA1-C248-8418-821B7C5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Retourne une constante peu importe les valeurs d’entrées</a:t>
            </a:r>
          </a:p>
          <a:p>
            <a:r>
              <a:rPr lang="fr-FR" dirty="0"/>
              <a:t>Le « </a:t>
            </a:r>
            <a:r>
              <a:rPr lang="fr-FR" dirty="0" err="1"/>
              <a:t>dummy</a:t>
            </a:r>
            <a:r>
              <a:rPr lang="fr-FR" dirty="0"/>
              <a:t> </a:t>
            </a:r>
            <a:r>
              <a:rPr lang="fr-FR" dirty="0" err="1"/>
              <a:t>regressor</a:t>
            </a:r>
            <a:r>
              <a:rPr lang="fr-FR" dirty="0"/>
              <a:t> » choisi retourne la moyenne des données d’entrainement</a:t>
            </a:r>
          </a:p>
          <a:p>
            <a:r>
              <a:rPr lang="fr-FR" dirty="0"/>
              <a:t>Ce modèle représente notre </a:t>
            </a:r>
            <a:r>
              <a:rPr lang="fr-FR" dirty="0" err="1"/>
              <a:t>baseline</a:t>
            </a:r>
            <a:r>
              <a:rPr lang="fr-FR" dirty="0"/>
              <a:t>,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04B341-88A3-0540-A3AA-FA60F804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B2E68-F76D-E34F-8463-1D39448D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F15B0-33A7-E048-872A-4C052572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4854A6-1F00-7048-95B6-FBF0448E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60" y="4171950"/>
            <a:ext cx="2501900" cy="8763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441DA4A-D2CC-B943-97AC-FF8E3CED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59" y="2424642"/>
            <a:ext cx="2730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A270A-4DE3-6E45-97EE-835808C0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CA37CB-B0A0-A941-BC81-3702C402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/>
          </a:bodyPr>
          <a:lstStyle/>
          <a:p>
            <a:r>
              <a:rPr lang="fr-FR" dirty="0"/>
              <a:t>La régression linéaire utilise la méthode des moindres carrés pour minimiser le bruit et les perturbations.</a:t>
            </a:r>
          </a:p>
          <a:p>
            <a:r>
              <a:rPr lang="fr-FR" dirty="0"/>
              <a:t>Dans ce cas on utilise les variables transformées en log, et les non transformées.</a:t>
            </a: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A7CF77-33A7-3441-8546-E61FDCF1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6" y="1560100"/>
            <a:ext cx="2398979" cy="83386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B21D71-D114-6348-8A5C-B11D8026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809" y="1568832"/>
            <a:ext cx="2398979" cy="81640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CB492B-48D2-D845-8874-3EBC71AE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0846" y="5870575"/>
            <a:ext cx="283943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41772-FE77-7648-A6CB-DF97CB6A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66486" y="5870575"/>
            <a:ext cx="1265993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8A26F-E548-D449-B9AE-63342187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0868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E9F21B-CBB3-A74E-A557-15446D270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876" y="4477128"/>
            <a:ext cx="2398979" cy="79101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6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AD4291-159D-6747-82EF-C42FFB3AD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9809" y="4487307"/>
            <a:ext cx="2398979" cy="77065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A83C1E-DFDF-8244-862C-5D8D3C4FCB80}"/>
              </a:ext>
            </a:extLst>
          </p:cNvPr>
          <p:cNvSpPr txBox="1"/>
          <p:nvPr/>
        </p:nvSpPr>
        <p:spPr>
          <a:xfrm>
            <a:off x="6414853" y="660956"/>
            <a:ext cx="23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Regression</a:t>
            </a:r>
            <a:r>
              <a:rPr lang="fr-FR" dirty="0">
                <a:solidFill>
                  <a:schemeClr val="bg1"/>
                </a:solidFill>
              </a:rPr>
              <a:t> sans log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512C1D-5061-7540-85B0-F6AA43F443BB}"/>
              </a:ext>
            </a:extLst>
          </p:cNvPr>
          <p:cNvSpPr txBox="1"/>
          <p:nvPr/>
        </p:nvSpPr>
        <p:spPr>
          <a:xfrm>
            <a:off x="9214215" y="660956"/>
            <a:ext cx="201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Regression</a:t>
            </a:r>
            <a:r>
              <a:rPr lang="fr-FR" dirty="0">
                <a:solidFill>
                  <a:schemeClr val="bg1"/>
                </a:solidFill>
              </a:rPr>
              <a:t> avec log</a:t>
            </a:r>
          </a:p>
        </p:txBody>
      </p:sp>
    </p:spTree>
    <p:extLst>
      <p:ext uri="{BB962C8B-B14F-4D97-AF65-F5344CB8AC3E}">
        <p14:creationId xmlns:p14="http://schemas.microsoft.com/office/powerpoint/2010/main" val="158930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5C12B-4D57-7943-A68A-0853BCE9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fr-FR" sz="3300" dirty="0"/>
              <a:t>Régression de </a:t>
            </a:r>
            <a:r>
              <a:rPr lang="fr-FR" sz="3300" dirty="0" err="1"/>
              <a:t>rigde</a:t>
            </a:r>
            <a:endParaRPr lang="fr-FR" sz="33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7A10F-38FF-2A45-A832-5C5A692B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fr-FR" dirty="0"/>
              <a:t>On pénalise les paramètre de la régression eux-mêmes en choisissant le paramètre alpha qui minimise l’erreur</a:t>
            </a:r>
          </a:p>
        </p:txBody>
      </p:sp>
      <p:sp>
        <p:nvSpPr>
          <p:cNvPr id="81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0E3D47D-1654-1042-BC55-8E60EAB3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0467" y="728133"/>
            <a:ext cx="3440841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2F6E6-9597-9F49-984B-FA44C487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1187" y="5870575"/>
            <a:ext cx="2130387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06DBB-5180-EC43-A70C-4FC612A7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67775" y="5870575"/>
            <a:ext cx="1265993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D5CE2-1BA4-2E40-AFD9-D104BAA0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09969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3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499BABB-34C6-284B-86F8-C77F56CBC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5752" y="3617588"/>
            <a:ext cx="3530271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A93C3A-30BE-BF4E-A621-37648895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52" y="4687888"/>
            <a:ext cx="2387600" cy="762000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29BAE2-EE14-0340-AE1B-823D3E1A5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236" y="4687888"/>
            <a:ext cx="2349500" cy="76200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E6A5D356-5EC7-8A49-B629-BEB55596C427}"/>
              </a:ext>
            </a:extLst>
          </p:cNvPr>
          <p:cNvSpPr/>
          <p:nvPr/>
        </p:nvSpPr>
        <p:spPr>
          <a:xfrm>
            <a:off x="8915400" y="5449888"/>
            <a:ext cx="360947" cy="4206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45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59D5-2ACF-4C43-9D8B-31A8AE0A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Régression par KNN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70813-1A72-8341-AA78-FA6EE072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2" y="1761358"/>
            <a:ext cx="5227838" cy="3637935"/>
          </a:xfrm>
        </p:spPr>
        <p:txBody>
          <a:bodyPr>
            <a:normAutofit/>
          </a:bodyPr>
          <a:lstStyle/>
          <a:p>
            <a:r>
              <a:rPr lang="fr-FR" dirty="0"/>
              <a:t>Une méthode qui prend en compte la non-linéarité du phénomène. </a:t>
            </a:r>
          </a:p>
          <a:p>
            <a:r>
              <a:rPr lang="fr-FR" dirty="0"/>
              <a:t>Qui prend en compte les points environnants pour prédire la valeur voulue</a:t>
            </a:r>
          </a:p>
          <a:p>
            <a:r>
              <a:rPr lang="fr-FR" dirty="0"/>
              <a:t>Le nombre de points environnants (les plus proches voisins) déterminera la performance du modèle.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E12B6-6A7C-F14B-A351-B197624F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DB00A-3EA4-A34A-9E50-DE4AF85F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F5762-0CE6-7445-846D-FBE3BFA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8" name="Image 7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89A18D91-75D6-704D-8E0C-AF6E9706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839" y="1534736"/>
            <a:ext cx="6095593" cy="281921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1BD220-06FA-7347-A1A9-8EFB69E35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81" y="4968996"/>
            <a:ext cx="2159000" cy="57150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C923D0-E464-DF4F-A874-6F2BE1242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864" y="4968996"/>
            <a:ext cx="2222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1DA6-D542-F140-9E6C-1352B3AB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fr-FR" dirty="0"/>
              <a:t>Forêt aléatoire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B68909C1-AAA7-8E7D-7F68-2B6CDA7C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30466"/>
            <a:ext cx="6282266" cy="3649133"/>
          </a:xfrm>
        </p:spPr>
        <p:txBody>
          <a:bodyPr>
            <a:normAutofit/>
          </a:bodyPr>
          <a:lstStyle/>
          <a:p>
            <a:r>
              <a:rPr lang="fr-FR" dirty="0"/>
              <a:t>Ce modèle prend en compte la non linéarité du phénomène </a:t>
            </a:r>
          </a:p>
          <a:p>
            <a:r>
              <a:rPr lang="fr-FR" dirty="0"/>
              <a:t>De plusieurs arbres de décisions, on prend la moyenne des résultats ou un vote majoritaire pour avoir le résultat. </a:t>
            </a:r>
          </a:p>
          <a:p>
            <a:r>
              <a:rPr lang="fr-FR" dirty="0"/>
              <a:t>Comme élément de configuration :</a:t>
            </a:r>
            <a:br>
              <a:rPr lang="fr-FR" dirty="0"/>
            </a:br>
            <a:r>
              <a:rPr lang="fr-FR" dirty="0"/>
              <a:t>- le nombre d’arbres </a:t>
            </a:r>
            <a:br>
              <a:rPr lang="fr-FR" dirty="0"/>
            </a:br>
            <a:r>
              <a:rPr lang="fr-FR" dirty="0"/>
              <a:t>- la profondeur des arbres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6FA9C44-1A31-1E40-B458-919E7FD6D19E}"/>
              </a:ext>
            </a:extLst>
          </p:cNvPr>
          <p:cNvSpPr/>
          <p:nvPr/>
        </p:nvSpPr>
        <p:spPr>
          <a:xfrm>
            <a:off x="7380440" y="866245"/>
            <a:ext cx="4475840" cy="34223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E9FE29C-CF1B-594D-B4D6-815C38C8A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440" y="866245"/>
            <a:ext cx="4475840" cy="34223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3BE4A-3326-1544-B291-7C8B4EE3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2C097-B803-164E-8048-523CA9AD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58E3B-E2DE-674C-9BE5-D6344AB1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87155D-6F3F-3342-A134-210EF7588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763" y="4692249"/>
            <a:ext cx="2349500" cy="762000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819CAF6-2839-EF4B-85FA-E3E9F0F05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59" y="4704949"/>
            <a:ext cx="23495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2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8EBDD-D6C0-844C-8DB2-57EDB718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C228-6849-FD4B-BC0C-EF61F942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dirty="0"/>
              <a:t>Problématique et pistes de recherche</a:t>
            </a:r>
          </a:p>
          <a:p>
            <a:r>
              <a:rPr lang="fr-FR" dirty="0" err="1"/>
              <a:t>Cleaning</a:t>
            </a:r>
            <a:r>
              <a:rPr lang="fr-FR" dirty="0"/>
              <a:t> et </a:t>
            </a:r>
            <a:r>
              <a:rPr lang="fr-FR" dirty="0" err="1"/>
              <a:t>Feature</a:t>
            </a:r>
            <a:r>
              <a:rPr lang="fr-FR" dirty="0"/>
              <a:t> engineering </a:t>
            </a:r>
          </a:p>
          <a:p>
            <a:r>
              <a:rPr lang="fr-FR" dirty="0"/>
              <a:t>Exploration entre les variables</a:t>
            </a:r>
          </a:p>
          <a:p>
            <a:r>
              <a:rPr lang="fr-FR" dirty="0"/>
              <a:t>Les modèles de prédiction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BDBA7-E290-274E-8FEB-F3D88449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5800" y="5870575"/>
            <a:ext cx="2573034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EF7DA8-BCC8-1346-848A-36CA378B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90E9B-95F6-EC49-9F4A-FAC6CF67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B934-12A8-9A45-8610-BA83A0D7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Gradient </a:t>
            </a:r>
            <a:r>
              <a:rPr lang="fr-FR" dirty="0" err="1"/>
              <a:t>boosting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C15F8-5990-4345-9433-D2D34C68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3" y="1789933"/>
            <a:ext cx="5365259" cy="3637935"/>
          </a:xfrm>
        </p:spPr>
        <p:txBody>
          <a:bodyPr>
            <a:normAutofit/>
          </a:bodyPr>
          <a:lstStyle/>
          <a:p>
            <a:r>
              <a:rPr lang="fr-FR" dirty="0"/>
              <a:t>Modèle qui prend la non-linéarité du phénomène</a:t>
            </a:r>
          </a:p>
          <a:p>
            <a:r>
              <a:rPr lang="fr-FR" dirty="0"/>
              <a:t>Apprentissage successif qui minimise l’erreur résiduelle à chaque apprentissage. </a:t>
            </a:r>
          </a:p>
          <a:p>
            <a:r>
              <a:rPr lang="fr-FR" dirty="0"/>
              <a:t>La configuration des paramètres : </a:t>
            </a:r>
            <a:br>
              <a:rPr lang="fr-FR" dirty="0"/>
            </a:br>
            <a:r>
              <a:rPr lang="fr-FR" dirty="0"/>
              <a:t>- taux d’apprentissage</a:t>
            </a:r>
            <a:br>
              <a:rPr lang="fr-FR" dirty="0"/>
            </a:br>
            <a:r>
              <a:rPr lang="fr-FR" dirty="0"/>
              <a:t>- nombre d’estimateurs</a:t>
            </a:r>
            <a:br>
              <a:rPr lang="fr-FR" dirty="0"/>
            </a:br>
            <a:r>
              <a:rPr lang="fr-FR" dirty="0"/>
              <a:t>- la profondeur de l’arbre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7319C-A44F-8143-ACED-35E93A3B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B526C-B841-EC40-9A05-A66A736C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C872E-ABF2-3D49-A529-38ECF87F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1592FEF-95C5-6A40-B301-4D74ADB2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38" y="929598"/>
            <a:ext cx="5670345" cy="332209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F829CD-D96A-D84E-A366-4BD7EE655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09" y="4797425"/>
            <a:ext cx="2425700" cy="749300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FCFB2E-CA62-8C47-9474-72C0B22DB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638" y="4797425"/>
            <a:ext cx="2413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23F62-E846-804C-A1E1-489E034E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/>
              <a:t>Modèles pour l’énergie consommée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9573732-3149-5EBE-66DF-02AAF4A7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KNN regressor et random forest </a:t>
            </a:r>
            <a:r>
              <a:rPr lang="en-US" dirty="0" err="1"/>
              <a:t>sont</a:t>
            </a:r>
            <a:r>
              <a:rPr lang="en-US" dirty="0"/>
              <a:t> les plus performants,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019CB-BF07-E34A-9ED1-868D3ABD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55353-39FB-9C43-A91C-2F2A830F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E3061-ECEF-634A-B3AD-3C9B6BBF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8" name="Espace réservé du contenu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D79BDADE-DE43-F84A-AC9F-6EF3F582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94455"/>
            <a:ext cx="6095593" cy="330685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212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23F62-E846-804C-A1E1-489E034E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/>
              <a:t>Modèles pour l’émission de co2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9573732-3149-5EBE-66DF-02AAF4A7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KNN regressor et random forest </a:t>
            </a:r>
            <a:r>
              <a:rPr lang="en-US" dirty="0" err="1"/>
              <a:t>sont</a:t>
            </a:r>
            <a:r>
              <a:rPr lang="en-US" dirty="0"/>
              <a:t> les plus performants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019CB-BF07-E34A-9ED1-868D3ABD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55353-39FB-9C43-A91C-2F2A830F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E3061-ECEF-634A-B3AD-3C9B6BBF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79BDADE-DE43-F84A-AC9F-6EF3F582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89752" y="1711814"/>
            <a:ext cx="6095593" cy="32721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63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1B3CB-6858-FB4E-B4AF-ADF038AD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4513346" cy="1453363"/>
          </a:xfrm>
        </p:spPr>
        <p:txBody>
          <a:bodyPr>
            <a:norm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importance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452AC46-33E9-217E-D821-9EA8E77E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On voit que le modèle donne de l’importance à la surface, la longitude, latitude, </a:t>
            </a:r>
            <a:r>
              <a:rPr lang="fr-FR" dirty="0" err="1"/>
              <a:t>number</a:t>
            </a:r>
            <a:r>
              <a:rPr lang="fr-FR" dirty="0"/>
              <a:t> of building,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floors</a:t>
            </a:r>
            <a:r>
              <a:rPr lang="fr-FR" dirty="0"/>
              <a:t> et  </a:t>
            </a:r>
            <a:r>
              <a:rPr lang="fr-FR" dirty="0" err="1"/>
              <a:t>energystarscore</a:t>
            </a:r>
            <a:r>
              <a:rPr lang="fr-FR" dirty="0"/>
              <a:t>, et  l’âge de l’immeuble.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EBAA9-B617-BA40-840B-54E8CFB5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AA99C7-356D-424F-80A4-07C63E67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F66C4F-1A7A-6044-B817-B832CCA5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B898B89-742C-9743-AEB0-D3B02809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759" y="1470791"/>
            <a:ext cx="6095593" cy="391641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347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5FAE6-1971-3440-A6E0-F12C311A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1662D-9F68-7846-A491-C57C10A6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Avec la bibliothèque « SHAP », on peut voir l’influence des variables sur l’émission de CO2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9CBA9-2C45-F942-A0DE-6E2BE7EC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24DEE-8EEB-AC48-8EAD-6ECF510F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5CA56-FA6D-9245-88BF-1DCE0302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304F0C-D484-7D4C-B8D6-B3B54953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3226" y="796413"/>
            <a:ext cx="5848645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8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FED65-30EB-B647-BB94-98E0C947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de l’ « </a:t>
            </a:r>
            <a:r>
              <a:rPr lang="fr-FR" dirty="0" err="1"/>
              <a:t>ENERGYSTARScore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D170E-6BB4-0044-AB33-1986F731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donne beaucoup d’importance à l’ « </a:t>
            </a:r>
            <a:r>
              <a:rPr lang="fr-FR" dirty="0" err="1"/>
              <a:t>ENERGYSTARScore</a:t>
            </a:r>
            <a:r>
              <a:rPr lang="fr-FR" dirty="0"/>
              <a:t> »</a:t>
            </a:r>
          </a:p>
          <a:p>
            <a:r>
              <a:rPr lang="fr-FR" dirty="0"/>
              <a:t>On refait le même apprentissage mais avec une base de données sans l’ « </a:t>
            </a:r>
            <a:r>
              <a:rPr lang="fr-FR" dirty="0" err="1"/>
              <a:t>ENERGYSTARScore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0F1F5A-4DE4-944F-BEE3-5FD0E493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8B407-A3BC-4F4D-8BAA-0E6F9D1A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176CF-263C-2D4B-B76C-003EE98B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D2CAB4-F3E0-5E44-BB1F-22267B5A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46" y="4493684"/>
            <a:ext cx="2222500" cy="5969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74CDB1-3B5F-A648-A5E5-97C87121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16" y="4533344"/>
            <a:ext cx="2247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75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36D5-5CE1-7645-A17A-74E54E0C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F5D33-1808-3B4D-B1F1-01A8C067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choisi est le « 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 », mais le « KNN </a:t>
            </a:r>
            <a:r>
              <a:rPr lang="fr-FR" dirty="0" err="1"/>
              <a:t>regressor</a:t>
            </a:r>
            <a:r>
              <a:rPr lang="fr-FR" dirty="0"/>
              <a:t> » nous donne aussi de bons résultats en moins de temps de calcul</a:t>
            </a:r>
          </a:p>
          <a:p>
            <a:r>
              <a:rPr lang="fr-FR" dirty="0"/>
              <a:t>L’ENERGYSTARSCORE est une variable qui biaise les résultats et qui n’est pas nécessaire pour l’émission de gaz carbonique</a:t>
            </a:r>
          </a:p>
          <a:p>
            <a:r>
              <a:rPr lang="fr-FR" dirty="0"/>
              <a:t>On aurait pu avoir des données concernant la météo, l’isolation des bâtiments pour améliorer les 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7AEC6-3DA0-9847-9962-3949901C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E3EAB9-EC10-0841-84D7-E6D3A12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3C4C5-7304-1E40-8901-A1A1BCA1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7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2C5A57-380B-4049-93AE-6D88433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Q&amp;A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0AE98C-4AC8-1240-9ED5-5E329788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EC97B-E56F-5442-AC40-33204A55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442D1-E14C-6E4F-9369-3F325C42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2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3E586-EDA9-2A4E-977C-89E5A33D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fr-FR" dirty="0"/>
              <a:t>problématique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394DCF-CA3A-FD43-95AE-76B7F91F4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" r="2" b="12786"/>
          <a:stretch/>
        </p:blipFill>
        <p:spPr bwMode="auto">
          <a:xfrm>
            <a:off x="20" y="975"/>
            <a:ext cx="4635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7C7C350-C9B8-D37B-3AF6-9B71FFD5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fr-FR" dirty="0"/>
              <a:t>Objectif de la ville de  Seattle : </a:t>
            </a:r>
            <a:br>
              <a:rPr lang="fr-FR" dirty="0"/>
            </a:br>
            <a:r>
              <a:rPr lang="fr-FR" dirty="0"/>
              <a:t>être neutre en émissions carbone en 2050</a:t>
            </a:r>
          </a:p>
          <a:p>
            <a:r>
              <a:rPr lang="fr-FR" dirty="0"/>
              <a:t>Des relevés minutieux et coûteux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Faire des prédictions de consommation d’énergie et d’émissions de gaz carbonique par rapport aux bâtiments non destinés à l’habitation</a:t>
            </a:r>
          </a:p>
          <a:p>
            <a:r>
              <a:rPr lang="fr-FR" dirty="0"/>
              <a:t>Évaluer l’intérêt de l’</a:t>
            </a:r>
            <a:r>
              <a:rPr lang="fr-F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ENERGY STAR Score</a:t>
            </a:r>
            <a:r>
              <a:rPr lang="fr-FR" dirty="0"/>
              <a:t> dans notre prédiction de gaz carbonique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BC535-C9C7-A14A-9FBD-2CF34210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663" y="6391687"/>
            <a:ext cx="3826937" cy="3778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2F08B-5645-0448-B141-A7872C2D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6517" y="6391687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43100-5194-BE44-8DD5-83278853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AD36C-E6F5-0140-A184-D742EC8B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634D2458-1F5B-3931-CD9C-607BE77E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fr-FR" dirty="0"/>
              <a:t>Ci-contre les attributs qui sont propres à chaque base de données</a:t>
            </a:r>
          </a:p>
          <a:p>
            <a:r>
              <a:rPr lang="fr-FR" dirty="0"/>
              <a:t>Extraction de “</a:t>
            </a:r>
            <a:r>
              <a:rPr lang="fr-FR" dirty="0" err="1"/>
              <a:t>address</a:t>
            </a:r>
            <a:r>
              <a:rPr lang="fr-FR" dirty="0"/>
              <a:t>, city, state, </a:t>
            </a:r>
            <a:r>
              <a:rPr lang="fr-FR" dirty="0" err="1"/>
              <a:t>zipcode</a:t>
            </a:r>
            <a:r>
              <a:rPr lang="fr-FR" dirty="0"/>
              <a:t>, latitude, longitude” de ”Location”</a:t>
            </a:r>
          </a:p>
        </p:txBody>
      </p:sp>
      <p:sp>
        <p:nvSpPr>
          <p:cNvPr id="19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99EF3C-2D67-0244-9F44-E53029B12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93" y="872387"/>
            <a:ext cx="5239935" cy="235797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14D43-A2BD-5B41-BE8E-7B90FC7E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1187" y="5870575"/>
            <a:ext cx="2130387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32967-68C5-2341-A110-065A7C62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67775" y="5870575"/>
            <a:ext cx="1265993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1E38D-433B-9F42-8167-0686EFB7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09969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A81EC9-D711-EA48-9351-53DFEB7F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192" y="3721524"/>
            <a:ext cx="5239935" cy="2161473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0091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A1B6D-535B-C947-98B6-5829DCDE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38C767C-CA64-4EC2-165D-3B5FD9C8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r>
              <a:rPr lang="fr-FR" dirty="0"/>
              <a:t>Sélection des bâtiments qui ne sont pas destinés à l’habitation.</a:t>
            </a:r>
          </a:p>
          <a:p>
            <a:r>
              <a:rPr lang="fr-FR" dirty="0"/>
              <a:t>Utilisation de « </a:t>
            </a:r>
            <a:r>
              <a:rPr lang="fr-FR" dirty="0" err="1"/>
              <a:t>Knn</a:t>
            </a:r>
            <a:r>
              <a:rPr lang="fr-FR" dirty="0"/>
              <a:t> imputer » pour les valeurs manquantes de l’ENERGYSTARSCORE</a:t>
            </a:r>
          </a:p>
          <a:p>
            <a:endParaRPr lang="fr-FR" dirty="0"/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148C7C-1A09-6C48-803D-DA217F80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52" y="4788665"/>
            <a:ext cx="6838882" cy="11797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38C79-5408-8446-AE00-87967AA8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663" y="6391687"/>
            <a:ext cx="67629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AE4609-2C27-7C42-B46E-71D0001A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6517" y="6391687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B969D-C580-7D4B-9AE1-A1C76F6C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DEE9B-C7FB-A54B-854F-000055B4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08055"/>
            <a:ext cx="4506310" cy="1453363"/>
          </a:xfrm>
        </p:spPr>
        <p:txBody>
          <a:bodyPr>
            <a:norm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64EAA9-59B9-67B5-F1F1-420FB8A56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Transformation en log des variables qui ont une grande disparité</a:t>
            </a:r>
          </a:p>
          <a:p>
            <a:r>
              <a:rPr lang="fr-FR" dirty="0"/>
              <a:t>Faire une autre base de données qui contient les variables transformées en log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0BA9F-2CF3-F245-A520-45A09427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B4FA23-0F18-B84F-9BC0-5AAAA15D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21F41-908D-1340-8F4F-70154B5E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7C578A5-5D89-8044-A3AF-BC885D95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91569"/>
            <a:ext cx="6095593" cy="43126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0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DB773-F66D-8345-BFDA-61E6CF0B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CAC1A-3601-8F46-ABD6-8D330FF2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Type de route d’après l’adresse</a:t>
            </a:r>
          </a:p>
          <a:p>
            <a:r>
              <a:rPr lang="fr-FR" dirty="0"/>
              <a:t>L’âge de l’immeuble au moment du prélèvement des informations</a:t>
            </a:r>
          </a:p>
          <a:p>
            <a:r>
              <a:rPr lang="fr-FR" dirty="0"/>
              <a:t>One-hot-</a:t>
            </a:r>
            <a:r>
              <a:rPr lang="fr-FR" dirty="0" err="1"/>
              <a:t>encoding</a:t>
            </a:r>
            <a:r>
              <a:rPr lang="fr-FR" dirty="0"/>
              <a:t> sur les variables catégorielles avec « </a:t>
            </a:r>
            <a:r>
              <a:rPr lang="fr-FR" dirty="0" err="1"/>
              <a:t>GetDummy</a:t>
            </a:r>
            <a:r>
              <a:rPr lang="fr-FR" dirty="0"/>
              <a:t> » sur le type de route, la principale fonction de l’immeuble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2D516-F9DC-394F-9532-6DC60E5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E14EA-EAFF-8D49-9ADB-937F5E7F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1E428E-2C29-6847-AF09-FD1008A6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3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3131E-2A22-314F-B81B-BF112C2E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/>
              <a:t>Exploration des données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06B404-C812-0BA9-753D-251A84D8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On remarque que le type de route a </a:t>
            </a:r>
            <a:r>
              <a:rPr lang="en-US" dirty="0" err="1"/>
              <a:t>une</a:t>
            </a:r>
            <a:r>
              <a:rPr lang="en-US" dirty="0"/>
              <a:t> influence sur </a:t>
            </a:r>
            <a:r>
              <a:rPr lang="en-US" dirty="0" err="1"/>
              <a:t>l’énergie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1D7A7-506D-5C42-9B0F-20967578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AA753B-B710-2845-9E05-DEFD36EA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6883D-7298-784E-9737-F3ED02A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BDBAB-F8AE-EA48-B64E-06A75F8E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212880"/>
            <a:ext cx="6095593" cy="427000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4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0FEFD-BD24-7D49-AA2A-6EB390C8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/>
              <a:t>Exploration des données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C37759D-C94F-122A-ACDF-AC7316A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On remarque que le type de </a:t>
            </a:r>
            <a:r>
              <a:rPr lang="en-US" dirty="0" err="1"/>
              <a:t>propriété</a:t>
            </a:r>
            <a:r>
              <a:rPr lang="en-US" dirty="0"/>
              <a:t> a </a:t>
            </a:r>
            <a:r>
              <a:rPr lang="en-US" dirty="0" err="1"/>
              <a:t>une</a:t>
            </a:r>
            <a:r>
              <a:rPr lang="en-US" dirty="0"/>
              <a:t> influence sur </a:t>
            </a:r>
            <a:r>
              <a:rPr lang="en-US" dirty="0" err="1"/>
              <a:t>l’énergie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38F4F-65D9-7145-ABD4-C741CFC5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122F4-F975-D747-8758-64EF0B2E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5/25/22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91B6E4-040F-7846-81CF-4A724A9C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869336-8C56-794B-B56A-2D5631B3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5647" y="796413"/>
            <a:ext cx="4903803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09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819</Words>
  <Application>Microsoft Macintosh PowerPoint</Application>
  <PresentationFormat>Grand écran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Céleste</vt:lpstr>
      <vt:lpstr>Prédiction de l’émission de CO2 et consommation total de l’énergie</vt:lpstr>
      <vt:lpstr>Sommaire </vt:lpstr>
      <vt:lpstr>problématique</vt:lpstr>
      <vt:lpstr>cleaning</vt:lpstr>
      <vt:lpstr>cleaning</vt:lpstr>
      <vt:lpstr>Feature engineering</vt:lpstr>
      <vt:lpstr>Feature engineering</vt:lpstr>
      <vt:lpstr>Exploration des données</vt:lpstr>
      <vt:lpstr>Exploration des données</vt:lpstr>
      <vt:lpstr>Exploration des données</vt:lpstr>
      <vt:lpstr>Exploration des données</vt:lpstr>
      <vt:lpstr>Modèles de prédiction</vt:lpstr>
      <vt:lpstr>Modèles de prédiction</vt:lpstr>
      <vt:lpstr>Méthodologie </vt:lpstr>
      <vt:lpstr>Dummy regressor</vt:lpstr>
      <vt:lpstr>Régression linéaire</vt:lpstr>
      <vt:lpstr>Régression de rigde</vt:lpstr>
      <vt:lpstr>Régression par KNN</vt:lpstr>
      <vt:lpstr>Forêt aléatoire</vt:lpstr>
      <vt:lpstr>Gradient boosting</vt:lpstr>
      <vt:lpstr>Modèles pour l’énergie consommée</vt:lpstr>
      <vt:lpstr>Modèles pour l’émission de co2</vt:lpstr>
      <vt:lpstr>Feature importance </vt:lpstr>
      <vt:lpstr>Random forest</vt:lpstr>
      <vt:lpstr>Importance de l’ « ENERGYSTARScore »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l’émission de CO2 et consommation total de l’énergie</dc:title>
  <dc:creator>Abdelmoumen ZEKRIFA</dc:creator>
  <cp:lastModifiedBy>Abdelmoumen ZEKRIFA</cp:lastModifiedBy>
  <cp:revision>1</cp:revision>
  <dcterms:created xsi:type="dcterms:W3CDTF">2022-05-26T05:47:42Z</dcterms:created>
  <dcterms:modified xsi:type="dcterms:W3CDTF">2022-05-26T05:55:44Z</dcterms:modified>
</cp:coreProperties>
</file>