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93" r:id="rId10"/>
    <p:sldId id="289" r:id="rId11"/>
    <p:sldId id="294" r:id="rId12"/>
    <p:sldId id="290" r:id="rId13"/>
    <p:sldId id="297" r:id="rId14"/>
    <p:sldId id="296" r:id="rId15"/>
    <p:sldId id="291" r:id="rId16"/>
    <p:sldId id="292" r:id="rId17"/>
    <p:sldId id="295" r:id="rId18"/>
    <p:sldId id="298" r:id="rId19"/>
    <p:sldId id="299" r:id="rId20"/>
    <p:sldId id="300" r:id="rId21"/>
    <p:sldId id="30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4673-C1DF-104C-BDF5-B6BCC80F7D91}" v="287" dt="2022-02-04T11:54:1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5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358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86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4785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868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076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771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062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305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29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367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421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73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4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871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25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D2C36F-4504-47C0-B82F-A167342A27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6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se en valeur d’une scène brumeuse sombre">
            <a:extLst>
              <a:ext uri="{FF2B5EF4-FFF2-40B4-BE49-F238E27FC236}">
                <a16:creationId xmlns:a16="http://schemas.microsoft.com/office/drawing/2014/main" id="{7CB41079-3EA3-4D18-AFB7-7B8692A69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4B123F-CBDF-BD40-AA6E-B0B4AB5C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343" y="1964267"/>
            <a:ext cx="7763781" cy="2421464"/>
          </a:xfrm>
        </p:spPr>
        <p:txBody>
          <a:bodyPr>
            <a:normAutofit/>
          </a:bodyPr>
          <a:lstStyle/>
          <a:p>
            <a:r>
              <a:rPr lang="fr-FR" dirty="0"/>
              <a:t>Segmentation de clients d’un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5631E1-598C-B047-99F7-B2BE119F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252630"/>
            <a:ext cx="7197726" cy="1405467"/>
          </a:xfrm>
        </p:spPr>
        <p:txBody>
          <a:bodyPr>
            <a:normAutofit/>
          </a:bodyPr>
          <a:lstStyle/>
          <a:p>
            <a:r>
              <a:rPr lang="fr-FR" dirty="0"/>
              <a:t>PROJET 5:</a:t>
            </a:r>
          </a:p>
          <a:p>
            <a:r>
              <a:rPr lang="fr-FR" dirty="0"/>
              <a:t>ZEKRIFA ABDELMOUMEN</a:t>
            </a:r>
          </a:p>
        </p:txBody>
      </p:sp>
    </p:spTree>
    <p:extLst>
      <p:ext uri="{BB962C8B-B14F-4D97-AF65-F5344CB8AC3E}">
        <p14:creationId xmlns:p14="http://schemas.microsoft.com/office/powerpoint/2010/main" val="32562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646C1-4AE6-9F45-A00A-193728EA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fr-FR" dirty="0"/>
              <a:t>DBSCAN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AEFE6-8B33-5C49-AB31-650C1D5C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fr-FR" i="1" dirty="0" err="1"/>
              <a:t>Density-based</a:t>
            </a:r>
            <a:r>
              <a:rPr lang="fr-FR" i="1" dirty="0"/>
              <a:t> spatial </a:t>
            </a:r>
            <a:r>
              <a:rPr lang="fr-FR" i="1" dirty="0" err="1"/>
              <a:t>clustering</a:t>
            </a:r>
            <a:r>
              <a:rPr lang="fr-FR" i="1" dirty="0"/>
              <a:t> of applications </a:t>
            </a:r>
            <a:r>
              <a:rPr lang="fr-FR" i="1" dirty="0" err="1"/>
              <a:t>with</a:t>
            </a:r>
            <a:r>
              <a:rPr lang="fr-FR" i="1" dirty="0"/>
              <a:t> noise</a:t>
            </a:r>
          </a:p>
          <a:p>
            <a:r>
              <a:rPr lang="fr-FR" i="1" dirty="0"/>
              <a:t>Attribut un point à un cluster dans le cas où un certain nombre de points avoisinant ce dernier appartiennent au même cluster</a:t>
            </a:r>
          </a:p>
          <a:p>
            <a:r>
              <a:rPr lang="fr-FR" i="1" dirty="0"/>
              <a:t>Comme paramètre : on a le nombre minimum de points avoisinant et le rayon du voisinage. 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2AA77-6168-DF4B-8949-EE71C446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A2BC12-465E-8146-8983-9A3748AA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D1978-C8B7-364E-B4E2-7E8CCB6F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26" name="Picture 2" descr="How Does DBSCAN Clustering Work? | DBSCAN Clustering for ML">
            <a:extLst>
              <a:ext uri="{FF2B5EF4-FFF2-40B4-BE49-F238E27FC236}">
                <a16:creationId xmlns:a16="http://schemas.microsoft.com/office/drawing/2014/main" id="{5E888EBF-7AFE-6043-953B-6F159D429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" r="2" b="409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05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A07C-48F2-7646-91C8-5734ACD3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DBSCAN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BB1C9-0532-C043-8EDC-02B0B54B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La recherche du voisinage et le nombre de points est fait de sorte a trouver le nombre de cluster au tour de 4 (sachant qu’il ait un cluster -1 de point qui n’ont pas pu être répertorié. </a:t>
            </a:r>
          </a:p>
          <a:p>
            <a:r>
              <a:rPr lang="fr-FR" dirty="0"/>
              <a:t>Résultat :</a:t>
            </a:r>
          </a:p>
          <a:p>
            <a:pPr lvl="1"/>
            <a:r>
              <a:rPr lang="fr-FR" dirty="0"/>
              <a:t>On a juste pu voir que le cluster 1 achète rarement , les autres sont relativement semblable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6152A-8A38-B845-9E00-347A706A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01A09-9375-E14E-885B-2D9B5A5A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53E2A-9C65-FF48-A58E-36CA0714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9647E3-04E2-BD4D-854C-F3B4B746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955365"/>
            <a:ext cx="6095593" cy="478503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87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72A37-8619-7345-AEBC-6366EDB7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744B4-41AC-5F46-B9A8-BE5D2A13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Suivant le choix du nombre de clusters, on cherche les </a:t>
            </a:r>
            <a:r>
              <a:rPr lang="fr-FR" dirty="0" err="1"/>
              <a:t>centroïdes</a:t>
            </a:r>
            <a:r>
              <a:rPr lang="fr-FR" dirty="0"/>
              <a:t> tels que la somme des distances entre chaque point et le </a:t>
            </a:r>
            <a:r>
              <a:rPr lang="fr-FR" dirty="0" err="1"/>
              <a:t>centroïde</a:t>
            </a:r>
            <a:r>
              <a:rPr lang="fr-FR" dirty="0"/>
              <a:t> du cluster associé, est minimisée.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52CF4-4ABB-154A-94EB-0BA59257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EC5BC-18FE-1A46-99DC-82834692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512A4-D144-8246-8FBB-12E1BE81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AC9B1F8-EAC7-1640-B428-09B7004AB219}"/>
              </a:ext>
            </a:extLst>
          </p:cNvPr>
          <p:cNvSpPr/>
          <p:nvPr/>
        </p:nvSpPr>
        <p:spPr>
          <a:xfrm>
            <a:off x="5289752" y="1124541"/>
            <a:ext cx="6095593" cy="4446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2" name="Picture 6" descr="K-Means : fonctionnement et utilisation dans un projet de clustering">
            <a:extLst>
              <a:ext uri="{FF2B5EF4-FFF2-40B4-BE49-F238E27FC236}">
                <a16:creationId xmlns:a16="http://schemas.microsoft.com/office/drawing/2014/main" id="{3EC2DAAF-867A-EB46-88AA-A78F16C7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124541"/>
            <a:ext cx="6095593" cy="444668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1174CE9-EF9E-0444-B32B-264C3D192F06}"/>
              </a:ext>
            </a:extLst>
          </p:cNvPr>
          <p:cNvCxnSpPr/>
          <p:nvPr/>
        </p:nvCxnSpPr>
        <p:spPr>
          <a:xfrm flipV="1">
            <a:off x="8324603" y="2363190"/>
            <a:ext cx="1365662" cy="5225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D5C143E-433F-2044-8B73-DF481B539FE6}"/>
              </a:ext>
            </a:extLst>
          </p:cNvPr>
          <p:cNvCxnSpPr/>
          <p:nvPr/>
        </p:nvCxnSpPr>
        <p:spPr>
          <a:xfrm>
            <a:off x="8336478" y="3063834"/>
            <a:ext cx="866899" cy="2256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F6F1D83-8186-1B41-9562-A1E19D8CFED9}"/>
              </a:ext>
            </a:extLst>
          </p:cNvPr>
          <p:cNvCxnSpPr/>
          <p:nvPr/>
        </p:nvCxnSpPr>
        <p:spPr>
          <a:xfrm>
            <a:off x="8027719" y="3185051"/>
            <a:ext cx="485740" cy="5913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9FAE48-5DD2-AE44-8259-75DB69BEEB75}"/>
              </a:ext>
            </a:extLst>
          </p:cNvPr>
          <p:cNvCxnSpPr/>
          <p:nvPr/>
        </p:nvCxnSpPr>
        <p:spPr>
          <a:xfrm flipV="1">
            <a:off x="8075221" y="2063843"/>
            <a:ext cx="261257" cy="7006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82E14A5-569C-6A43-ADD1-D5915EE633AA}"/>
              </a:ext>
            </a:extLst>
          </p:cNvPr>
          <p:cNvCxnSpPr/>
          <p:nvPr/>
        </p:nvCxnSpPr>
        <p:spPr>
          <a:xfrm flipH="1">
            <a:off x="7315200" y="2885704"/>
            <a:ext cx="524765" cy="5432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3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E6206-3C25-1640-B758-6427959B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fr-FR" dirty="0" err="1"/>
              <a:t>kmean</a:t>
            </a:r>
            <a:endParaRPr lang="fr-FR" dirty="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1FCC3-2D2B-5946-840B-033C50D5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fr-FR" dirty="0"/>
              <a:t>Même si on a vu dans l’algorithme </a:t>
            </a:r>
            <a:r>
              <a:rPr lang="fr-FR" dirty="0" err="1"/>
              <a:t>agglomératif</a:t>
            </a:r>
            <a:r>
              <a:rPr lang="fr-FR" dirty="0"/>
              <a:t> que le nombre de cluster est 4 on va vérifier avec un plot du </a:t>
            </a:r>
            <a:r>
              <a:rPr lang="fr-FR" dirty="0" err="1"/>
              <a:t>distortion</a:t>
            </a:r>
            <a:r>
              <a:rPr lang="fr-FR" dirty="0"/>
              <a:t> score et le silhouette score.</a:t>
            </a:r>
          </a:p>
          <a:p>
            <a:endParaRPr lang="fr-FR" dirty="0"/>
          </a:p>
        </p:txBody>
      </p:sp>
      <p:sp>
        <p:nvSpPr>
          <p:cNvPr id="8205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9B566AE5-6189-3345-9716-497E71BC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763" y="728133"/>
            <a:ext cx="3546250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DBA428-A2D7-6141-95BD-EA094A41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1187" y="5870575"/>
            <a:ext cx="2130387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E3F62-225A-134D-AE3E-EBC164E6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67775" y="5870575"/>
            <a:ext cx="1265993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7824E7-3833-5143-A6A7-2FC3A70D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09969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207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FD07603-13FD-3346-BDBB-5663792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9606" y="3617588"/>
            <a:ext cx="3842564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0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DA5E0-31D8-954B-A2AE-27826C14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2CB62C22-F150-251C-3D16-27802874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dirty="0" err="1"/>
              <a:t>clustering</a:t>
            </a:r>
            <a:r>
              <a:rPr lang="fr-FR" dirty="0"/>
              <a:t> satisfaisant </a:t>
            </a:r>
          </a:p>
          <a:p>
            <a:r>
              <a:rPr lang="fr-FR" dirty="0"/>
              <a:t>Résultat : </a:t>
            </a:r>
          </a:p>
          <a:p>
            <a:pPr lvl="1"/>
            <a:r>
              <a:rPr lang="fr-FR" dirty="0"/>
              <a:t>Cluster 0 dépensent le plus </a:t>
            </a:r>
          </a:p>
          <a:p>
            <a:pPr lvl="1"/>
            <a:r>
              <a:rPr lang="fr-FR" dirty="0"/>
              <a:t>Cluster 2,3 dépensent moins mais achètent souvent</a:t>
            </a:r>
          </a:p>
          <a:p>
            <a:pPr lvl="1"/>
            <a:r>
              <a:rPr lang="fr-FR" dirty="0"/>
              <a:t>Cluster 1 achètent rarement et dépensent le moins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21FCD5-C2FD-BC43-A293-16AF370D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D566C7-DEB9-9345-907C-18F8BCC5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9B7F57-9441-C640-8C1F-FFBC6F41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7B6605-9B67-D442-9838-D54A1F26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949893"/>
            <a:ext cx="6095593" cy="479598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A7F6C-8342-BE41-A031-18921326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69E7A95-BFA4-F84C-B30C-EE2222C37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3" y="973861"/>
            <a:ext cx="10820399" cy="5274539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7B6A0-A960-E04E-BD84-2C45A769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77B8-C613-2B44-AE60-55AC1453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A1BF8A-D29F-B24C-9780-89625F68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6879F-21E4-5643-B597-D34C5186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10156753-8E65-2AE9-9626-47317463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/>
              <a:t>Ce radar chart </a:t>
            </a:r>
            <a:r>
              <a:rPr lang="en-US" dirty="0" err="1"/>
              <a:t>représente</a:t>
            </a:r>
            <a:r>
              <a:rPr lang="en-US" dirty="0"/>
              <a:t> </a:t>
            </a:r>
            <a:r>
              <a:rPr lang="en-US" dirty="0" err="1"/>
              <a:t>mieux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a vu dans le Boxplot</a:t>
            </a:r>
          </a:p>
          <a:p>
            <a:r>
              <a:rPr lang="en-US" dirty="0"/>
              <a:t>Ce qui nous </a:t>
            </a:r>
            <a:r>
              <a:rPr lang="en-US" dirty="0" err="1"/>
              <a:t>intéresse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 cluster 0 car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depensent</a:t>
            </a:r>
            <a:r>
              <a:rPr lang="en-US" dirty="0"/>
              <a:t>, et le cluster 2 et 3 car </a:t>
            </a:r>
            <a:r>
              <a:rPr lang="en-US" dirty="0" err="1"/>
              <a:t>ceux-là</a:t>
            </a:r>
            <a:r>
              <a:rPr lang="en-US" dirty="0"/>
              <a:t> </a:t>
            </a:r>
            <a:r>
              <a:rPr lang="en-US" dirty="0" err="1"/>
              <a:t>achétent</a:t>
            </a:r>
            <a:r>
              <a:rPr lang="en-US" dirty="0"/>
              <a:t> </a:t>
            </a:r>
            <a:r>
              <a:rPr lang="en-US" dirty="0" err="1"/>
              <a:t>fréquemment</a:t>
            </a:r>
            <a:r>
              <a:rPr lang="en-US" dirty="0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92A7A5-28D0-1F49-ABF7-1D1C31D7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BE2CB-AF4D-794A-AF14-82AAA38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071D37-26B2-5C40-8BB9-F0217FF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F32C6EF-4DAF-BC43-9CB6-2D9FEFA22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4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5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ABADC-542E-2A4B-9EAC-D941C68D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choisi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E2774-A1B2-3B40-B578-3C783371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choisi est le k </a:t>
            </a:r>
            <a:r>
              <a:rPr lang="fr-FR" dirty="0" err="1"/>
              <a:t>means</a:t>
            </a:r>
            <a:r>
              <a:rPr lang="fr-FR" dirty="0"/>
              <a:t>, approprié suivant la forme de nos données. </a:t>
            </a:r>
          </a:p>
          <a:p>
            <a:r>
              <a:rPr lang="fr-FR" dirty="0"/>
              <a:t>Le temps de calcul est faible comparé à l’algorithme </a:t>
            </a:r>
            <a:r>
              <a:rPr lang="fr-FR" dirty="0" err="1"/>
              <a:t>agglomératif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AABB8-624B-3847-87B6-106D0B17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8212C4-CDD5-484F-8E22-0D57AD6D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562DE-11B6-3A4F-9929-D1B495C3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3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5E77A-E27C-8148-9025-432F903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Stabilité et délai de maintenance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82108-99A9-E542-AB32-D27F803A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a des plages de données de même périodes temporelles de 18 mois.</a:t>
            </a:r>
          </a:p>
          <a:p>
            <a:r>
              <a:rPr lang="fr-FR" dirty="0"/>
              <a:t>Chaque nouvelle plage de données est décalée de 15 jours par rapport avec la précédente. </a:t>
            </a:r>
          </a:p>
          <a:p>
            <a:r>
              <a:rPr lang="fr-FR" dirty="0"/>
              <a:t>Les plages de données :</a:t>
            </a:r>
          </a:p>
          <a:p>
            <a:pPr lvl="1"/>
            <a:r>
              <a:rPr lang="fr-FR" dirty="0"/>
              <a:t>Plage 1 : de 04-09-2016 jusqu’au 04-03-2018</a:t>
            </a:r>
          </a:p>
          <a:p>
            <a:pPr lvl="1"/>
            <a:r>
              <a:rPr lang="fr-FR" dirty="0"/>
              <a:t>Plage 2 : de 19-09-2016 jusqu’au 19-03-2018</a:t>
            </a:r>
          </a:p>
          <a:p>
            <a:pPr lvl="1"/>
            <a:r>
              <a:rPr lang="fr-FR" dirty="0"/>
              <a:t>Plage 3 : de 04-10-2016 jusqu’au 04-04-2018</a:t>
            </a:r>
          </a:p>
          <a:p>
            <a:pPr lvl="1"/>
            <a:r>
              <a:rPr lang="fr-FR" dirty="0"/>
              <a:t>Plage 4 : de 19-10-2016 jusqu’au 19-04-2018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FDDE1-A983-244F-B449-CC3047A7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22BE4-5D58-1E49-96ED-F2D0CA9F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A0510-3410-474D-AA03-1EA6CC45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3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5A57D-EC56-CD48-934F-8287B301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Stabilité et délai de maintenance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CB95A-DFBF-EB42-8299-7F8AC6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utilise le modèle choisi qui le K-</a:t>
            </a:r>
            <a:r>
              <a:rPr lang="fr-FR" dirty="0" err="1"/>
              <a:t>means</a:t>
            </a:r>
            <a:r>
              <a:rPr lang="fr-FR" dirty="0"/>
              <a:t> avec </a:t>
            </a:r>
            <a:r>
              <a:rPr lang="fr-FR" dirty="0" err="1"/>
              <a:t>n_cluster</a:t>
            </a:r>
            <a:r>
              <a:rPr lang="fr-FR" dirty="0"/>
              <a:t> = 4</a:t>
            </a:r>
          </a:p>
          <a:p>
            <a:r>
              <a:rPr lang="fr-FR" dirty="0"/>
              <a:t>On l’entraine sur la base 1 </a:t>
            </a:r>
          </a:p>
          <a:p>
            <a:r>
              <a:rPr lang="fr-FR" dirty="0"/>
              <a:t>On utilisant le même modèle pour prédire la répartition des clients dans les bases 2, 3 et 4</a:t>
            </a:r>
          </a:p>
          <a:p>
            <a:r>
              <a:rPr lang="fr-FR" dirty="0"/>
              <a:t>Le délai de maintenance est la période pour laquelle le </a:t>
            </a:r>
            <a:r>
              <a:rPr lang="fr-FR" dirty="0" err="1"/>
              <a:t>clustering</a:t>
            </a:r>
            <a:r>
              <a:rPr lang="fr-FR" dirty="0"/>
              <a:t> donne des résultats qui sont largement différents des résultat du </a:t>
            </a:r>
            <a:r>
              <a:rPr lang="fr-FR" dirty="0" err="1"/>
              <a:t>clustering</a:t>
            </a:r>
            <a:r>
              <a:rPr lang="fr-FR" dirty="0"/>
              <a:t> original </a:t>
            </a:r>
          </a:p>
          <a:p>
            <a:r>
              <a:rPr lang="fr-FR" dirty="0"/>
              <a:t>Et on calcule l’ARI (</a:t>
            </a:r>
            <a:r>
              <a:rPr lang="fr-FR" dirty="0" err="1"/>
              <a:t>Adjusted</a:t>
            </a:r>
            <a:r>
              <a:rPr lang="fr-FR" dirty="0"/>
              <a:t> rand score)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514BE-9C88-EE4C-950C-93761434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9BD779-5EEB-3647-90BE-64D0E087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E479B-4BED-4E46-9895-1922130C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8EBDD-D6C0-844C-8DB2-57EDB718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C228-6849-FD4B-BC0C-EF61F942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dirty="0"/>
              <a:t>Problématique et pistes de recherche</a:t>
            </a:r>
          </a:p>
          <a:p>
            <a:r>
              <a:rPr lang="fr-FR" dirty="0" err="1"/>
              <a:t>Cleaning</a:t>
            </a:r>
            <a:r>
              <a:rPr lang="fr-FR" dirty="0"/>
              <a:t> et </a:t>
            </a:r>
            <a:r>
              <a:rPr lang="fr-FR" dirty="0" err="1"/>
              <a:t>Feature</a:t>
            </a:r>
            <a:r>
              <a:rPr lang="fr-FR" dirty="0"/>
              <a:t> engineering </a:t>
            </a:r>
          </a:p>
          <a:p>
            <a:r>
              <a:rPr lang="fr-FR" dirty="0"/>
              <a:t>Les modèles de </a:t>
            </a:r>
            <a:r>
              <a:rPr lang="fr-FR" dirty="0" err="1"/>
              <a:t>Clustering</a:t>
            </a:r>
            <a:r>
              <a:rPr lang="fr-FR" dirty="0"/>
              <a:t> </a:t>
            </a:r>
          </a:p>
          <a:p>
            <a:r>
              <a:rPr lang="fr-FR" dirty="0"/>
              <a:t>Délai de maintenance du modèle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BDBA7-E290-274E-8FEB-F3D88449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5800" y="5870575"/>
            <a:ext cx="2573034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EF7DA8-BCC8-1346-848A-36CA378B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90E9B-95F6-EC49-9F4A-FAC6CF67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F9850-8E66-F54F-B213-B95DECEC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Stabilité et délai de maintenance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C1269-5610-F340-97F2-8EEFC453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La ARI, nous donne des valeur entre 0 et 1, </a:t>
            </a:r>
          </a:p>
          <a:p>
            <a:pPr lvl="1"/>
            <a:r>
              <a:rPr lang="fr-FR" b="1" dirty="0"/>
              <a:t>ARI &gt;= 0.90 excellent; </a:t>
            </a:r>
          </a:p>
          <a:p>
            <a:pPr lvl="1"/>
            <a:r>
              <a:rPr lang="fr-FR" b="1" dirty="0"/>
              <a:t>0.80 =&lt; ARI &lt; 0.90 bien </a:t>
            </a:r>
          </a:p>
          <a:p>
            <a:pPr lvl="1"/>
            <a:r>
              <a:rPr lang="fr-FR" b="1" dirty="0"/>
              <a:t>0.65 =&lt; ARI &lt; 0.80 acceptable; </a:t>
            </a:r>
          </a:p>
          <a:p>
            <a:pPr lvl="1"/>
            <a:r>
              <a:rPr lang="fr-FR" b="1" dirty="0"/>
              <a:t>ARI &lt; 0.65 faible</a:t>
            </a:r>
          </a:p>
          <a:p>
            <a:r>
              <a:rPr lang="fr-FR" b="1" dirty="0"/>
              <a:t>D’après le graphe on vois qu’au bout de 45 jour le score est faible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83228-14D8-5C4B-B6B5-269A1E0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185753-B6FC-E34D-9196-09D4F14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12C30-2594-2A44-A66B-1F106DB5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9688035-CF93-8E46-AB3B-2F2A8E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222448"/>
            <a:ext cx="6095593" cy="425087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58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4BFA-DF17-BC43-9153-AB6EF0EE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296C6-96CA-5E4A-A243-9C6177D8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Segmentation possible avec le set de données qui nous à été donnée</a:t>
            </a:r>
          </a:p>
          <a:p>
            <a:r>
              <a:rPr lang="fr-FR" dirty="0"/>
              <a:t>Le contrat de maintenance de 45 jours, </a:t>
            </a:r>
          </a:p>
          <a:p>
            <a:r>
              <a:rPr lang="fr-FR" dirty="0"/>
              <a:t>Avoir plus de précision sur la clientèle recherchée, pour l’ajout des </a:t>
            </a:r>
            <a:r>
              <a:rPr lang="fr-FR" dirty="0" err="1"/>
              <a:t>features</a:t>
            </a:r>
            <a:r>
              <a:rPr lang="fr-FR" dirty="0"/>
              <a:t> pertinentes et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976E47-F49B-C844-8041-E1196A5E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A88679-F26B-2946-9C8F-61AC3495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CA766E-1A8B-1B4B-9C1A-8479628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2C5A57-380B-4049-93AE-6D88433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Q&amp;A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0AE98C-4AC8-1240-9ED5-5E329788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EC97B-E56F-5442-AC40-33204A55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442D1-E14C-6E4F-9369-3F325C42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2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7C46F-BF2E-0E4E-819E-3E759D4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Problematique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8DD84-6E79-8F4B-8F2D-73CB3DF5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149" y="1902604"/>
            <a:ext cx="8072437" cy="3649133"/>
          </a:xfrm>
        </p:spPr>
        <p:txBody>
          <a:bodyPr/>
          <a:lstStyle/>
          <a:p>
            <a:r>
              <a:rPr lang="fr-FR" dirty="0"/>
              <a:t>Une entreprise brésilienne qui propose une solution de vente sur les </a:t>
            </a:r>
            <a:r>
              <a:rPr lang="fr-FR" dirty="0" err="1"/>
              <a:t>marketplaces</a:t>
            </a:r>
            <a:r>
              <a:rPr lang="fr-FR" dirty="0"/>
              <a:t> en ligne.</a:t>
            </a:r>
          </a:p>
          <a:p>
            <a:r>
              <a:rPr lang="fr-FR" dirty="0"/>
              <a:t>Segmentation des clients</a:t>
            </a:r>
          </a:p>
          <a:p>
            <a:r>
              <a:rPr lang="fr-FR" dirty="0"/>
              <a:t>Comprendre les différents types d’utilisateurs</a:t>
            </a:r>
          </a:p>
          <a:p>
            <a:r>
              <a:rPr lang="fr-FR" dirty="0"/>
              <a:t>Marketing pour mieux communiquer.</a:t>
            </a:r>
          </a:p>
          <a:p>
            <a:r>
              <a:rPr lang="fr-FR" dirty="0"/>
              <a:t>Délai de maintenance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F59FB-B23C-CA44-A235-A9FF387A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2E8C1-6A57-B347-B087-261FD600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8F017-1C4F-EB46-B258-E5BE051E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1030" name="Picture 6" descr="Olist - Crunchbase Company Profile &amp; Funding">
            <a:extLst>
              <a:ext uri="{FF2B5EF4-FFF2-40B4-BE49-F238E27FC236}">
                <a16:creationId xmlns:a16="http://schemas.microsoft.com/office/drawing/2014/main" id="{DAC3710B-4123-3940-A688-7C5A9495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2778640"/>
            <a:ext cx="1897063" cy="18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4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00DAB-0D88-EB49-8641-440B3BF8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4460466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 err="1"/>
              <a:t>Cleaning</a:t>
            </a:r>
            <a:r>
              <a:rPr lang="fr-FR" sz="3300" dirty="0"/>
              <a:t> et </a:t>
            </a:r>
            <a:br>
              <a:rPr lang="fr-FR" sz="3300" dirty="0"/>
            </a:br>
            <a:r>
              <a:rPr lang="fr-FR" sz="3300" dirty="0" err="1"/>
              <a:t>feature</a:t>
            </a:r>
            <a:r>
              <a:rPr lang="fr-FR" sz="3300" dirty="0"/>
              <a:t> engineering 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D9C725C-41B8-8BA5-D158-57E638D2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61420"/>
            <a:ext cx="3933701" cy="3637935"/>
          </a:xfrm>
        </p:spPr>
        <p:txBody>
          <a:bodyPr>
            <a:normAutofit/>
          </a:bodyPr>
          <a:lstStyle/>
          <a:p>
            <a:r>
              <a:rPr lang="fr-FR" dirty="0"/>
              <a:t>Le but est de segmenter les clients suivants leurs modes de consommation.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AB019-9B58-784A-AB02-083A36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C35DA-2AF1-044D-A841-FE09BEE2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AD6246-8843-A44C-9F47-6A961AAA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050" name="Picture 2" descr="Data Schema">
            <a:extLst>
              <a:ext uri="{FF2B5EF4-FFF2-40B4-BE49-F238E27FC236}">
                <a16:creationId xmlns:a16="http://schemas.microsoft.com/office/drawing/2014/main" id="{2AA5640A-E873-3F4B-80F4-9AD45701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7164" y="808055"/>
            <a:ext cx="7234836" cy="435898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4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9C4C0-DA3E-E541-99E1-927124A9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Cleaning</a:t>
            </a:r>
            <a:r>
              <a:rPr lang="fr-FR" dirty="0"/>
              <a:t> et </a:t>
            </a:r>
            <a:br>
              <a:rPr lang="fr-FR" dirty="0"/>
            </a:br>
            <a:r>
              <a:rPr lang="fr-FR" dirty="0" err="1"/>
              <a:t>feature</a:t>
            </a:r>
            <a:r>
              <a:rPr lang="fr-FR" dirty="0"/>
              <a:t> 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2D4E37-596D-E243-943C-B4C662FE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client a 1 id unique et  a plusieurs ID suivant le nombre de commandes effectuées</a:t>
            </a:r>
          </a:p>
          <a:p>
            <a:r>
              <a:rPr lang="fr-FR" dirty="0"/>
              <a:t>On regroupe les prix des produits achetés, les frais de port par commande. </a:t>
            </a:r>
          </a:p>
          <a:p>
            <a:r>
              <a:rPr lang="fr-FR" dirty="0"/>
              <a:t>On extrait la date de chaque commande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113D09-952C-4A41-BCB1-09459ED7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2DC7C-ECED-8946-909F-9129E7F6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DB6D0-D185-B245-8AEE-7721D5A5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2B610-4D8D-AC4A-8048-104BD9DE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Cleaning</a:t>
            </a:r>
            <a:r>
              <a:rPr lang="fr-FR" dirty="0"/>
              <a:t> et </a:t>
            </a:r>
            <a:br>
              <a:rPr lang="fr-FR" dirty="0"/>
            </a:br>
            <a:r>
              <a:rPr lang="fr-FR" dirty="0" err="1"/>
              <a:t>feature</a:t>
            </a:r>
            <a:r>
              <a:rPr lang="fr-FR" dirty="0"/>
              <a:t> 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74C8E-EA38-5B41-B171-5C3AD774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partitionne la base de données en plusieurs bases suivant une plage temporelle de 18 mois, glissante de 15 jours </a:t>
            </a:r>
          </a:p>
          <a:p>
            <a:r>
              <a:rPr lang="fr-FR" dirty="0"/>
              <a:t>On calcule le nombre de commande, la fréquence d’achat, et la récence de la dernière commande suivant les plages sélectionnées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A395A-FF37-9349-87DE-E4078B6A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5AD48D-C3CC-CB46-BB26-4B2C4A05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03563-A940-BE43-8364-CFD6D469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4FF79-DEB0-0D46-9D1A-C05DA0C8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</a:t>
            </a:r>
            <a:r>
              <a:rPr lang="fr-FR" dirty="0" err="1"/>
              <a:t>Clustering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98407-EB6F-4145-A086-78B591AC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(</a:t>
            </a:r>
            <a:r>
              <a:rPr lang="fr-FR" dirty="0" err="1"/>
              <a:t>clustering</a:t>
            </a:r>
            <a:r>
              <a:rPr lang="fr-FR" dirty="0"/>
              <a:t> agglomératif)</a:t>
            </a:r>
          </a:p>
          <a:p>
            <a:r>
              <a:rPr lang="fr-FR" dirty="0"/>
              <a:t>DBSCAN</a:t>
            </a:r>
          </a:p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CB28E-5AE7-1644-8E16-516F43CF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93A739-BE36-3543-9716-305B0857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7455E-716A-004B-B6B7-E3AFBAC0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DB886-4259-8C4A-AFE6-EA8A3D82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255B8-9B22-CA44-AA1D-A289476E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Il considère que chaque éléments est un cluster puis il assemble points par points jusqu’à obtention d’un cluster qui regroupe tout les éléments</a:t>
            </a:r>
          </a:p>
          <a:p>
            <a:r>
              <a:rPr lang="fr-FR" dirty="0"/>
              <a:t>La distance choisie est la distance euclidienne (qui est par défaut vu que nos variables sont continues)</a:t>
            </a:r>
          </a:p>
          <a:p>
            <a:r>
              <a:rPr lang="fr-FR" dirty="0"/>
              <a:t>Le temps de calcul trop grand,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92A75-59A7-3244-BA0D-4982A934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D9CE9-1622-4747-8A9C-2EB0F82A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9F635-4023-5341-A043-246DA916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03D330-96A4-7646-AE5F-6566F770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93523"/>
            <a:ext cx="6095593" cy="450872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0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EDB48-D179-4949-B8D9-CC24632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7906C-E260-584E-8AD8-C0B7C3B3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Pour ce test on a choisi une partie de la base de données</a:t>
            </a:r>
          </a:p>
          <a:p>
            <a:r>
              <a:rPr lang="fr-FR" dirty="0"/>
              <a:t>Le résultat est le suivant :</a:t>
            </a:r>
          </a:p>
          <a:p>
            <a:r>
              <a:rPr lang="fr-FR" dirty="0"/>
              <a:t>On a choisit 4 clusters. </a:t>
            </a:r>
          </a:p>
          <a:p>
            <a:r>
              <a:rPr lang="fr-FR" dirty="0"/>
              <a:t>D’après ce </a:t>
            </a:r>
            <a:r>
              <a:rPr lang="fr-FR" dirty="0" err="1"/>
              <a:t>clustering</a:t>
            </a:r>
            <a:r>
              <a:rPr lang="fr-FR" dirty="0"/>
              <a:t> on a :</a:t>
            </a:r>
          </a:p>
          <a:p>
            <a:pPr lvl="1"/>
            <a:r>
              <a:rPr lang="fr-FR" dirty="0"/>
              <a:t>4 dépensent beaucoup </a:t>
            </a:r>
          </a:p>
          <a:p>
            <a:pPr lvl="1"/>
            <a:r>
              <a:rPr lang="fr-FR" dirty="0"/>
              <a:t>0 dépensent peu et rarement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25E4CC-7D60-2A4F-B6A3-69216F97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697FF-D84A-1B42-93D6-85D28F97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6/28/22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8D86A-30AE-454C-8A3B-169DDFC4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7A2030-2FE4-CE4C-9A45-C99DDD98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962984"/>
            <a:ext cx="6095593" cy="476980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9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17540</TotalTime>
  <Words>813</Words>
  <Application>Microsoft Macintosh PowerPoint</Application>
  <PresentationFormat>Grand écran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Céleste</vt:lpstr>
      <vt:lpstr>Segmentation de clients d’un site E-Commerce</vt:lpstr>
      <vt:lpstr>Sommaire </vt:lpstr>
      <vt:lpstr>Problematique</vt:lpstr>
      <vt:lpstr>Cleaning et  feature engineering </vt:lpstr>
      <vt:lpstr>Cleaning et  feature engineering </vt:lpstr>
      <vt:lpstr>Cleaning et  feature engineering </vt:lpstr>
      <vt:lpstr>Modèles de Clustering</vt:lpstr>
      <vt:lpstr>Agglomerative Clustering</vt:lpstr>
      <vt:lpstr>Agglomerative Clustering</vt:lpstr>
      <vt:lpstr>DBSCAN</vt:lpstr>
      <vt:lpstr>DBSCAN</vt:lpstr>
      <vt:lpstr>Kmeans</vt:lpstr>
      <vt:lpstr>kmean</vt:lpstr>
      <vt:lpstr>kmeans</vt:lpstr>
      <vt:lpstr>Kmeans</vt:lpstr>
      <vt:lpstr>kmeans</vt:lpstr>
      <vt:lpstr>Modèle choisi</vt:lpstr>
      <vt:lpstr>Stabilité et délai de maintenance </vt:lpstr>
      <vt:lpstr>Stabilité et délai de maintenance </vt:lpstr>
      <vt:lpstr>Stabilité et délai de maintenance 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de clients d’un site E-Commerce</dc:title>
  <dc:creator>Abdelmoumen ZEKRIFA</dc:creator>
  <cp:lastModifiedBy>Abdelmoumen ZEKRIFA</cp:lastModifiedBy>
  <cp:revision>4</cp:revision>
  <dcterms:created xsi:type="dcterms:W3CDTF">2022-06-20T15:55:06Z</dcterms:created>
  <dcterms:modified xsi:type="dcterms:W3CDTF">2022-07-10T06:22:55Z</dcterms:modified>
</cp:coreProperties>
</file>