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5" r:id="rId2"/>
    <p:sldId id="256" r:id="rId3"/>
    <p:sldId id="331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F9133-726E-4AD1-B347-9E26FC34D2E2}" type="datetimeFigureOut">
              <a:rPr lang="es-MX" smtClean="0"/>
              <a:t>23/11/2022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705C-F01C-405C-846B-2CFF7E3C29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22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1967C-9867-B5FB-5AFD-306CA26F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BCB9C-91FE-3506-B419-4A884753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95608-008E-BC08-CD08-D05C3F20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7BE-39E4-4B9E-B121-652F479DB054}" type="datetime1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A1FA8-BB1D-41A4-8AFF-0ED7C6D0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E25AE-FA28-5CC5-97F3-CA7C105A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7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A7F71-C5EA-959B-6F17-7665DC2C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0E332D-3EFE-C13F-A84B-B4E18135A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5C620-CB60-354D-B658-E23904D8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73F3-A81A-4137-9C1E-66173A832625}" type="datetime1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D51B6-0A9C-08BC-EA05-66A4382E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9213D-5329-99F2-B116-F496EC7C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6C4B48-888B-B3C3-CA0B-F336AD64C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801393-BCD0-777A-66CD-DE386124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2728D-3244-0054-FCFF-A2FB74C1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68AA-1603-4C04-99C4-90F35E35162D}" type="datetime1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0E1C0-6253-9300-7396-16A11BE8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6B78-F28A-47A5-AEB4-9364A293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6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3FAE-C0D4-139B-4096-EF2B0FDD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42C0E-E080-EF84-CF2D-B0E0906F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D28F-D558-2546-D196-5D5ABDCA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428-8760-42BE-A58B-D214FCC3C748}" type="datetime1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260AC-CFD7-DAD5-22B5-8A570D4A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492D4-2032-8600-CDD4-1E99678B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34564-CAFE-7EE5-F977-12F430E8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DBF281-A62D-CCCD-CD2B-1664E302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D2ED5-6BC7-A9A8-FD6C-F96B9738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B24F-338C-4505-976E-6FD600A5D9EC}" type="datetime1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46610-FE0B-929F-8947-632D6329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D2CD6-12EF-C267-3CAA-E975E019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51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7AF06-4718-6C32-FDA6-6509CE17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131B7-E41C-DDD9-ACDB-E8D3F97F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EA2D3-A631-1A83-EFA1-EB0C9F7A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36D61-9FCD-2D8A-EAF9-47EA6BFB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D1BE-5A9C-4899-BB50-4466775C6652}" type="datetime1">
              <a:rPr lang="es-MX" smtClean="0"/>
              <a:t>23/11/2022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70C9E-C3D2-0425-563F-DC011C1D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1B407-E126-7FB3-8C38-7153863B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7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37C9C-EF50-E253-56E5-F1328D2E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9F684-D23D-15F5-81D4-0BAE1004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00DB-E254-79AB-77FE-297CCEFA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5D41E4-8CD8-7CF1-2B4B-2AB97FE8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6FD5B-E1AB-CA62-1B6B-F4094279B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7347D-97F9-FF3A-8376-48F5712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92AC-019E-4A98-B789-89AB0DD28437}" type="datetime1">
              <a:rPr lang="es-MX" smtClean="0"/>
              <a:t>23/11/2022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3DE16-AAB2-FD7B-7E86-D462A1B9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D7494A-8D7C-A39F-34B4-F4ABAE21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67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D16E-AB8C-DB5F-8D14-0E851D6D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2BB51A-D128-8CAC-1D3B-22E259E3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E98-20AC-426D-B69B-ACAE68BE84FA}" type="datetime1">
              <a:rPr lang="es-MX" smtClean="0"/>
              <a:t>23/11/2022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A26934-3F48-7CF5-0FB2-2E323626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7AB95-B103-7DB2-39A7-4E58A368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0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F6C913-3080-E60D-734C-F211F66E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CDC3-2F79-4A2F-8D37-56BD76F9E28D}" type="datetime1">
              <a:rPr lang="es-MX" smtClean="0"/>
              <a:t>23/11/2022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C86828-8160-C28B-A66D-C1BA234D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C6A212-B9E9-EB78-2687-0E678FA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44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25BC-915E-5F0D-F946-D96E57B1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00E1C-FAA8-4B12-CC13-793CABF1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9D7840-A857-9C88-86E8-22AAEFA54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B8CA23-3B14-C3D9-860A-2B542C55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C774-1113-4D62-85E6-9EF7C32424C3}" type="datetime1">
              <a:rPr lang="es-MX" smtClean="0"/>
              <a:t>23/11/2022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540D27-4DE7-4A2D-F68D-D9F9E4A9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8A6D5-2C14-9F3C-5FFB-F059B79E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6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95B57-1AF0-2091-C3B2-F53D4560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5739FE-5155-91AC-6E39-4E622A47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252840-0C57-32CB-D3B9-9E561585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6BD1D-C78B-F87F-2D43-C3457DD2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DE8C-E0A0-4E16-B0BF-264DD89D227E}" type="datetime1">
              <a:rPr lang="es-MX" smtClean="0"/>
              <a:t>23/11/2022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B5A58-5E97-A5EF-424E-C8099619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55F17-8AB3-5B7E-34E8-1F4B1520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1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728DDB-DB5E-D4EA-6C50-42B36420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B8C79-E4B5-C5F7-CBA8-4D39D4D5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9F477-E4E3-427E-0145-FBFBDC0DD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173E-D884-43D0-8758-4DEB7407A496}" type="datetime1">
              <a:rPr lang="es-MX" smtClean="0"/>
              <a:t>23/11/2022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50556-6E5C-0F2F-82D2-3406513C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2A38-A13D-D6F5-D4D7-ED5137A0E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ADDA-692F-4058-8A71-9B9002CCD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4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DD655A9-2AB2-4445-B4B1-8C8656337950}" type="slidenum">
              <a:rPr lang="es-MX" sz="2000">
                <a:solidFill>
                  <a:schemeClr val="tx1"/>
                </a:solidFill>
                <a:latin typeface="Bookman Old Style" panose="02050604050505020204" pitchFamily="18" charset="0"/>
              </a:rPr>
              <a:pPr/>
              <a:t>1</a:t>
            </a:fld>
            <a:endParaRPr lang="es-MX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2270D5-FE5F-4DE4-BF24-F152C7354C87}"/>
              </a:ext>
            </a:extLst>
          </p:cNvPr>
          <p:cNvSpPr txBox="1"/>
          <p:nvPr/>
        </p:nvSpPr>
        <p:spPr>
          <a:xfrm>
            <a:off x="2283516" y="691242"/>
            <a:ext cx="793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empírica del error de generalización</a:t>
            </a:r>
            <a:endParaRPr lang="es-MX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FA40A1-EBA5-4E05-824A-88D80BAF3F9B}"/>
              </a:ext>
            </a:extLst>
          </p:cNvPr>
          <p:cNvSpPr/>
          <p:nvPr/>
        </p:nvSpPr>
        <p:spPr>
          <a:xfrm>
            <a:off x="956355" y="1620365"/>
            <a:ext cx="10279288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Uno de los enfoques para estimar el error de generalización es el </a:t>
            </a:r>
            <a:r>
              <a:rPr lang="es-MX" u="sng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método de retención</a:t>
            </a:r>
            <a:r>
              <a:rPr lang="es-MX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(</a:t>
            </a:r>
            <a:r>
              <a:rPr lang="es-MX" i="1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holdout</a:t>
            </a:r>
            <a:r>
              <a:rPr lang="es-MX" i="1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</a:t>
            </a:r>
            <a:r>
              <a:rPr lang="es-MX" i="1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method</a:t>
            </a:r>
            <a:r>
              <a:rPr lang="es-MX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) en el que el conjunto de datos dado se divide aleatoriamente en dos conjuntos: Conjuntos de entrenamiento y prueba 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Rokach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&amp;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Maimon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O, 2015) </a:t>
            </a:r>
            <a:r>
              <a:rPr lang="es-MX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. </a:t>
            </a:r>
            <a:endParaRPr lang="es-MX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3FB9E8-F823-4435-BBD4-2BA5A25E0CA2}"/>
              </a:ext>
            </a:extLst>
          </p:cNvPr>
          <p:cNvSpPr/>
          <p:nvPr/>
        </p:nvSpPr>
        <p:spPr>
          <a:xfrm>
            <a:off x="974044" y="2829396"/>
            <a:ext cx="1026159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Por lo general, dos tercios de los datos se consideran para el conjunto de entrenamiento y los datos restantes se asignan al conjunto de prueba.</a:t>
            </a:r>
            <a:endParaRPr lang="es-MX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F3E6EF8-0FD4-4F9A-9C45-26886DF830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16" y="3742063"/>
            <a:ext cx="6342592" cy="2061315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030BD8B-138B-4169-AFB6-4D095F26E80B}"/>
              </a:ext>
            </a:extLst>
          </p:cNvPr>
          <p:cNvSpPr txBox="1"/>
          <p:nvPr/>
        </p:nvSpPr>
        <p:spPr>
          <a:xfrm>
            <a:off x="8888498" y="5059626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Imagen: Elaboración propia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0A0472-53BF-48F9-BE34-3BED2643F0CF}"/>
              </a:ext>
            </a:extLst>
          </p:cNvPr>
          <p:cNvSpPr txBox="1"/>
          <p:nvPr/>
        </p:nvSpPr>
        <p:spPr>
          <a:xfrm>
            <a:off x="3413824" y="6352151"/>
            <a:ext cx="5364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s-MX" sz="1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es-MX" sz="1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ESCOM-IPN. </a:t>
            </a:r>
            <a:r>
              <a:rPr lang="es-MX" sz="1400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Dra. Fabiola Ocampo Botello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8268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BDE7E-5B89-6607-A50F-182FF6D0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ADDA-692F-4058-8A71-9B9002CCDDF2}" type="slidenum">
              <a:rPr lang="es-MX" sz="2000">
                <a:solidFill>
                  <a:schemeClr val="tx1"/>
                </a:solidFill>
                <a:latin typeface="Bookman Old Style" panose="02050604050505020204" pitchFamily="18" charset="0"/>
              </a:rPr>
              <a:pPr/>
              <a:t>2</a:t>
            </a:fld>
            <a:endParaRPr lang="es-MX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73B2AC-5BF3-7663-37FE-531F43BD6FE2}"/>
              </a:ext>
            </a:extLst>
          </p:cNvPr>
          <p:cNvSpPr/>
          <p:nvPr/>
        </p:nvSpPr>
        <p:spPr>
          <a:xfrm>
            <a:off x="1217920" y="1071309"/>
            <a:ext cx="9503650" cy="4357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El </a:t>
            </a:r>
            <a:r>
              <a:rPr lang="es-MX" sz="2000" u="sng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submuestreo aleatorio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(</a:t>
            </a:r>
            <a:r>
              <a:rPr lang="es-MX" sz="2000" i="1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Random</a:t>
            </a:r>
            <a:r>
              <a:rPr lang="es-MX" sz="2000" i="1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</a:t>
            </a:r>
            <a:r>
              <a:rPr lang="es-MX" sz="2000" i="1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subsampling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) y la </a:t>
            </a:r>
            <a:r>
              <a:rPr lang="es-MX" sz="2000" u="sng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validación cruzada n-</a:t>
            </a:r>
            <a:r>
              <a:rPr lang="es-MX" sz="2000" u="sng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fold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(</a:t>
            </a:r>
            <a:r>
              <a:rPr lang="es-MX" sz="2000" i="1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n-</a:t>
            </a:r>
            <a:r>
              <a:rPr lang="es-MX" sz="2000" i="1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fold</a:t>
            </a:r>
            <a:r>
              <a:rPr lang="es-MX" sz="2000" i="1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</a:t>
            </a:r>
            <a:r>
              <a:rPr lang="es-MX" sz="2000" i="1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cross-validation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) son dos métodos comunes de </a:t>
            </a:r>
            <a:r>
              <a:rPr lang="es-MX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remuestreo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(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Rokach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&amp;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Maimon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O, 2015):</a:t>
            </a:r>
            <a:endParaRPr lang="es-MX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 </a:t>
            </a:r>
            <a:endParaRPr lang="es-MX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En el </a:t>
            </a:r>
            <a:r>
              <a:rPr lang="es-MX" sz="2000" u="sng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submuestreo</a:t>
            </a:r>
            <a:r>
              <a:rPr lang="es-MX" sz="2000" u="sng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 aleatorio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, los datos se dividen aleatoriamente varias veces en conjuntos de entrenamiento y pruebas disjuntos. Los errores obtenidos de cada partición se promedian. </a:t>
            </a:r>
            <a:endParaRPr lang="es-MX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 </a:t>
            </a:r>
            <a:endParaRPr lang="es-MX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Bookman Old Style" panose="02050604050505020204" pitchFamily="18" charset="0"/>
              <a:buChar char="-"/>
            </a:pP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En la </a:t>
            </a:r>
            <a:r>
              <a:rPr lang="es-MX" sz="2000" u="sng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validación cruzada n-</a:t>
            </a:r>
            <a:r>
              <a:rPr lang="es-MX" sz="2000" u="sng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fold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, los datos se dividen aleatoriamente en n subconjuntos mutuamente excluyentes de aproximadamente el mismo tamaño. Un inductor es entrenado y probado n veces; cada vez se prueba en uno de los k pliegues (</a:t>
            </a:r>
            <a:r>
              <a:rPr lang="es-MX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fold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) y se entrena utilizando los n-1 pliegues (</a:t>
            </a:r>
            <a:r>
              <a:rPr lang="es-MX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fold</a:t>
            </a:r>
            <a:r>
              <a:rPr lang="es-MX" sz="2000" dirty="0">
                <a:latin typeface="Bookman Old Style" panose="02050604050505020204" pitchFamily="18" charset="0"/>
                <a:ea typeface="Calibri" panose="020F0502020204030204" pitchFamily="34" charset="0"/>
                <a:cs typeface="CMR10"/>
              </a:rPr>
              <a:t>) restantes.</a:t>
            </a:r>
            <a:endParaRPr lang="es-MX" sz="2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7075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7DD655A9-2AB2-4445-B4B1-8C8656337950}" type="slidenum">
              <a:rPr lang="es-MX">
                <a:solidFill>
                  <a:schemeClr val="tx1"/>
                </a:solidFill>
              </a:rPr>
              <a:pPr/>
              <a:t>3</a:t>
            </a:fld>
            <a:endParaRPr lang="es-MX">
              <a:solidFill>
                <a:schemeClr val="tx1"/>
              </a:solidFill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36183" y="268323"/>
            <a:ext cx="8919633" cy="42977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38AC09-9209-4AC2-973F-D71D81C968AF}"/>
              </a:ext>
            </a:extLst>
          </p:cNvPr>
          <p:cNvSpPr txBox="1"/>
          <p:nvPr/>
        </p:nvSpPr>
        <p:spPr>
          <a:xfrm>
            <a:off x="1891307" y="4566110"/>
            <a:ext cx="9574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En este caso n vale 5, ya que se dividió el conjunto de datos en 5 partes (fold1, fold2, fold3, fold4, fold5), por citar:</a:t>
            </a:r>
          </a:p>
          <a:p>
            <a:r>
              <a:rPr lang="es-MX" sz="1600" dirty="0">
                <a:latin typeface="+mj-lt"/>
              </a:rPr>
              <a:t>Modelo 1: entrenado en fold1+fold2+fold3+fold4 y probado en fold5</a:t>
            </a:r>
          </a:p>
          <a:p>
            <a:r>
              <a:rPr lang="es-MX" sz="1600" dirty="0">
                <a:latin typeface="+mj-lt"/>
              </a:rPr>
              <a:t>Modelo 2: entrenado en fold1+fold2+fold3+fold5 y probado en fold4</a:t>
            </a:r>
          </a:p>
          <a:p>
            <a:r>
              <a:rPr lang="es-MX" sz="1600" dirty="0">
                <a:latin typeface="+mj-lt"/>
              </a:rPr>
              <a:t>Modelo 3: entrenado en fold1+fold2+fold4+fold5 y probado en fold3</a:t>
            </a:r>
          </a:p>
          <a:p>
            <a:r>
              <a:rPr lang="es-MX" sz="1600" dirty="0">
                <a:latin typeface="+mj-lt"/>
              </a:rPr>
              <a:t>Modelo 4: entrenado en fold1+fold3+fold4+fold5 y probado en fold2</a:t>
            </a:r>
          </a:p>
          <a:p>
            <a:r>
              <a:rPr lang="es-MX" sz="1600" dirty="0">
                <a:latin typeface="+mj-lt"/>
              </a:rPr>
              <a:t>Modelo 5: entrenado en fold2+fold3+fold4+fold5 y probado en fold1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03E2AD-C39B-42E4-9639-D107F9CA5B66}"/>
              </a:ext>
            </a:extLst>
          </p:cNvPr>
          <p:cNvSpPr txBox="1"/>
          <p:nvPr/>
        </p:nvSpPr>
        <p:spPr>
          <a:xfrm>
            <a:off x="9148505" y="1561052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+mj-lt"/>
              </a:rPr>
              <a:t>Imagen: Elaboración propia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C912F-1398-4805-A25C-17F897A848CB}"/>
              </a:ext>
            </a:extLst>
          </p:cNvPr>
          <p:cNvSpPr txBox="1"/>
          <p:nvPr/>
        </p:nvSpPr>
        <p:spPr>
          <a:xfrm>
            <a:off x="3499870" y="6381992"/>
            <a:ext cx="5364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s-MX" sz="1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es-MX" sz="1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ESCOM-IPN. </a:t>
            </a:r>
            <a:r>
              <a:rPr lang="es-MX" sz="1400" i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Dra. Fabiola Ocampo Botello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669794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77F9C7A32E3F46805DC91D2D2DB262" ma:contentTypeVersion="11" ma:contentTypeDescription="Crear nuevo documento." ma:contentTypeScope="" ma:versionID="840e5b7dba4d396ccda7bef3e1271e18">
  <xsd:schema xmlns:xsd="http://www.w3.org/2001/XMLSchema" xmlns:xs="http://www.w3.org/2001/XMLSchema" xmlns:p="http://schemas.microsoft.com/office/2006/metadata/properties" xmlns:ns2="7296e48e-2e77-40aa-933e-2d93ee9220e8" xmlns:ns3="f7b0e6e8-c81d-4f67-8b41-6b413e90b734" targetNamespace="http://schemas.microsoft.com/office/2006/metadata/properties" ma:root="true" ma:fieldsID="33281ab3cdc1ace6675de3e718425957" ns2:_="" ns3:_="">
    <xsd:import namespace="7296e48e-2e77-40aa-933e-2d93ee9220e8"/>
    <xsd:import namespace="f7b0e6e8-c81d-4f67-8b41-6b413e90b7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6e48e-2e77-40aa-933e-2d93ee922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2b61bc0c-9156-412f-b605-57ff87b11e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0e6e8-c81d-4f67-8b41-6b413e90b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e409708-81bd-4add-890d-8e617c85e9a0}" ma:internalName="TaxCatchAll" ma:showField="CatchAllData" ma:web="f7b0e6e8-c81d-4f67-8b41-6b413e90b7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BD2DF9-A7B9-4F32-82F7-D21D18610F78}"/>
</file>

<file path=customXml/itemProps2.xml><?xml version="1.0" encoding="utf-8"?>
<ds:datastoreItem xmlns:ds="http://schemas.openxmlformats.org/officeDocument/2006/customXml" ds:itemID="{0D1514D6-84EF-4C49-B0C1-5D1BFB2698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349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Fabiola Ocampo Botello</dc:creator>
  <cp:lastModifiedBy>Fabiola Ocampo Botello</cp:lastModifiedBy>
  <cp:revision>3</cp:revision>
  <dcterms:created xsi:type="dcterms:W3CDTF">2022-11-23T18:03:02Z</dcterms:created>
  <dcterms:modified xsi:type="dcterms:W3CDTF">2022-11-23T18:06:39Z</dcterms:modified>
</cp:coreProperties>
</file>