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7D039-8787-4568-AC1E-D0D3E7892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A972C9-7270-4040-82C2-33A52B88C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E667E0-80FD-4C74-910E-D95657E1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577B-4D99-4BBB-97E9-3E3F1E4A7112}" type="datetimeFigureOut">
              <a:rPr lang="es-MX" smtClean="0"/>
              <a:t>05/09/2017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F5F74F-6D7B-4836-B41C-5BC32314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375955-FBDB-4614-A909-91BF7F5D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DD54-1DD3-4BCB-BC15-7C27CBE44C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614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15E5E-586E-4B89-BDBD-3313C7D5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FDE349-DDD1-4F73-85CA-25233414B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997A21-A2DA-4D49-984A-5E8919B1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577B-4D99-4BBB-97E9-3E3F1E4A7112}" type="datetimeFigureOut">
              <a:rPr lang="es-MX" smtClean="0"/>
              <a:t>05/09/2017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8163DA-DD53-4478-A102-ECE01C24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4DA1D2-F5E6-46C9-8932-5858B469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DD54-1DD3-4BCB-BC15-7C27CBE44C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30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78BF43-4932-4B51-A321-C8B1FD94B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888AF6-CC25-4572-9571-597E39C26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586FA2-4DC1-464B-AD11-BDFD9961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577B-4D99-4BBB-97E9-3E3F1E4A7112}" type="datetimeFigureOut">
              <a:rPr lang="es-MX" smtClean="0"/>
              <a:t>05/09/2017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DEDD37-9748-4A74-BF1A-2D1697AD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36337-CCC7-4DBF-A084-7A801053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DD54-1DD3-4BCB-BC15-7C27CBE44C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359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FA1EC-B718-480C-A1BC-7841E9D9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9EE035-A6A4-4A5E-A5C9-98525944F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D82D8E-689C-46F1-9E1F-65AB3A30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577B-4D99-4BBB-97E9-3E3F1E4A7112}" type="datetimeFigureOut">
              <a:rPr lang="es-MX" smtClean="0"/>
              <a:t>05/09/2017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48E102-E182-40F9-946F-E9DEAA23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B6CFC3-B488-4772-A3A0-3F695DAD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DD54-1DD3-4BCB-BC15-7C27CBE44C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5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BA33F-64C2-483C-950C-6B0D7E8D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E8E264-696C-4548-AA97-2307A79B6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555D74-7273-4B56-A62F-5827102F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577B-4D99-4BBB-97E9-3E3F1E4A7112}" type="datetimeFigureOut">
              <a:rPr lang="es-MX" smtClean="0"/>
              <a:t>05/09/2017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7A061E-E2EA-4DD1-92A3-2CA442B3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C135D4-84D3-4951-BDE4-D629E7EE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DD54-1DD3-4BCB-BC15-7C27CBE44C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811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A4255-25BE-4D59-8C7F-C2EA5362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B18667-3832-4F94-AA35-30DD17DF5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92FBCC-DB4C-42FA-87A7-0659190A4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B7F1F4-3A7E-469E-B712-D1AA3C3F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577B-4D99-4BBB-97E9-3E3F1E4A7112}" type="datetimeFigureOut">
              <a:rPr lang="es-MX" smtClean="0"/>
              <a:t>05/09/2017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17B49F-E209-4631-8D04-33009F13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53AF89-DDF4-4C53-A4F2-6C8A3767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DD54-1DD3-4BCB-BC15-7C27CBE44C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249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B83D9-3E43-4BC3-9AF9-5A224221D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D3166D-A464-4B4B-AB60-F23F3C834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7E2F46-9DA3-4C6A-A084-9B3026204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E9D606-0126-4BF9-BB15-FBD685CBB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7F916B-804B-4CC5-989F-9900ABAFF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489C40-7515-4F8A-87BE-748E5B3B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577B-4D99-4BBB-97E9-3E3F1E4A7112}" type="datetimeFigureOut">
              <a:rPr lang="es-MX" smtClean="0"/>
              <a:t>05/09/2017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BD7B38-10A2-4255-A4F9-98A4E47C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F27A860-2990-405B-950A-C0E625A8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DD54-1DD3-4BCB-BC15-7C27CBE44C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018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EE03E-82C2-4A98-8CD4-C725A331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072E81-2253-426E-ACA0-9B108FC2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577B-4D99-4BBB-97E9-3E3F1E4A7112}" type="datetimeFigureOut">
              <a:rPr lang="es-MX" smtClean="0"/>
              <a:t>05/09/2017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495A75-1F92-42EC-A010-836A901A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904965-AA9C-49C5-8799-F35041D5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DD54-1DD3-4BCB-BC15-7C27CBE44C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082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7C69D6-5F30-4DDD-A14A-9864C799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577B-4D99-4BBB-97E9-3E3F1E4A7112}" type="datetimeFigureOut">
              <a:rPr lang="es-MX" smtClean="0"/>
              <a:t>05/09/2017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C027BEE-CD5B-4218-9A90-A14D0C93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258E8C-FF16-4DF2-83EB-C68CA968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DD54-1DD3-4BCB-BC15-7C27CBE44C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799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4CA2E-AFDA-40A1-9760-75A512586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925F87-80AE-44DF-88A2-ECD8BC878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8D646E-4A79-4A10-80B6-FD89A884E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02F26E-9C3E-4A8F-BBA7-ABD9F4A3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577B-4D99-4BBB-97E9-3E3F1E4A7112}" type="datetimeFigureOut">
              <a:rPr lang="es-MX" smtClean="0"/>
              <a:t>05/09/2017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658B0E-3F5E-432D-9704-343878BA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1C444C-7672-4066-812B-B4FB9A2D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DD54-1DD3-4BCB-BC15-7C27CBE44C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73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4840F-CC44-40D1-8488-7AF17F9D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B09593-2E09-45CD-AD26-2EC77225B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4921E6-F322-4CBD-B767-8135AC0B3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BBD840-FEC0-4E5D-BA8D-D2E24BA1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577B-4D99-4BBB-97E9-3E3F1E4A7112}" type="datetimeFigureOut">
              <a:rPr lang="es-MX" smtClean="0"/>
              <a:t>05/09/2017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FC390E-BE9D-4231-B79F-B56FAED3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9ADD71-9A24-4819-BE08-CB6E57F2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DD54-1DD3-4BCB-BC15-7C27CBE44C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700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D0CA4F-FFC4-46F5-B9E5-61D4995A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4EDF92-DE8E-49C7-88A4-710BAB3D1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CCC00F-3524-430B-87AF-21A9B309E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4577B-4D99-4BBB-97E9-3E3F1E4A7112}" type="datetimeFigureOut">
              <a:rPr lang="es-MX" smtClean="0"/>
              <a:t>05/09/2017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401CA8-E7C2-4052-BD59-CDF3B5F88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BE00F1-587D-46E0-8C08-9AF8AC0EB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7DD54-1DD3-4BCB-BC15-7C27CBE44C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066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8E0EB3F-88D9-405B-973D-3DD2C42F8117}"/>
              </a:ext>
            </a:extLst>
          </p:cNvPr>
          <p:cNvSpPr txBox="1"/>
          <p:nvPr/>
        </p:nvSpPr>
        <p:spPr>
          <a:xfrm>
            <a:off x="310393" y="268448"/>
            <a:ext cx="311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Pract_002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6DEA424-4785-488A-BEC4-35695598D5A2}"/>
              </a:ext>
            </a:extLst>
          </p:cNvPr>
          <p:cNvSpPr txBox="1"/>
          <p:nvPr/>
        </p:nvSpPr>
        <p:spPr>
          <a:xfrm>
            <a:off x="310393" y="889232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Diagrama de flujo: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8782711-E7AF-4A8B-9DF0-E249EC6761E4}"/>
              </a:ext>
            </a:extLst>
          </p:cNvPr>
          <p:cNvSpPr txBox="1"/>
          <p:nvPr/>
        </p:nvSpPr>
        <p:spPr>
          <a:xfrm>
            <a:off x="7341765" y="1006678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Pseudocódigo:</a:t>
            </a:r>
          </a:p>
        </p:txBody>
      </p:sp>
      <p:sp>
        <p:nvSpPr>
          <p:cNvPr id="7" name="Diagrama de flujo: terminador 6">
            <a:extLst>
              <a:ext uri="{FF2B5EF4-FFF2-40B4-BE49-F238E27FC236}">
                <a16:creationId xmlns:a16="http://schemas.microsoft.com/office/drawing/2014/main" id="{13046F04-CD23-4D66-AADE-C45B3E24BE96}"/>
              </a:ext>
            </a:extLst>
          </p:cNvPr>
          <p:cNvSpPr/>
          <p:nvPr/>
        </p:nvSpPr>
        <p:spPr>
          <a:xfrm>
            <a:off x="511728" y="1535185"/>
            <a:ext cx="2038524" cy="3271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D23332C-9B8F-4231-ABC1-EC8BAAAF326F}"/>
              </a:ext>
            </a:extLst>
          </p:cNvPr>
          <p:cNvSpPr/>
          <p:nvPr/>
        </p:nvSpPr>
        <p:spPr>
          <a:xfrm>
            <a:off x="511727" y="2038525"/>
            <a:ext cx="2038525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Flotante a, b, c</a:t>
            </a:r>
          </a:p>
        </p:txBody>
      </p:sp>
      <p:sp>
        <p:nvSpPr>
          <p:cNvPr id="9" name="Diagrama de flujo: pantalla 8">
            <a:extLst>
              <a:ext uri="{FF2B5EF4-FFF2-40B4-BE49-F238E27FC236}">
                <a16:creationId xmlns:a16="http://schemas.microsoft.com/office/drawing/2014/main" id="{D743D677-EAC8-473F-AA6F-4BF0927D0573}"/>
              </a:ext>
            </a:extLst>
          </p:cNvPr>
          <p:cNvSpPr/>
          <p:nvPr/>
        </p:nvSpPr>
        <p:spPr>
          <a:xfrm>
            <a:off x="511727" y="2528847"/>
            <a:ext cx="2038525" cy="847504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Introduce 2 números separados por coma(,)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OwO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iagrama de flujo: datos 9">
            <a:extLst>
              <a:ext uri="{FF2B5EF4-FFF2-40B4-BE49-F238E27FC236}">
                <a16:creationId xmlns:a16="http://schemas.microsoft.com/office/drawing/2014/main" id="{8C0A7A78-3FE3-4E61-A556-D7F97C2AA95E}"/>
              </a:ext>
            </a:extLst>
          </p:cNvPr>
          <p:cNvSpPr/>
          <p:nvPr/>
        </p:nvSpPr>
        <p:spPr>
          <a:xfrm>
            <a:off x="511727" y="3569299"/>
            <a:ext cx="2038525" cy="2936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a, b</a:t>
            </a:r>
          </a:p>
        </p:txBody>
      </p:sp>
      <p:sp>
        <p:nvSpPr>
          <p:cNvPr id="11" name="Diagrama de flujo: pantalla 10">
            <a:extLst>
              <a:ext uri="{FF2B5EF4-FFF2-40B4-BE49-F238E27FC236}">
                <a16:creationId xmlns:a16="http://schemas.microsoft.com/office/drawing/2014/main" id="{1649F5C1-059C-409F-B1E0-D92320F915D1}"/>
              </a:ext>
            </a:extLst>
          </p:cNvPr>
          <p:cNvSpPr/>
          <p:nvPr/>
        </p:nvSpPr>
        <p:spPr>
          <a:xfrm>
            <a:off x="511727" y="4077050"/>
            <a:ext cx="2038525" cy="456984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Antes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swap: a=a, b=b </a:t>
            </a:r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1F21FFF-92F8-47C4-842F-D605200F4897}"/>
              </a:ext>
            </a:extLst>
          </p:cNvPr>
          <p:cNvSpPr/>
          <p:nvPr/>
        </p:nvSpPr>
        <p:spPr>
          <a:xfrm>
            <a:off x="511727" y="4748170"/>
            <a:ext cx="2038525" cy="57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c=a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a=b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b=c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agrama de flujo: pantalla 12">
            <a:extLst>
              <a:ext uri="{FF2B5EF4-FFF2-40B4-BE49-F238E27FC236}">
                <a16:creationId xmlns:a16="http://schemas.microsoft.com/office/drawing/2014/main" id="{3A91EAA7-7A4C-447A-B38A-C3AEA4742FD6}"/>
              </a:ext>
            </a:extLst>
          </p:cNvPr>
          <p:cNvSpPr/>
          <p:nvPr/>
        </p:nvSpPr>
        <p:spPr>
          <a:xfrm>
            <a:off x="511726" y="5541146"/>
            <a:ext cx="2038525" cy="456984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Después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swap: a=a, b=b </a:t>
            </a:r>
            <a:endParaRPr lang="es-MX" dirty="0"/>
          </a:p>
        </p:txBody>
      </p:sp>
      <p:sp>
        <p:nvSpPr>
          <p:cNvPr id="14" name="Diagrama de flujo: terminador 13">
            <a:extLst>
              <a:ext uri="{FF2B5EF4-FFF2-40B4-BE49-F238E27FC236}">
                <a16:creationId xmlns:a16="http://schemas.microsoft.com/office/drawing/2014/main" id="{36400D2A-5104-4E7F-A972-BCE1C606F1DD}"/>
              </a:ext>
            </a:extLst>
          </p:cNvPr>
          <p:cNvSpPr/>
          <p:nvPr/>
        </p:nvSpPr>
        <p:spPr>
          <a:xfrm>
            <a:off x="511727" y="6170536"/>
            <a:ext cx="2038524" cy="3271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E4CC1C4-84E9-4D03-9B76-E68523D98DEC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530990" y="1862356"/>
            <a:ext cx="0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392CDA1-8148-4E01-B450-A85A5B348B4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530990" y="2348917"/>
            <a:ext cx="0" cy="17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837AD49-AB80-424B-8CD4-C9CF9F616643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>
            <a:off x="1530990" y="3376351"/>
            <a:ext cx="0" cy="19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F7053E9-7997-4C4D-976B-D2A4EE834CDB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530990" y="3862914"/>
            <a:ext cx="0" cy="21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7BF4FFA-3050-44DE-AEDE-97D88493AC92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530990" y="4534034"/>
            <a:ext cx="0" cy="21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98AEAAF-D686-4F8C-9AC6-77D839E5CEC6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1530989" y="5327010"/>
            <a:ext cx="1" cy="21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4C94F91-6C3E-41AA-8D32-59E3F5835AD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530989" y="5998130"/>
            <a:ext cx="0" cy="17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0F21572-EA0F-4F24-A4D6-B934BCEB1ADB}"/>
              </a:ext>
            </a:extLst>
          </p:cNvPr>
          <p:cNvSpPr txBox="1"/>
          <p:nvPr/>
        </p:nvSpPr>
        <p:spPr>
          <a:xfrm>
            <a:off x="6361287" y="1698965"/>
            <a:ext cx="7105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INCIO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Flotante: a, b, c;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Escribe (“Introduce 2 números separados por coma(,)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OwO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:”);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Leer a, b, c;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Escribe(“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Antes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swap: a=a, b=b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c=a;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       a=b;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       b=c;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Escribe(“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Después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swap: a=a, b=b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C3BE28D9-07E8-4228-BBF8-126C5D2D0772}"/>
              </a:ext>
            </a:extLst>
          </p:cNvPr>
          <p:cNvCxnSpPr/>
          <p:nvPr/>
        </p:nvCxnSpPr>
        <p:spPr>
          <a:xfrm>
            <a:off x="6545844" y="1938051"/>
            <a:ext cx="0" cy="143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1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7360916-08F4-4D9A-B524-7E269B76BA88}"/>
              </a:ext>
            </a:extLst>
          </p:cNvPr>
          <p:cNvSpPr txBox="1"/>
          <p:nvPr/>
        </p:nvSpPr>
        <p:spPr>
          <a:xfrm>
            <a:off x="310393" y="268448"/>
            <a:ext cx="311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Pract_003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4B90C72-8CE7-421D-BDA2-D07D5B240733}"/>
              </a:ext>
            </a:extLst>
          </p:cNvPr>
          <p:cNvSpPr txBox="1"/>
          <p:nvPr/>
        </p:nvSpPr>
        <p:spPr>
          <a:xfrm>
            <a:off x="310393" y="889232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Diagrama de flujo: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C8B5FA-0DC9-42DE-879A-9F60B9648FD4}"/>
              </a:ext>
            </a:extLst>
          </p:cNvPr>
          <p:cNvSpPr txBox="1"/>
          <p:nvPr/>
        </p:nvSpPr>
        <p:spPr>
          <a:xfrm>
            <a:off x="7350154" y="1006678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Pseudocódigo:</a:t>
            </a:r>
          </a:p>
        </p:txBody>
      </p:sp>
      <p:sp>
        <p:nvSpPr>
          <p:cNvPr id="5" name="Diagrama de flujo: terminador 4">
            <a:extLst>
              <a:ext uri="{FF2B5EF4-FFF2-40B4-BE49-F238E27FC236}">
                <a16:creationId xmlns:a16="http://schemas.microsoft.com/office/drawing/2014/main" id="{B2F57A34-F908-4EA2-A379-A45073FADD2E}"/>
              </a:ext>
            </a:extLst>
          </p:cNvPr>
          <p:cNvSpPr/>
          <p:nvPr/>
        </p:nvSpPr>
        <p:spPr>
          <a:xfrm>
            <a:off x="503339" y="1376010"/>
            <a:ext cx="2038524" cy="3271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492FFA1-FBFC-4BD7-8F85-B1DBEF0310F2}"/>
              </a:ext>
            </a:extLst>
          </p:cNvPr>
          <p:cNvSpPr/>
          <p:nvPr/>
        </p:nvSpPr>
        <p:spPr>
          <a:xfrm>
            <a:off x="503338" y="1879350"/>
            <a:ext cx="2038525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Flotante a, b, c, d, e</a:t>
            </a:r>
          </a:p>
        </p:txBody>
      </p:sp>
      <p:sp>
        <p:nvSpPr>
          <p:cNvPr id="7" name="Diagrama de flujo: pantalla 6">
            <a:extLst>
              <a:ext uri="{FF2B5EF4-FFF2-40B4-BE49-F238E27FC236}">
                <a16:creationId xmlns:a16="http://schemas.microsoft.com/office/drawing/2014/main" id="{D01BC1B0-13BE-4DE3-8D8E-E469F7533170}"/>
              </a:ext>
            </a:extLst>
          </p:cNvPr>
          <p:cNvSpPr/>
          <p:nvPr/>
        </p:nvSpPr>
        <p:spPr>
          <a:xfrm>
            <a:off x="503338" y="2369672"/>
            <a:ext cx="2038525" cy="847504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Introduce 4 números separados por coma(,)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OwO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8" name="Diagrama de flujo: datos 7">
            <a:extLst>
              <a:ext uri="{FF2B5EF4-FFF2-40B4-BE49-F238E27FC236}">
                <a16:creationId xmlns:a16="http://schemas.microsoft.com/office/drawing/2014/main" id="{B2DEBADB-5620-45FF-B1D3-0E55235DCC08}"/>
              </a:ext>
            </a:extLst>
          </p:cNvPr>
          <p:cNvSpPr/>
          <p:nvPr/>
        </p:nvSpPr>
        <p:spPr>
          <a:xfrm>
            <a:off x="503338" y="3410124"/>
            <a:ext cx="2038525" cy="2936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a, b, c, d</a:t>
            </a:r>
          </a:p>
        </p:txBody>
      </p:sp>
      <p:sp>
        <p:nvSpPr>
          <p:cNvPr id="9" name="Diagrama de flujo: pantalla 8">
            <a:extLst>
              <a:ext uri="{FF2B5EF4-FFF2-40B4-BE49-F238E27FC236}">
                <a16:creationId xmlns:a16="http://schemas.microsoft.com/office/drawing/2014/main" id="{894D66DD-2472-4604-BD8C-392D1522E74F}"/>
              </a:ext>
            </a:extLst>
          </p:cNvPr>
          <p:cNvSpPr/>
          <p:nvPr/>
        </p:nvSpPr>
        <p:spPr>
          <a:xfrm>
            <a:off x="503338" y="3917875"/>
            <a:ext cx="2038525" cy="620785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Números en el orden inicial: a, b, c, d</a:t>
            </a:r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BBBC4C9-47B0-4487-AE11-4C7DCB5F7A81}"/>
              </a:ext>
            </a:extLst>
          </p:cNvPr>
          <p:cNvSpPr/>
          <p:nvPr/>
        </p:nvSpPr>
        <p:spPr>
          <a:xfrm>
            <a:off x="503337" y="4752796"/>
            <a:ext cx="2038525" cy="1140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e=a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a=d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d=e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e=c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c=b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b=e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agrama de flujo: pantalla 10">
            <a:extLst>
              <a:ext uri="{FF2B5EF4-FFF2-40B4-BE49-F238E27FC236}">
                <a16:creationId xmlns:a16="http://schemas.microsoft.com/office/drawing/2014/main" id="{4F334F21-0B09-4FD1-9578-388D2461AA47}"/>
              </a:ext>
            </a:extLst>
          </p:cNvPr>
          <p:cNvSpPr/>
          <p:nvPr/>
        </p:nvSpPr>
        <p:spPr>
          <a:xfrm>
            <a:off x="503337" y="6061048"/>
            <a:ext cx="2038525" cy="456984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Números 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inversa: a, b, c, d</a:t>
            </a:r>
            <a:endParaRPr lang="es-MX" dirty="0"/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8FF36232-D0EF-4B67-9D69-BC5AEFBBC01F}"/>
              </a:ext>
            </a:extLst>
          </p:cNvPr>
          <p:cNvSpPr/>
          <p:nvPr/>
        </p:nvSpPr>
        <p:spPr>
          <a:xfrm>
            <a:off x="2827089" y="6125954"/>
            <a:ext cx="2038524" cy="3271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8EBCDE2-69E7-4CEF-989C-0DDAC273F088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522601" y="1703181"/>
            <a:ext cx="0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D971F98-33ED-44D8-9CB4-B097A8BD4BA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522601" y="2189742"/>
            <a:ext cx="0" cy="17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08C8E69-6D84-4599-89F3-26ED29AA4654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>
            <a:off x="1522601" y="3217176"/>
            <a:ext cx="0" cy="19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7C471B9-474D-4183-B2FD-FF2D49EFE3CF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1522601" y="3703739"/>
            <a:ext cx="0" cy="21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896C718-A665-48ED-9ECE-34647BF1661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522600" y="5893483"/>
            <a:ext cx="0" cy="16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7E49330-D9FC-493C-B672-0D4BFA409F2F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541862" y="6289540"/>
            <a:ext cx="285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5A43617-6531-4261-A9E8-9E5070769654}"/>
              </a:ext>
            </a:extLst>
          </p:cNvPr>
          <p:cNvCxnSpPr>
            <a:cxnSpLocks/>
          </p:cNvCxnSpPr>
          <p:nvPr/>
        </p:nvCxnSpPr>
        <p:spPr>
          <a:xfrm>
            <a:off x="1522600" y="4538660"/>
            <a:ext cx="0" cy="21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4FA2923-C1C0-4A9A-99A9-A2551261910D}"/>
              </a:ext>
            </a:extLst>
          </p:cNvPr>
          <p:cNvSpPr txBox="1"/>
          <p:nvPr/>
        </p:nvSpPr>
        <p:spPr>
          <a:xfrm>
            <a:off x="6140742" y="1585519"/>
            <a:ext cx="710547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INCIO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Flotante: a, b, c, d, e;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Escribe (“Introduce 4 números separados por coma(,)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OwO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:”);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Leer a, b, c, d;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Escribe(“Números en el orden inicial: a, b, c, d”);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e=a;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       a=d;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       d=e; 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       e=c;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       c=b;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       b=e;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Escribe(“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Números 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inversa: a, b, c, d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5826F8B3-7B12-4F7F-A409-F4A583BB1CF5}"/>
              </a:ext>
            </a:extLst>
          </p:cNvPr>
          <p:cNvCxnSpPr/>
          <p:nvPr/>
        </p:nvCxnSpPr>
        <p:spPr>
          <a:xfrm>
            <a:off x="6358855" y="1829016"/>
            <a:ext cx="0" cy="2000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79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B5740F8-CF03-4EA2-9634-4F25E3A49239}"/>
              </a:ext>
            </a:extLst>
          </p:cNvPr>
          <p:cNvSpPr txBox="1"/>
          <p:nvPr/>
        </p:nvSpPr>
        <p:spPr>
          <a:xfrm>
            <a:off x="310393" y="268448"/>
            <a:ext cx="311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Pract_004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705FFE3-23B6-42A7-ACCA-508AFF8E15E3}"/>
              </a:ext>
            </a:extLst>
          </p:cNvPr>
          <p:cNvSpPr txBox="1"/>
          <p:nvPr/>
        </p:nvSpPr>
        <p:spPr>
          <a:xfrm>
            <a:off x="310393" y="889232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Diagrama de flujo: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A147D67-7D9D-4844-A893-F8DA6C578211}"/>
              </a:ext>
            </a:extLst>
          </p:cNvPr>
          <p:cNvSpPr txBox="1"/>
          <p:nvPr/>
        </p:nvSpPr>
        <p:spPr>
          <a:xfrm>
            <a:off x="7341765" y="1006678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Pseudocódigo:</a:t>
            </a:r>
          </a:p>
        </p:txBody>
      </p:sp>
      <p:sp>
        <p:nvSpPr>
          <p:cNvPr id="5" name="Diagrama de flujo: terminador 4">
            <a:extLst>
              <a:ext uri="{FF2B5EF4-FFF2-40B4-BE49-F238E27FC236}">
                <a16:creationId xmlns:a16="http://schemas.microsoft.com/office/drawing/2014/main" id="{BC2E6AD5-5D89-43BD-B3C5-494342AF0F6F}"/>
              </a:ext>
            </a:extLst>
          </p:cNvPr>
          <p:cNvSpPr/>
          <p:nvPr/>
        </p:nvSpPr>
        <p:spPr>
          <a:xfrm>
            <a:off x="411059" y="1296098"/>
            <a:ext cx="2751589" cy="3271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85F78C0-A24D-4D88-90D4-23C8867979D0}"/>
              </a:ext>
            </a:extLst>
          </p:cNvPr>
          <p:cNvSpPr/>
          <p:nvPr/>
        </p:nvSpPr>
        <p:spPr>
          <a:xfrm>
            <a:off x="411059" y="1799438"/>
            <a:ext cx="2751590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Flotante b, h, P</a:t>
            </a:r>
          </a:p>
        </p:txBody>
      </p:sp>
      <p:sp>
        <p:nvSpPr>
          <p:cNvPr id="7" name="Diagrama de flujo: pantalla 6">
            <a:extLst>
              <a:ext uri="{FF2B5EF4-FFF2-40B4-BE49-F238E27FC236}">
                <a16:creationId xmlns:a16="http://schemas.microsoft.com/office/drawing/2014/main" id="{BEE3FBAA-BFC3-4602-A7D1-F21D32D1E945}"/>
              </a:ext>
            </a:extLst>
          </p:cNvPr>
          <p:cNvSpPr/>
          <p:nvPr/>
        </p:nvSpPr>
        <p:spPr>
          <a:xfrm>
            <a:off x="411059" y="2289760"/>
            <a:ext cx="2751590" cy="99453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Perímetro Rectángulo</a:t>
            </a:r>
          </a:p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Introduzca la medida de la base de su rectángulo:</a:t>
            </a:r>
          </a:p>
        </p:txBody>
      </p:sp>
      <p:sp>
        <p:nvSpPr>
          <p:cNvPr id="8" name="Diagrama de flujo: datos 7">
            <a:extLst>
              <a:ext uri="{FF2B5EF4-FFF2-40B4-BE49-F238E27FC236}">
                <a16:creationId xmlns:a16="http://schemas.microsoft.com/office/drawing/2014/main" id="{7668AC47-F248-43DD-A4EE-08AF2666F1F8}"/>
              </a:ext>
            </a:extLst>
          </p:cNvPr>
          <p:cNvSpPr/>
          <p:nvPr/>
        </p:nvSpPr>
        <p:spPr>
          <a:xfrm>
            <a:off x="411059" y="3464220"/>
            <a:ext cx="2751589" cy="2936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CC7CCD7-747E-4E79-BFAD-636025D0DBDE}"/>
              </a:ext>
            </a:extLst>
          </p:cNvPr>
          <p:cNvSpPr/>
          <p:nvPr/>
        </p:nvSpPr>
        <p:spPr>
          <a:xfrm>
            <a:off x="411058" y="5266338"/>
            <a:ext cx="2751590" cy="33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P=2*b+2*h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agrama de flujo: pantalla 10">
            <a:extLst>
              <a:ext uri="{FF2B5EF4-FFF2-40B4-BE49-F238E27FC236}">
                <a16:creationId xmlns:a16="http://schemas.microsoft.com/office/drawing/2014/main" id="{F102C4B5-AF7E-4BC0-B088-07C2028114A6}"/>
              </a:ext>
            </a:extLst>
          </p:cNvPr>
          <p:cNvSpPr/>
          <p:nvPr/>
        </p:nvSpPr>
        <p:spPr>
          <a:xfrm>
            <a:off x="411058" y="5777309"/>
            <a:ext cx="2751590" cy="456984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El Perímetro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Rectángulo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es P</a:t>
            </a:r>
            <a:endParaRPr lang="es-MX" dirty="0"/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0EF83EB7-F1E0-4917-BAFE-E856FB942566}"/>
              </a:ext>
            </a:extLst>
          </p:cNvPr>
          <p:cNvSpPr/>
          <p:nvPr/>
        </p:nvSpPr>
        <p:spPr>
          <a:xfrm>
            <a:off x="411058" y="6417619"/>
            <a:ext cx="2751590" cy="3271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06F208E-8970-4167-AEA8-6614529DE2A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786854" y="1623269"/>
            <a:ext cx="0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63AD397-E647-48AB-B274-7265C612C8E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786854" y="2109830"/>
            <a:ext cx="0" cy="17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D6A980C-3699-4EF3-9085-674774F61645}"/>
              </a:ext>
            </a:extLst>
          </p:cNvPr>
          <p:cNvCxnSpPr>
            <a:cxnSpLocks/>
            <a:stCxn id="32" idx="4"/>
            <a:endCxn id="10" idx="0"/>
          </p:cNvCxnSpPr>
          <p:nvPr/>
        </p:nvCxnSpPr>
        <p:spPr>
          <a:xfrm flipH="1">
            <a:off x="1786853" y="5086408"/>
            <a:ext cx="1" cy="17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EB82006-DC52-4FF0-A319-9A6F90BD4992}"/>
              </a:ext>
            </a:extLst>
          </p:cNvPr>
          <p:cNvSpPr txBox="1"/>
          <p:nvPr/>
        </p:nvSpPr>
        <p:spPr>
          <a:xfrm>
            <a:off x="4857226" y="1459684"/>
            <a:ext cx="7105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INCIO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Flotante: b, h, P;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Escribe (“Perímetro Rectángulo \n\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nIntroduzca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la medida de la base de su rectángulo:”);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Leer b;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Escribe (“Introduzca la medida de la altura de su rectángulo:”);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Leer h;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P=2*b+2*h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Escribe(“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El Perímetro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Rectángulo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es P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</a:p>
        </p:txBody>
      </p:sp>
      <p:sp>
        <p:nvSpPr>
          <p:cNvPr id="28" name="Diagrama de flujo: pantalla 27">
            <a:extLst>
              <a:ext uri="{FF2B5EF4-FFF2-40B4-BE49-F238E27FC236}">
                <a16:creationId xmlns:a16="http://schemas.microsoft.com/office/drawing/2014/main" id="{002C44FE-D399-4B14-B8BA-16A6DBD1DBC9}"/>
              </a:ext>
            </a:extLst>
          </p:cNvPr>
          <p:cNvSpPr/>
          <p:nvPr/>
        </p:nvSpPr>
        <p:spPr>
          <a:xfrm>
            <a:off x="411058" y="3939754"/>
            <a:ext cx="2751590" cy="67112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Introduzca la medida de la altura de su rectángulo:</a:t>
            </a:r>
          </a:p>
        </p:txBody>
      </p:sp>
      <p:sp>
        <p:nvSpPr>
          <p:cNvPr id="32" name="Diagrama de flujo: datos 31">
            <a:extLst>
              <a:ext uri="{FF2B5EF4-FFF2-40B4-BE49-F238E27FC236}">
                <a16:creationId xmlns:a16="http://schemas.microsoft.com/office/drawing/2014/main" id="{EEA2004A-92AB-472E-8327-1781F58460EF}"/>
              </a:ext>
            </a:extLst>
          </p:cNvPr>
          <p:cNvSpPr/>
          <p:nvPr/>
        </p:nvSpPr>
        <p:spPr>
          <a:xfrm>
            <a:off x="411059" y="4792793"/>
            <a:ext cx="2751589" cy="2936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4A8AD5E8-3E14-4134-8842-E6009D522177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>
            <a:off x="1786854" y="3284290"/>
            <a:ext cx="0" cy="17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F127C627-707C-4EEF-8E11-6C9B32E1E2AE}"/>
              </a:ext>
            </a:extLst>
          </p:cNvPr>
          <p:cNvCxnSpPr>
            <a:cxnSpLocks/>
          </p:cNvCxnSpPr>
          <p:nvPr/>
        </p:nvCxnSpPr>
        <p:spPr>
          <a:xfrm flipH="1">
            <a:off x="1786852" y="5600775"/>
            <a:ext cx="1" cy="17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1E59BE92-FB6D-48E3-BC0A-06593D8B4FAF}"/>
              </a:ext>
            </a:extLst>
          </p:cNvPr>
          <p:cNvCxnSpPr>
            <a:cxnSpLocks/>
          </p:cNvCxnSpPr>
          <p:nvPr/>
        </p:nvCxnSpPr>
        <p:spPr>
          <a:xfrm flipH="1">
            <a:off x="1786851" y="3757835"/>
            <a:ext cx="1" cy="17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43904814-6A51-4641-828D-AC7AD6C478F1}"/>
              </a:ext>
            </a:extLst>
          </p:cNvPr>
          <p:cNvCxnSpPr>
            <a:cxnSpLocks/>
          </p:cNvCxnSpPr>
          <p:nvPr/>
        </p:nvCxnSpPr>
        <p:spPr>
          <a:xfrm flipH="1">
            <a:off x="1786850" y="4598162"/>
            <a:ext cx="1" cy="17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CB82D455-2C15-43F3-B5FD-4BCD20FDAD6F}"/>
              </a:ext>
            </a:extLst>
          </p:cNvPr>
          <p:cNvCxnSpPr>
            <a:cxnSpLocks/>
          </p:cNvCxnSpPr>
          <p:nvPr/>
        </p:nvCxnSpPr>
        <p:spPr>
          <a:xfrm flipH="1">
            <a:off x="1786849" y="6237689"/>
            <a:ext cx="1" cy="17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486B4F4-155E-4271-941F-45537D16929B}"/>
              </a:ext>
            </a:extLst>
          </p:cNvPr>
          <p:cNvCxnSpPr/>
          <p:nvPr/>
        </p:nvCxnSpPr>
        <p:spPr>
          <a:xfrm>
            <a:off x="5033394" y="1711353"/>
            <a:ext cx="0" cy="1224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76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83268AF-694E-4988-8592-A8DF8814B657}"/>
              </a:ext>
            </a:extLst>
          </p:cNvPr>
          <p:cNvSpPr txBox="1"/>
          <p:nvPr/>
        </p:nvSpPr>
        <p:spPr>
          <a:xfrm>
            <a:off x="310393" y="268448"/>
            <a:ext cx="311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Pract_005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9B2F140-2CE2-4C4D-8A05-55E7E65294CC}"/>
              </a:ext>
            </a:extLst>
          </p:cNvPr>
          <p:cNvSpPr txBox="1"/>
          <p:nvPr/>
        </p:nvSpPr>
        <p:spPr>
          <a:xfrm>
            <a:off x="310393" y="889232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Diagrama de flujo: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88D8A9-CEEC-4816-ACC1-896449AC1289}"/>
              </a:ext>
            </a:extLst>
          </p:cNvPr>
          <p:cNvSpPr txBox="1"/>
          <p:nvPr/>
        </p:nvSpPr>
        <p:spPr>
          <a:xfrm>
            <a:off x="7341765" y="1006678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Pseudocódigo:</a:t>
            </a:r>
          </a:p>
        </p:txBody>
      </p:sp>
      <p:sp>
        <p:nvSpPr>
          <p:cNvPr id="5" name="Diagrama de flujo: terminador 4">
            <a:extLst>
              <a:ext uri="{FF2B5EF4-FFF2-40B4-BE49-F238E27FC236}">
                <a16:creationId xmlns:a16="http://schemas.microsoft.com/office/drawing/2014/main" id="{7A25636C-6A2A-465E-A226-7F0CC8AC2AB5}"/>
              </a:ext>
            </a:extLst>
          </p:cNvPr>
          <p:cNvSpPr/>
          <p:nvPr/>
        </p:nvSpPr>
        <p:spPr>
          <a:xfrm>
            <a:off x="511728" y="1296098"/>
            <a:ext cx="2726422" cy="3271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B204B41-E948-4034-827C-8DC02344651D}"/>
              </a:ext>
            </a:extLst>
          </p:cNvPr>
          <p:cNvSpPr/>
          <p:nvPr/>
        </p:nvSpPr>
        <p:spPr>
          <a:xfrm>
            <a:off x="511727" y="1799438"/>
            <a:ext cx="2726423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Flotante su1,su2,su3,su4,su5,su6,ST,SP</a:t>
            </a:r>
          </a:p>
        </p:txBody>
      </p:sp>
      <p:sp>
        <p:nvSpPr>
          <p:cNvPr id="7" name="Diagrama de flujo: pantalla 6">
            <a:extLst>
              <a:ext uri="{FF2B5EF4-FFF2-40B4-BE49-F238E27FC236}">
                <a16:creationId xmlns:a16="http://schemas.microsoft.com/office/drawing/2014/main" id="{F16118CB-E1B7-48EE-AF92-A87F52B49EAF}"/>
              </a:ext>
            </a:extLst>
          </p:cNvPr>
          <p:cNvSpPr/>
          <p:nvPr/>
        </p:nvSpPr>
        <p:spPr>
          <a:xfrm>
            <a:off x="465588" y="2420223"/>
            <a:ext cx="2818701" cy="117224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Sueldos Semestrales ($)</a:t>
            </a:r>
          </a:p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Introduzca los valores monetarios de sus 6 sueldos separados por coma(,)</a:t>
            </a:r>
          </a:p>
        </p:txBody>
      </p:sp>
      <p:sp>
        <p:nvSpPr>
          <p:cNvPr id="8" name="Diagrama de flujo: datos 7">
            <a:extLst>
              <a:ext uri="{FF2B5EF4-FFF2-40B4-BE49-F238E27FC236}">
                <a16:creationId xmlns:a16="http://schemas.microsoft.com/office/drawing/2014/main" id="{A4047992-A9C5-4752-A754-DB13302A9760}"/>
              </a:ext>
            </a:extLst>
          </p:cNvPr>
          <p:cNvSpPr/>
          <p:nvPr/>
        </p:nvSpPr>
        <p:spPr>
          <a:xfrm>
            <a:off x="457199" y="3780113"/>
            <a:ext cx="2818701" cy="38782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su1, su2, su3, su4, su5, su6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546C525-790F-438D-B321-05316108C22D}"/>
              </a:ext>
            </a:extLst>
          </p:cNvPr>
          <p:cNvSpPr/>
          <p:nvPr/>
        </p:nvSpPr>
        <p:spPr>
          <a:xfrm>
            <a:off x="465588" y="4396433"/>
            <a:ext cx="2818701" cy="289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ST=su1+su2+su3+su4+su5+su6</a:t>
            </a:r>
          </a:p>
        </p:txBody>
      </p:sp>
      <p:sp>
        <p:nvSpPr>
          <p:cNvPr id="11" name="Diagrama de flujo: pantalla 10">
            <a:extLst>
              <a:ext uri="{FF2B5EF4-FFF2-40B4-BE49-F238E27FC236}">
                <a16:creationId xmlns:a16="http://schemas.microsoft.com/office/drawing/2014/main" id="{F0BB51FE-77A9-4B46-8BF8-4FDD194D20BE}"/>
              </a:ext>
            </a:extLst>
          </p:cNvPr>
          <p:cNvSpPr/>
          <p:nvPr/>
        </p:nvSpPr>
        <p:spPr>
          <a:xfrm>
            <a:off x="465588" y="4863838"/>
            <a:ext cx="2818701" cy="456984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La suma de sus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sueldos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es: ST</a:t>
            </a:r>
            <a:endParaRPr lang="es-MX" dirty="0"/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2687CA97-5867-4E00-8245-8149B1119331}"/>
              </a:ext>
            </a:extLst>
          </p:cNvPr>
          <p:cNvSpPr/>
          <p:nvPr/>
        </p:nvSpPr>
        <p:spPr>
          <a:xfrm>
            <a:off x="511726" y="6530829"/>
            <a:ext cx="2726423" cy="3271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88C6828-94AA-4689-ACF4-3D202015303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874939" y="1623269"/>
            <a:ext cx="0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985E8DC-D899-4EA7-BE4C-F55133C52317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874939" y="2244054"/>
            <a:ext cx="2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DE574D4-91E1-464D-B7C5-623E3DAC605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874939" y="4685853"/>
            <a:ext cx="0" cy="17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F52F9E5-7FA3-4C6A-BB63-7DD6792CF6D6}"/>
              </a:ext>
            </a:extLst>
          </p:cNvPr>
          <p:cNvSpPr txBox="1"/>
          <p:nvPr/>
        </p:nvSpPr>
        <p:spPr>
          <a:xfrm>
            <a:off x="4899171" y="1459683"/>
            <a:ext cx="7105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INCIO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Flotante: su1,su2,su3,su4,su5,su6,ST,SP;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Escribe (“Sueldos Semestrales ($) \n\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nIntroduzca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los valores monetarios de sus 6 sueldos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separados por coma(,)”);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Leer su1, su2, su3, su4, su5, su6;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ST=su1+su2+su3+su4+su5+su6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Escribe(“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La suma de sus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sueldos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es: ST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SP=ST/6+0.05+su6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Escribe(“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La suma de sus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sueldos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es: ST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2C511EC-1B87-404E-8B1C-D9B14D08355D}"/>
              </a:ext>
            </a:extLst>
          </p:cNvPr>
          <p:cNvSpPr/>
          <p:nvPr/>
        </p:nvSpPr>
        <p:spPr>
          <a:xfrm>
            <a:off x="465588" y="5498807"/>
            <a:ext cx="2818701" cy="289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SP=ST/6+0.05+su6</a:t>
            </a:r>
          </a:p>
        </p:txBody>
      </p:sp>
      <p:sp>
        <p:nvSpPr>
          <p:cNvPr id="35" name="Diagrama de flujo: pantalla 34">
            <a:extLst>
              <a:ext uri="{FF2B5EF4-FFF2-40B4-BE49-F238E27FC236}">
                <a16:creationId xmlns:a16="http://schemas.microsoft.com/office/drawing/2014/main" id="{BB7CD8A3-46F5-4DE2-94B1-8898227F7F8B}"/>
              </a:ext>
            </a:extLst>
          </p:cNvPr>
          <p:cNvSpPr/>
          <p:nvPr/>
        </p:nvSpPr>
        <p:spPr>
          <a:xfrm>
            <a:off x="465588" y="5952592"/>
            <a:ext cx="2818701" cy="456984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La suma de sus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sueldos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es: ST</a:t>
            </a:r>
            <a:endParaRPr lang="es-MX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2B8768E8-C2AB-45A2-9574-03DA7DEBCB44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flipH="1">
            <a:off x="1866550" y="3592471"/>
            <a:ext cx="8389" cy="18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3E6A51E6-73DB-40F2-B8C8-05CD866B3531}"/>
              </a:ext>
            </a:extLst>
          </p:cNvPr>
          <p:cNvCxnSpPr>
            <a:cxnSpLocks/>
          </p:cNvCxnSpPr>
          <p:nvPr/>
        </p:nvCxnSpPr>
        <p:spPr>
          <a:xfrm>
            <a:off x="1874938" y="4188366"/>
            <a:ext cx="0" cy="208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6A8D3B77-70DE-4317-9D3A-758C106C3B5F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>
            <a:off x="1874939" y="5320822"/>
            <a:ext cx="0" cy="17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3D0068DE-7CC4-447C-9D77-FF580E89EC76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1874939" y="5788227"/>
            <a:ext cx="0" cy="16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C0E8BE33-38B4-4B3B-BCEC-425BA388B884}"/>
              </a:ext>
            </a:extLst>
          </p:cNvPr>
          <p:cNvCxnSpPr>
            <a:cxnSpLocks/>
            <a:stCxn id="35" idx="2"/>
            <a:endCxn id="12" idx="0"/>
          </p:cNvCxnSpPr>
          <p:nvPr/>
        </p:nvCxnSpPr>
        <p:spPr>
          <a:xfrm flipH="1">
            <a:off x="1874938" y="6409576"/>
            <a:ext cx="1" cy="12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E7C16C18-BA6D-4BE7-80D8-BA80D22F9F05}"/>
              </a:ext>
            </a:extLst>
          </p:cNvPr>
          <p:cNvCxnSpPr/>
          <p:nvPr/>
        </p:nvCxnSpPr>
        <p:spPr>
          <a:xfrm>
            <a:off x="5100506" y="1663115"/>
            <a:ext cx="0" cy="1505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75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83268AF-694E-4988-8592-A8DF8814B657}"/>
              </a:ext>
            </a:extLst>
          </p:cNvPr>
          <p:cNvSpPr txBox="1"/>
          <p:nvPr/>
        </p:nvSpPr>
        <p:spPr>
          <a:xfrm>
            <a:off x="310393" y="268448"/>
            <a:ext cx="311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Pract_026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D040E6-58C4-47B4-A19B-EE257DC623CA}"/>
              </a:ext>
            </a:extLst>
          </p:cNvPr>
          <p:cNvSpPr txBox="1"/>
          <p:nvPr/>
        </p:nvSpPr>
        <p:spPr>
          <a:xfrm>
            <a:off x="310393" y="889232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Diagrama de flujo: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D10C17-15C8-426F-AEE5-B6D5EADCC8C9}"/>
              </a:ext>
            </a:extLst>
          </p:cNvPr>
          <p:cNvSpPr txBox="1"/>
          <p:nvPr/>
        </p:nvSpPr>
        <p:spPr>
          <a:xfrm>
            <a:off x="7341765" y="1006678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Pseudocódigo:</a:t>
            </a:r>
          </a:p>
        </p:txBody>
      </p:sp>
      <p:sp>
        <p:nvSpPr>
          <p:cNvPr id="5" name="Diagrama de flujo: terminador 4">
            <a:extLst>
              <a:ext uri="{FF2B5EF4-FFF2-40B4-BE49-F238E27FC236}">
                <a16:creationId xmlns:a16="http://schemas.microsoft.com/office/drawing/2014/main" id="{8704061E-B869-422F-BD9F-03634597C7F8}"/>
              </a:ext>
            </a:extLst>
          </p:cNvPr>
          <p:cNvSpPr/>
          <p:nvPr/>
        </p:nvSpPr>
        <p:spPr>
          <a:xfrm>
            <a:off x="511728" y="1535185"/>
            <a:ext cx="2038524" cy="3271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3E6F7D8-0CBC-4422-9683-2C1703E39AB7}"/>
              </a:ext>
            </a:extLst>
          </p:cNvPr>
          <p:cNvSpPr/>
          <p:nvPr/>
        </p:nvSpPr>
        <p:spPr>
          <a:xfrm>
            <a:off x="511727" y="2038525"/>
            <a:ext cx="2038525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Flotante n, c</a:t>
            </a:r>
          </a:p>
        </p:txBody>
      </p:sp>
      <p:sp>
        <p:nvSpPr>
          <p:cNvPr id="7" name="Diagrama de flujo: pantalla 6">
            <a:extLst>
              <a:ext uri="{FF2B5EF4-FFF2-40B4-BE49-F238E27FC236}">
                <a16:creationId xmlns:a16="http://schemas.microsoft.com/office/drawing/2014/main" id="{4E7DFBD7-32F5-461D-9451-FCD67C5191F5}"/>
              </a:ext>
            </a:extLst>
          </p:cNvPr>
          <p:cNvSpPr/>
          <p:nvPr/>
        </p:nvSpPr>
        <p:spPr>
          <a:xfrm>
            <a:off x="511727" y="2528847"/>
            <a:ext cx="2038525" cy="40794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Introduzca un número :D</a:t>
            </a:r>
          </a:p>
        </p:txBody>
      </p:sp>
      <p:sp>
        <p:nvSpPr>
          <p:cNvPr id="8" name="Diagrama de flujo: datos 7">
            <a:extLst>
              <a:ext uri="{FF2B5EF4-FFF2-40B4-BE49-F238E27FC236}">
                <a16:creationId xmlns:a16="http://schemas.microsoft.com/office/drawing/2014/main" id="{1903F76B-AE57-463D-9EF5-646E26B6E733}"/>
              </a:ext>
            </a:extLst>
          </p:cNvPr>
          <p:cNvSpPr/>
          <p:nvPr/>
        </p:nvSpPr>
        <p:spPr>
          <a:xfrm>
            <a:off x="511725" y="3107689"/>
            <a:ext cx="2038525" cy="2936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690F56E-2B10-4E7A-A7AB-65CC03427A23}"/>
              </a:ext>
            </a:extLst>
          </p:cNvPr>
          <p:cNvSpPr/>
          <p:nvPr/>
        </p:nvSpPr>
        <p:spPr>
          <a:xfrm>
            <a:off x="511724" y="3594250"/>
            <a:ext cx="2038525" cy="231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c=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pow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(n,3)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agrama de flujo: pantalla 10">
            <a:extLst>
              <a:ext uri="{FF2B5EF4-FFF2-40B4-BE49-F238E27FC236}">
                <a16:creationId xmlns:a16="http://schemas.microsoft.com/office/drawing/2014/main" id="{6CBF48CC-8822-4613-8AB7-FE39FCC36370}"/>
              </a:ext>
            </a:extLst>
          </p:cNvPr>
          <p:cNvSpPr/>
          <p:nvPr/>
        </p:nvSpPr>
        <p:spPr>
          <a:xfrm>
            <a:off x="511726" y="4047474"/>
            <a:ext cx="2038525" cy="456984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MX" dirty="0"/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03453F92-A698-48A4-AB1B-1ED59731FBD6}"/>
              </a:ext>
            </a:extLst>
          </p:cNvPr>
          <p:cNvSpPr/>
          <p:nvPr/>
        </p:nvSpPr>
        <p:spPr>
          <a:xfrm>
            <a:off x="511727" y="4700947"/>
            <a:ext cx="2038524" cy="3271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8F97F9D-35BD-4A1A-B9BE-17C59863C7C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530990" y="1862356"/>
            <a:ext cx="0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B6CE41F-063C-4731-98F5-F8E98DD03E4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530990" y="2348917"/>
            <a:ext cx="0" cy="17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D5694EB-CF18-420D-91BF-7E1AC658608C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flipH="1">
            <a:off x="1530988" y="2936796"/>
            <a:ext cx="2" cy="17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900185C-72CE-4129-BCED-25BA8F2E09C4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1530987" y="3401304"/>
            <a:ext cx="1" cy="19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5BD1F27-73D4-4B4F-AC99-918A535640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530987" y="3826028"/>
            <a:ext cx="2" cy="22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8D37494-48E0-4587-A7DD-867D2219E56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530989" y="4504458"/>
            <a:ext cx="0" cy="19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0757475-26CC-4555-92B7-746E88BBA48D}"/>
              </a:ext>
            </a:extLst>
          </p:cNvPr>
          <p:cNvSpPr txBox="1"/>
          <p:nvPr/>
        </p:nvSpPr>
        <p:spPr>
          <a:xfrm>
            <a:off x="6971252" y="1535185"/>
            <a:ext cx="71054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INCIO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Flotante: n, c;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Escribe (“Introduzca un número :D”);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Leer n;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c=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pow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(n,3);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Escribe(“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7873DB2C-11B3-42AB-B47C-9D92EE2F39B8}"/>
              </a:ext>
            </a:extLst>
          </p:cNvPr>
          <p:cNvCxnSpPr/>
          <p:nvPr/>
        </p:nvCxnSpPr>
        <p:spPr>
          <a:xfrm>
            <a:off x="7187013" y="1786071"/>
            <a:ext cx="0" cy="837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43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83268AF-694E-4988-8592-A8DF8814B657}"/>
              </a:ext>
            </a:extLst>
          </p:cNvPr>
          <p:cNvSpPr txBox="1"/>
          <p:nvPr/>
        </p:nvSpPr>
        <p:spPr>
          <a:xfrm>
            <a:off x="310393" y="268448"/>
            <a:ext cx="311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Pract_027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381EF1C-505D-4458-A19D-5D3E481B8CCE}"/>
              </a:ext>
            </a:extLst>
          </p:cNvPr>
          <p:cNvSpPr txBox="1"/>
          <p:nvPr/>
        </p:nvSpPr>
        <p:spPr>
          <a:xfrm>
            <a:off x="310393" y="889232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Diagrama de flujo: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F740B4D-E8F4-490F-96C2-8530AFABA8E2}"/>
              </a:ext>
            </a:extLst>
          </p:cNvPr>
          <p:cNvSpPr txBox="1"/>
          <p:nvPr/>
        </p:nvSpPr>
        <p:spPr>
          <a:xfrm>
            <a:off x="7341765" y="1006678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Pseudocódigo:</a:t>
            </a:r>
          </a:p>
        </p:txBody>
      </p:sp>
      <p:sp>
        <p:nvSpPr>
          <p:cNvPr id="5" name="Diagrama de flujo: terminador 4">
            <a:extLst>
              <a:ext uri="{FF2B5EF4-FFF2-40B4-BE49-F238E27FC236}">
                <a16:creationId xmlns:a16="http://schemas.microsoft.com/office/drawing/2014/main" id="{DA00FBF0-851C-4882-9DC3-6C65F542E827}"/>
              </a:ext>
            </a:extLst>
          </p:cNvPr>
          <p:cNvSpPr/>
          <p:nvPr/>
        </p:nvSpPr>
        <p:spPr>
          <a:xfrm>
            <a:off x="511728" y="1535185"/>
            <a:ext cx="2038524" cy="3271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398992C-6E1F-4FC9-B5B3-8B29F15C10FC}"/>
              </a:ext>
            </a:extLst>
          </p:cNvPr>
          <p:cNvSpPr/>
          <p:nvPr/>
        </p:nvSpPr>
        <p:spPr>
          <a:xfrm>
            <a:off x="511727" y="2038525"/>
            <a:ext cx="2038525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Flotante kg, g, lb, ton</a:t>
            </a:r>
          </a:p>
        </p:txBody>
      </p:sp>
      <p:sp>
        <p:nvSpPr>
          <p:cNvPr id="7" name="Diagrama de flujo: pantalla 6">
            <a:extLst>
              <a:ext uri="{FF2B5EF4-FFF2-40B4-BE49-F238E27FC236}">
                <a16:creationId xmlns:a16="http://schemas.microsoft.com/office/drawing/2014/main" id="{2768522B-C033-4182-946A-80F2CCCD6DBB}"/>
              </a:ext>
            </a:extLst>
          </p:cNvPr>
          <p:cNvSpPr/>
          <p:nvPr/>
        </p:nvSpPr>
        <p:spPr>
          <a:xfrm>
            <a:off x="511727" y="2528847"/>
            <a:ext cx="2038525" cy="847504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Introduzca su peso o el de alguien más en kilos:</a:t>
            </a:r>
          </a:p>
        </p:txBody>
      </p:sp>
      <p:sp>
        <p:nvSpPr>
          <p:cNvPr id="8" name="Diagrama de flujo: datos 7">
            <a:extLst>
              <a:ext uri="{FF2B5EF4-FFF2-40B4-BE49-F238E27FC236}">
                <a16:creationId xmlns:a16="http://schemas.microsoft.com/office/drawing/2014/main" id="{66402643-6F6C-41CD-B326-DDC06BF85708}"/>
              </a:ext>
            </a:extLst>
          </p:cNvPr>
          <p:cNvSpPr/>
          <p:nvPr/>
        </p:nvSpPr>
        <p:spPr>
          <a:xfrm>
            <a:off x="511727" y="3569299"/>
            <a:ext cx="2038525" cy="2936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kg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F4C0066-A1E2-4483-B630-C1F3AC7E187A}"/>
              </a:ext>
            </a:extLst>
          </p:cNvPr>
          <p:cNvSpPr/>
          <p:nvPr/>
        </p:nvSpPr>
        <p:spPr>
          <a:xfrm>
            <a:off x="511725" y="4077049"/>
            <a:ext cx="2038525" cy="61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g=kg*100</a:t>
            </a:r>
          </a:p>
          <a:p>
            <a:pPr algn="ctr"/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lb=kg*2.20462</a:t>
            </a:r>
          </a:p>
          <a:p>
            <a:pPr algn="ctr"/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ton=kg/1000.0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agrama de flujo: pantalla 10">
            <a:extLst>
              <a:ext uri="{FF2B5EF4-FFF2-40B4-BE49-F238E27FC236}">
                <a16:creationId xmlns:a16="http://schemas.microsoft.com/office/drawing/2014/main" id="{8759C659-1E86-430E-A4CD-390EF060F6DC}"/>
              </a:ext>
            </a:extLst>
          </p:cNvPr>
          <p:cNvSpPr/>
          <p:nvPr/>
        </p:nvSpPr>
        <p:spPr>
          <a:xfrm>
            <a:off x="511726" y="4907778"/>
            <a:ext cx="2038525" cy="776196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peso:</a:t>
            </a:r>
          </a:p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gg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lblb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tonton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EEB8DB28-15BD-4596-8E2E-8B6C2C34B4B0}"/>
              </a:ext>
            </a:extLst>
          </p:cNvPr>
          <p:cNvSpPr/>
          <p:nvPr/>
        </p:nvSpPr>
        <p:spPr>
          <a:xfrm>
            <a:off x="511727" y="5885093"/>
            <a:ext cx="2038524" cy="3271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48E86C3-3BFC-4D37-8A29-C28C37AF1A2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530990" y="1862356"/>
            <a:ext cx="0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2EDA6D4-3E8B-4016-844B-703E67464D3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530990" y="2348917"/>
            <a:ext cx="0" cy="17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24BDB2E-D6F3-4280-8813-91A9F71D1B31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>
            <a:off x="1530990" y="3376351"/>
            <a:ext cx="0" cy="19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7DBB02B-C33E-4538-9EF9-55FFF47199A3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530990" y="3862914"/>
            <a:ext cx="0" cy="21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AAA0091-EC78-4612-8378-A52AAA2A584B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530988" y="4693642"/>
            <a:ext cx="1" cy="21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D989A49-E343-4A33-8FC5-3E200E7453FC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530989" y="5683974"/>
            <a:ext cx="0" cy="20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197932E-C45F-4AF0-87A1-D6F4C0D0C44F}"/>
              </a:ext>
            </a:extLst>
          </p:cNvPr>
          <p:cNvSpPr txBox="1"/>
          <p:nvPr/>
        </p:nvSpPr>
        <p:spPr>
          <a:xfrm>
            <a:off x="6157520" y="1471754"/>
            <a:ext cx="7105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INCIO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Flotante: kg, g, lb, ton;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Escribe (“Introduzca su peso o el de alguien más en kilos:”);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Leer kg;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g=kg*100;</a:t>
            </a:r>
          </a:p>
          <a:p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          lb=kg*2.20462;</a:t>
            </a:r>
          </a:p>
          <a:p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          ton=kg/1000.0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Escribe(“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peso: \n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\n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lblb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\n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tonton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184407E-D3C7-4286-A51E-921A46B9A3D6}"/>
              </a:ext>
            </a:extLst>
          </p:cNvPr>
          <p:cNvCxnSpPr/>
          <p:nvPr/>
        </p:nvCxnSpPr>
        <p:spPr>
          <a:xfrm>
            <a:off x="6350466" y="1710840"/>
            <a:ext cx="0" cy="1253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1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83268AF-694E-4988-8592-A8DF8814B657}"/>
              </a:ext>
            </a:extLst>
          </p:cNvPr>
          <p:cNvSpPr txBox="1"/>
          <p:nvPr/>
        </p:nvSpPr>
        <p:spPr>
          <a:xfrm>
            <a:off x="310393" y="268448"/>
            <a:ext cx="311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Pract_028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09830E3-CE06-4F30-BF05-311C249388E8}"/>
              </a:ext>
            </a:extLst>
          </p:cNvPr>
          <p:cNvSpPr txBox="1"/>
          <p:nvPr/>
        </p:nvSpPr>
        <p:spPr>
          <a:xfrm>
            <a:off x="310393" y="889232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Diagrama de flujo: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3E559ED-B554-4B5F-AE0F-88740EFA2D36}"/>
              </a:ext>
            </a:extLst>
          </p:cNvPr>
          <p:cNvSpPr txBox="1"/>
          <p:nvPr/>
        </p:nvSpPr>
        <p:spPr>
          <a:xfrm>
            <a:off x="7341765" y="1006678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Pseudocódigo:</a:t>
            </a:r>
          </a:p>
        </p:txBody>
      </p:sp>
      <p:sp>
        <p:nvSpPr>
          <p:cNvPr id="5" name="Diagrama de flujo: terminador 4">
            <a:extLst>
              <a:ext uri="{FF2B5EF4-FFF2-40B4-BE49-F238E27FC236}">
                <a16:creationId xmlns:a16="http://schemas.microsoft.com/office/drawing/2014/main" id="{7D23D7B7-8286-4E42-95C0-296C0ACAF651}"/>
              </a:ext>
            </a:extLst>
          </p:cNvPr>
          <p:cNvSpPr/>
          <p:nvPr/>
        </p:nvSpPr>
        <p:spPr>
          <a:xfrm>
            <a:off x="511728" y="1535185"/>
            <a:ext cx="2910980" cy="3271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BDF14D9-8DE1-4EB3-A401-785B51D7721B}"/>
              </a:ext>
            </a:extLst>
          </p:cNvPr>
          <p:cNvSpPr/>
          <p:nvPr/>
        </p:nvSpPr>
        <p:spPr>
          <a:xfrm>
            <a:off x="511727" y="2038525"/>
            <a:ext cx="2910981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Flotante a, b, su,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iagrama de flujo: pantalla 6">
            <a:extLst>
              <a:ext uri="{FF2B5EF4-FFF2-40B4-BE49-F238E27FC236}">
                <a16:creationId xmlns:a16="http://schemas.microsoft.com/office/drawing/2014/main" id="{27DD2722-FF1D-4232-9EF2-1ADE6F1C85F8}"/>
              </a:ext>
            </a:extLst>
          </p:cNvPr>
          <p:cNvSpPr/>
          <p:nvPr/>
        </p:nvSpPr>
        <p:spPr>
          <a:xfrm>
            <a:off x="511727" y="2528847"/>
            <a:ext cx="2910981" cy="600031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Introduzca 2 números enteros positivos separados por coma(,):</a:t>
            </a:r>
          </a:p>
        </p:txBody>
      </p:sp>
      <p:sp>
        <p:nvSpPr>
          <p:cNvPr id="8" name="Diagrama de flujo: datos 7">
            <a:extLst>
              <a:ext uri="{FF2B5EF4-FFF2-40B4-BE49-F238E27FC236}">
                <a16:creationId xmlns:a16="http://schemas.microsoft.com/office/drawing/2014/main" id="{749954EA-BC4E-47B0-8184-3229F5009973}"/>
              </a:ext>
            </a:extLst>
          </p:cNvPr>
          <p:cNvSpPr/>
          <p:nvPr/>
        </p:nvSpPr>
        <p:spPr>
          <a:xfrm>
            <a:off x="511727" y="3309348"/>
            <a:ext cx="2910981" cy="2936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a, b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4FCEE86-B88E-49AE-9177-CCAB2F91C266}"/>
              </a:ext>
            </a:extLst>
          </p:cNvPr>
          <p:cNvSpPr/>
          <p:nvPr/>
        </p:nvSpPr>
        <p:spPr>
          <a:xfrm>
            <a:off x="511726" y="4726814"/>
            <a:ext cx="2910981" cy="390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su=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=a*b</a:t>
            </a:r>
          </a:p>
        </p:txBody>
      </p:sp>
      <p:sp>
        <p:nvSpPr>
          <p:cNvPr id="11" name="Diagrama de flujo: pantalla 10">
            <a:extLst>
              <a:ext uri="{FF2B5EF4-FFF2-40B4-BE49-F238E27FC236}">
                <a16:creationId xmlns:a16="http://schemas.microsoft.com/office/drawing/2014/main" id="{404EEFBE-DBB5-4716-98E8-5826BCA6A016}"/>
              </a:ext>
            </a:extLst>
          </p:cNvPr>
          <p:cNvSpPr/>
          <p:nvPr/>
        </p:nvSpPr>
        <p:spPr>
          <a:xfrm>
            <a:off x="511727" y="5303610"/>
            <a:ext cx="2910980" cy="80093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El resultado de la suma de los dos números es su y la multiplicación de estos es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endParaRPr lang="es-MX" dirty="0"/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9DEA0806-8A02-49AD-B561-D8C03BBD04C7}"/>
              </a:ext>
            </a:extLst>
          </p:cNvPr>
          <p:cNvSpPr/>
          <p:nvPr/>
        </p:nvSpPr>
        <p:spPr>
          <a:xfrm>
            <a:off x="947956" y="6258075"/>
            <a:ext cx="2038524" cy="3271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627738C-D2B7-47BD-93FE-99D13DE32EC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967218" y="1862356"/>
            <a:ext cx="0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0A536F7-8464-4630-A18A-5BD6D3CE472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967218" y="2348917"/>
            <a:ext cx="0" cy="17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75E24E9-E24B-481E-AB74-6895DD7FAF34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>
            <a:off x="1967218" y="3128878"/>
            <a:ext cx="0" cy="18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D43F221-5E47-4AFC-9614-B00833696A5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967217" y="4403894"/>
            <a:ext cx="0" cy="32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C70F06B-BE6D-4D7B-9151-E577619EAD6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967217" y="5117447"/>
            <a:ext cx="0" cy="18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4EC1677-D47F-44F4-AD35-645BE285676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967217" y="6104540"/>
            <a:ext cx="1" cy="15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7E0C28-69AE-4EB3-A3F7-6260AD8D9945}"/>
              </a:ext>
            </a:extLst>
          </p:cNvPr>
          <p:cNvSpPr txBox="1"/>
          <p:nvPr/>
        </p:nvSpPr>
        <p:spPr>
          <a:xfrm>
            <a:off x="5645537" y="1698770"/>
            <a:ext cx="64262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INCIO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Flotante: a, b, su,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Escribe (“Introduzca 2 números enteros positivos separados por coma(,):”);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Leer a, b;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Si(</a:t>
            </a:r>
            <a:r>
              <a:rPr lang="es-MX" sz="1200" dirty="0"/>
              <a:t>a&gt;=0 &amp;&amp; b&gt;=0)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su=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=a*b;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Escribe (“El resultado de la suma de los dos números es su y la 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multiplicación de estos es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Sino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Escribe(“Uno o ambos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numeros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son negativos :I”);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         Fin si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</a:p>
        </p:txBody>
      </p:sp>
      <p:sp>
        <p:nvSpPr>
          <p:cNvPr id="32" name="Diagrama de flujo: decisión 31">
            <a:extLst>
              <a:ext uri="{FF2B5EF4-FFF2-40B4-BE49-F238E27FC236}">
                <a16:creationId xmlns:a16="http://schemas.microsoft.com/office/drawing/2014/main" id="{4071DDEE-2097-45CC-8ED4-5F39A0AE330C}"/>
              </a:ext>
            </a:extLst>
          </p:cNvPr>
          <p:cNvSpPr/>
          <p:nvPr/>
        </p:nvSpPr>
        <p:spPr>
          <a:xfrm>
            <a:off x="515922" y="3766330"/>
            <a:ext cx="2906786" cy="6375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a&gt;=0 &amp;&amp; b&gt;=0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D302EA64-F602-4836-B2F7-D79B062CD07A}"/>
              </a:ext>
            </a:extLst>
          </p:cNvPr>
          <p:cNvCxnSpPr>
            <a:stCxn id="32" idx="3"/>
          </p:cNvCxnSpPr>
          <p:nvPr/>
        </p:nvCxnSpPr>
        <p:spPr>
          <a:xfrm>
            <a:off x="3422708" y="4085112"/>
            <a:ext cx="474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grama de flujo: pantalla 53">
            <a:extLst>
              <a:ext uri="{FF2B5EF4-FFF2-40B4-BE49-F238E27FC236}">
                <a16:creationId xmlns:a16="http://schemas.microsoft.com/office/drawing/2014/main" id="{F1E0CD3B-03FE-46C2-B964-03EFCFF08AB4}"/>
              </a:ext>
            </a:extLst>
          </p:cNvPr>
          <p:cNvSpPr/>
          <p:nvPr/>
        </p:nvSpPr>
        <p:spPr>
          <a:xfrm>
            <a:off x="3896882" y="3789562"/>
            <a:ext cx="1632247" cy="614332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Uno o ambos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numeros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son negativos :I</a:t>
            </a:r>
            <a:endParaRPr lang="es-MX" dirty="0"/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C2359B39-8D3F-430E-B3BE-9E2CB0925016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4713005" y="4403894"/>
            <a:ext cx="1" cy="2059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E18C21F7-0C76-4BC2-ADF4-239883D64EAE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986480" y="6421661"/>
            <a:ext cx="1726525" cy="4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147788BE-526B-40CA-B4C5-4F75A0077D1D}"/>
              </a:ext>
            </a:extLst>
          </p:cNvPr>
          <p:cNvSpPr txBox="1"/>
          <p:nvPr/>
        </p:nvSpPr>
        <p:spPr>
          <a:xfrm>
            <a:off x="3539114" y="3789562"/>
            <a:ext cx="24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FF0AE77-1A72-4B8A-B615-DEC4CC49C352}"/>
              </a:ext>
            </a:extLst>
          </p:cNvPr>
          <p:cNvSpPr txBox="1"/>
          <p:nvPr/>
        </p:nvSpPr>
        <p:spPr>
          <a:xfrm>
            <a:off x="1942156" y="4353686"/>
            <a:ext cx="24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</a:t>
            </a: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74123D57-445B-4C1B-9FED-9370C5952203}"/>
              </a:ext>
            </a:extLst>
          </p:cNvPr>
          <p:cNvCxnSpPr>
            <a:stCxn id="8" idx="4"/>
            <a:endCxn id="32" idx="0"/>
          </p:cNvCxnSpPr>
          <p:nvPr/>
        </p:nvCxnSpPr>
        <p:spPr>
          <a:xfrm>
            <a:off x="1967218" y="3602963"/>
            <a:ext cx="2097" cy="163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B8757A25-72AF-4570-B0BE-868465C3FF96}"/>
              </a:ext>
            </a:extLst>
          </p:cNvPr>
          <p:cNvCxnSpPr>
            <a:cxnSpLocks/>
          </p:cNvCxnSpPr>
          <p:nvPr/>
        </p:nvCxnSpPr>
        <p:spPr>
          <a:xfrm>
            <a:off x="5847127" y="1929468"/>
            <a:ext cx="0" cy="215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BF592994-8217-4028-8F53-15F5BE8D88BB}"/>
              </a:ext>
            </a:extLst>
          </p:cNvPr>
          <p:cNvCxnSpPr/>
          <p:nvPr/>
        </p:nvCxnSpPr>
        <p:spPr>
          <a:xfrm>
            <a:off x="6241409" y="2827090"/>
            <a:ext cx="0" cy="775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B67377CB-CF42-4B04-8589-E10557EEBFA2}"/>
              </a:ext>
            </a:extLst>
          </p:cNvPr>
          <p:cNvCxnSpPr/>
          <p:nvPr/>
        </p:nvCxnSpPr>
        <p:spPr>
          <a:xfrm>
            <a:off x="6249798" y="3766330"/>
            <a:ext cx="0" cy="168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520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992</Words>
  <Application>Microsoft Office PowerPoint</Application>
  <PresentationFormat>Panorámica</PresentationFormat>
  <Paragraphs>169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Mauro Sampayo</dc:creator>
  <cp:lastModifiedBy>Mauro Sampayo</cp:lastModifiedBy>
  <cp:revision>10</cp:revision>
  <dcterms:created xsi:type="dcterms:W3CDTF">2017-09-05T05:52:23Z</dcterms:created>
  <dcterms:modified xsi:type="dcterms:W3CDTF">2017-09-05T07:16:24Z</dcterms:modified>
</cp:coreProperties>
</file>