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13716000" cx="24384000"/>
  <p:notesSz cx="6858000" cy="9144000"/>
  <p:embeddedFontLs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i8yWAyOV9W6e/ij/Z6tDFmRg0Z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3" Type="http://schemas.openxmlformats.org/officeDocument/2006/relationships/slide" Target="slides/slide9.xml"/><Relationship Id="rId39" Type="http://schemas.openxmlformats.org/officeDocument/2006/relationships/font" Target="fonts/HelveticaNeue-italic.fntdata"/><Relationship Id="rId18" Type="http://schemas.openxmlformats.org/officeDocument/2006/relationships/slide" Target="slides/slide14.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1.xml"/><Relationship Id="rId7" Type="http://schemas.openxmlformats.org/officeDocument/2006/relationships/slide" Target="slides/slide3.xml"/><Relationship Id="rId20" Type="http://schemas.openxmlformats.org/officeDocument/2006/relationships/slide" Target="slides/slide16.xml"/><Relationship Id="rId41" Type="http://customschemas.google.com/relationships/presentationmetadata" Target="metadata"/><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40" Type="http://schemas.openxmlformats.org/officeDocument/2006/relationships/font" Target="fonts/HelveticaNeue-boldItalic.fntdata"/><Relationship Id="rId24" Type="http://schemas.openxmlformats.org/officeDocument/2006/relationships/slide" Target="slides/slide20.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font" Target="fonts/HelveticaNeue-regular.fntdata"/><Relationship Id="rId23" Type="http://schemas.openxmlformats.org/officeDocument/2006/relationships/slide" Target="slides/slide19.xml"/><Relationship Id="rId28" Type="http://schemas.openxmlformats.org/officeDocument/2006/relationships/slide" Target="slides/slide24.xml"/><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slide" Target="slides/slide32.xml"/><Relationship Id="rId31" Type="http://schemas.openxmlformats.org/officeDocument/2006/relationships/slide" Target="slides/slide27.xml"/><Relationship Id="rId10" Type="http://schemas.openxmlformats.org/officeDocument/2006/relationships/slide" Target="slides/slide6.xml"/><Relationship Id="rId19" Type="http://schemas.openxmlformats.org/officeDocument/2006/relationships/slide" Target="slides/slide15.xml"/><Relationship Id="rId44" Type="http://schemas.openxmlformats.org/officeDocument/2006/relationships/customXml" Target="../customXml/item3.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14" Type="http://schemas.openxmlformats.org/officeDocument/2006/relationships/slide" Target="slides/slide10.xml"/><Relationship Id="rId43" Type="http://schemas.openxmlformats.org/officeDocument/2006/relationships/customXml" Target="../customXml/item2.xml"/><Relationship Id="rId8" Type="http://schemas.openxmlformats.org/officeDocument/2006/relationships/slide" Target="slides/slide4.xml"/><Relationship Id="rId3" Type="http://schemas.openxmlformats.org/officeDocument/2006/relationships/slideMaster" Target="slideMasters/slideMaster1.xml"/><Relationship Id="rId25" Type="http://schemas.openxmlformats.org/officeDocument/2006/relationships/slide" Target="slides/slide21.xml"/><Relationship Id="rId33" Type="http://schemas.openxmlformats.org/officeDocument/2006/relationships/slide" Target="slides/slide29.xml"/><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f61ae9c07_3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f61ae9c07_3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f61ae9c07_3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f61ae9c07_3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f61ae9c07_3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f61ae9c07_3_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3c413f34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3c413f344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3c413f344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3c413f344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3c413f344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3c413f344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3c413f344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3c413f344_0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3c413f344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3c413f344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3c413f344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3c413f344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3c413f344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3c413f344_0_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3c413f344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3c413f344_0_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3c413f344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3c413f344_0_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3c413f344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3c413f344_0_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3eb2d0b31_0_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2" name="Google Shape;212;g123eb2d0b31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0" name="Google Shape;2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f61ae9c07_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f61ae9c07_5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f61ae9c07_5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f61ae9c07_5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f61ae9c07_5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f61ae9c07_5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f61ae9c07_5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f61ae9c07_5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f61ae9c07_5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f61ae9c07_5_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f61ae9c07_5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f61ae9c07_5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f61ae9c07_5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f61ae9c07_5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f61ae9c07_5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f61ae9c07_5_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3eb2d0b31_0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9" name="Google Shape;99;g123eb2d0b3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3eb2d0b31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6" name="Google Shape;106;g123eb2d0b3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3eb2d0b31_0_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2" name="Google Shape;112;g123eb2d0b31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3eb2d0b31_0_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0" name="Google Shape;120;g123eb2d0b31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f61ae9c07_3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f61ae9c07_3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3462"/>
        </a:solidFill>
      </p:bgPr>
    </p:bg>
    <p:spTree>
      <p:nvGrpSpPr>
        <p:cNvPr id="9" name="Shape 9"/>
        <p:cNvGrpSpPr/>
        <p:nvPr/>
      </p:nvGrpSpPr>
      <p:grpSpPr>
        <a:xfrm>
          <a:off x="0" y="0"/>
          <a:ext cx="0" cy="0"/>
          <a:chOff x="0" y="0"/>
          <a:chExt cx="0" cy="0"/>
        </a:xfrm>
      </p:grpSpPr>
      <p:sp>
        <p:nvSpPr>
          <p:cNvPr id="10" name="Google Shape;10;p10"/>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FFFFFF"/>
              </a:buClr>
              <a:buSzPts val="3600"/>
              <a:buFont typeface="Helvetica Neue"/>
              <a:buNone/>
              <a:defRPr b="1" sz="3600">
                <a:solidFill>
                  <a:srgbClr val="FFFFFF"/>
                </a:solidFill>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1" name="Google Shape;11;p10"/>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FFFFFF"/>
              </a:buClr>
              <a:buSzPts val="11600"/>
              <a:buFont typeface="Helvetica Neue"/>
              <a:buNone/>
              <a:defRPr sz="11600">
                <a:solidFill>
                  <a:srgbClr val="FFFFFF"/>
                </a:solidFill>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12" name="Google Shape;12;p10"/>
          <p:cNvSpPr txBox="1"/>
          <p:nvPr>
            <p:ph idx="2" type="body"/>
          </p:nvPr>
        </p:nvSpPr>
        <p:spPr>
          <a:xfrm>
            <a:off x="1201342" y="72104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chemeClr val="accent1"/>
              </a:buClr>
              <a:buSzPts val="5500"/>
              <a:buFont typeface="Helvetica Neue"/>
              <a:buNone/>
              <a:defRPr b="1" sz="5500">
                <a:solidFill>
                  <a:schemeClr val="accent1"/>
                </a:solidFill>
              </a:defRPr>
            </a:lvl1pPr>
            <a:lvl2pPr indent="-228600" lvl="1" marL="914400" algn="l">
              <a:lnSpc>
                <a:spcPct val="100000"/>
              </a:lnSpc>
              <a:spcBef>
                <a:spcPts val="0"/>
              </a:spcBef>
              <a:spcAft>
                <a:spcPts val="0"/>
              </a:spcAft>
              <a:buClr>
                <a:schemeClr val="accent1"/>
              </a:buClr>
              <a:buSzPts val="5500"/>
              <a:buFont typeface="Helvetica Neue"/>
              <a:buNone/>
              <a:defRPr b="1" sz="5500">
                <a:solidFill>
                  <a:schemeClr val="accent1"/>
                </a:solidFill>
              </a:defRPr>
            </a:lvl2pPr>
            <a:lvl3pPr indent="-228600" lvl="2" marL="1371600" algn="l">
              <a:lnSpc>
                <a:spcPct val="100000"/>
              </a:lnSpc>
              <a:spcBef>
                <a:spcPts val="0"/>
              </a:spcBef>
              <a:spcAft>
                <a:spcPts val="0"/>
              </a:spcAft>
              <a:buClr>
                <a:schemeClr val="accent1"/>
              </a:buClr>
              <a:buSzPts val="5500"/>
              <a:buFont typeface="Helvetica Neue"/>
              <a:buNone/>
              <a:defRPr b="1" sz="5500">
                <a:solidFill>
                  <a:schemeClr val="accent1"/>
                </a:solidFill>
              </a:defRPr>
            </a:lvl3pPr>
            <a:lvl4pPr indent="-228600" lvl="3" marL="1828800" algn="l">
              <a:lnSpc>
                <a:spcPct val="100000"/>
              </a:lnSpc>
              <a:spcBef>
                <a:spcPts val="0"/>
              </a:spcBef>
              <a:spcAft>
                <a:spcPts val="0"/>
              </a:spcAft>
              <a:buClr>
                <a:schemeClr val="accent1"/>
              </a:buClr>
              <a:buSzPts val="5500"/>
              <a:buFont typeface="Helvetica Neue"/>
              <a:buNone/>
              <a:defRPr b="1" sz="5500">
                <a:solidFill>
                  <a:schemeClr val="accent1"/>
                </a:solidFill>
              </a:defRPr>
            </a:lvl4pPr>
            <a:lvl5pPr indent="-228600" lvl="4" marL="2286000" algn="l">
              <a:lnSpc>
                <a:spcPct val="100000"/>
              </a:lnSpc>
              <a:spcBef>
                <a:spcPts val="0"/>
              </a:spcBef>
              <a:spcAft>
                <a:spcPts val="0"/>
              </a:spcAft>
              <a:buClr>
                <a:schemeClr val="accent1"/>
              </a:buClr>
              <a:buSzPts val="5500"/>
              <a:buFont typeface="Helvetica Neue"/>
              <a:buNone/>
              <a:defRPr b="1" sz="5500">
                <a:solidFill>
                  <a:schemeClr val="accent1"/>
                </a:solidFill>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1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1" name="Shape 51"/>
        <p:cNvGrpSpPr/>
        <p:nvPr/>
      </p:nvGrpSpPr>
      <p:grpSpPr>
        <a:xfrm>
          <a:off x="0" y="0"/>
          <a:ext cx="0" cy="0"/>
          <a:chOff x="0" y="0"/>
          <a:chExt cx="0" cy="0"/>
        </a:xfrm>
      </p:grpSpPr>
      <p:sp>
        <p:nvSpPr>
          <p:cNvPr id="52" name="Google Shape;52;p19"/>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3" name="Google Shape;53;p1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54" name="Shape 54"/>
        <p:cNvGrpSpPr/>
        <p:nvPr/>
      </p:nvGrpSpPr>
      <p:grpSpPr>
        <a:xfrm>
          <a:off x="0" y="0"/>
          <a:ext cx="0" cy="0"/>
          <a:chOff x="0" y="0"/>
          <a:chExt cx="0" cy="0"/>
        </a:xfrm>
      </p:grpSpPr>
      <p:sp>
        <p:nvSpPr>
          <p:cNvPr id="55" name="Google Shape;55;p20"/>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4C7F"/>
              </a:buClr>
              <a:buSzPts val="25000"/>
              <a:buFont typeface="Helvetica Neue"/>
              <a:buNone/>
              <a:defRPr b="1" sz="25000">
                <a:solidFill>
                  <a:srgbClr val="004C7F"/>
                </a:solidFill>
              </a:defRPr>
            </a:lvl1pPr>
            <a:lvl2pPr indent="-228600" lvl="1" marL="914400" algn="ctr">
              <a:lnSpc>
                <a:spcPct val="80000"/>
              </a:lnSpc>
              <a:spcBef>
                <a:spcPts val="0"/>
              </a:spcBef>
              <a:spcAft>
                <a:spcPts val="0"/>
              </a:spcAft>
              <a:buClr>
                <a:srgbClr val="004C7F"/>
              </a:buClr>
              <a:buSzPts val="25000"/>
              <a:buFont typeface="Helvetica Neue"/>
              <a:buNone/>
              <a:defRPr b="1" sz="25000">
                <a:solidFill>
                  <a:srgbClr val="004C7F"/>
                </a:solidFill>
              </a:defRPr>
            </a:lvl2pPr>
            <a:lvl3pPr indent="-228600" lvl="2" marL="1371600" algn="ctr">
              <a:lnSpc>
                <a:spcPct val="80000"/>
              </a:lnSpc>
              <a:spcBef>
                <a:spcPts val="0"/>
              </a:spcBef>
              <a:spcAft>
                <a:spcPts val="0"/>
              </a:spcAft>
              <a:buClr>
                <a:srgbClr val="004C7F"/>
              </a:buClr>
              <a:buSzPts val="25000"/>
              <a:buFont typeface="Helvetica Neue"/>
              <a:buNone/>
              <a:defRPr b="1" sz="25000">
                <a:solidFill>
                  <a:srgbClr val="004C7F"/>
                </a:solidFill>
              </a:defRPr>
            </a:lvl3pPr>
            <a:lvl4pPr indent="-228600" lvl="3" marL="1828800" algn="ctr">
              <a:lnSpc>
                <a:spcPct val="80000"/>
              </a:lnSpc>
              <a:spcBef>
                <a:spcPts val="0"/>
              </a:spcBef>
              <a:spcAft>
                <a:spcPts val="0"/>
              </a:spcAft>
              <a:buClr>
                <a:srgbClr val="004C7F"/>
              </a:buClr>
              <a:buSzPts val="25000"/>
              <a:buFont typeface="Helvetica Neue"/>
              <a:buNone/>
              <a:defRPr b="1" sz="25000">
                <a:solidFill>
                  <a:srgbClr val="004C7F"/>
                </a:solidFill>
              </a:defRPr>
            </a:lvl4pPr>
            <a:lvl5pPr indent="-228600" lvl="4" marL="2286000" algn="ctr">
              <a:lnSpc>
                <a:spcPct val="80000"/>
              </a:lnSpc>
              <a:spcBef>
                <a:spcPts val="0"/>
              </a:spcBef>
              <a:spcAft>
                <a:spcPts val="0"/>
              </a:spcAft>
              <a:buClr>
                <a:srgbClr val="004C7F"/>
              </a:buClr>
              <a:buSzPts val="25000"/>
              <a:buFont typeface="Helvetica Neue"/>
              <a:buNone/>
              <a:defRPr b="1" sz="25000">
                <a:solidFill>
                  <a:srgbClr val="004C7F"/>
                </a:solidFill>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6" name="Google Shape;56;p20"/>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7" name="Google Shape;57;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8" name="Shape 58"/>
        <p:cNvGrpSpPr/>
        <p:nvPr/>
      </p:nvGrpSpPr>
      <p:grpSpPr>
        <a:xfrm>
          <a:off x="0" y="0"/>
          <a:ext cx="0" cy="0"/>
          <a:chOff x="0" y="0"/>
          <a:chExt cx="0" cy="0"/>
        </a:xfrm>
      </p:grpSpPr>
      <p:sp>
        <p:nvSpPr>
          <p:cNvPr id="59" name="Google Shape;59;p21"/>
          <p:cNvSpPr txBox="1"/>
          <p:nvPr>
            <p:ph idx="1" type="body"/>
          </p:nvPr>
        </p:nvSpPr>
        <p:spPr>
          <a:xfrm>
            <a:off x="2480825" y="10675453"/>
            <a:ext cx="201492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0" name="Google Shape;60;p21"/>
          <p:cNvSpPr txBox="1"/>
          <p:nvPr>
            <p:ph idx="2" type="body"/>
          </p:nvPr>
        </p:nvSpPr>
        <p:spPr>
          <a:xfrm>
            <a:off x="1753923" y="4939860"/>
            <a:ext cx="20876154"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1" name="Google Shape;61;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2" name="Shape 62"/>
        <p:cNvGrpSpPr/>
        <p:nvPr/>
      </p:nvGrpSpPr>
      <p:grpSpPr>
        <a:xfrm>
          <a:off x="0" y="0"/>
          <a:ext cx="0" cy="0"/>
          <a:chOff x="0" y="0"/>
          <a:chExt cx="0" cy="0"/>
        </a:xfrm>
      </p:grpSpPr>
      <p:sp>
        <p:nvSpPr>
          <p:cNvPr id="63" name="Google Shape;63;p22"/>
          <p:cNvSpPr/>
          <p:nvPr>
            <p:ph idx="2" type="pic"/>
          </p:nvPr>
        </p:nvSpPr>
        <p:spPr>
          <a:xfrm>
            <a:off x="15436504" y="1270000"/>
            <a:ext cx="8167167" cy="5422900"/>
          </a:xfrm>
          <a:prstGeom prst="rect">
            <a:avLst/>
          </a:prstGeom>
          <a:noFill/>
          <a:ln>
            <a:noFill/>
          </a:ln>
        </p:spPr>
      </p:sp>
      <p:sp>
        <p:nvSpPr>
          <p:cNvPr id="64" name="Google Shape;64;p22"/>
          <p:cNvSpPr/>
          <p:nvPr>
            <p:ph idx="3" type="pic"/>
          </p:nvPr>
        </p:nvSpPr>
        <p:spPr>
          <a:xfrm>
            <a:off x="15461772" y="7085972"/>
            <a:ext cx="8148414" cy="5432276"/>
          </a:xfrm>
          <a:prstGeom prst="rect">
            <a:avLst/>
          </a:prstGeom>
          <a:noFill/>
          <a:ln>
            <a:noFill/>
          </a:ln>
        </p:spPr>
      </p:sp>
      <p:sp>
        <p:nvSpPr>
          <p:cNvPr id="65" name="Google Shape;65;p22"/>
          <p:cNvSpPr/>
          <p:nvPr>
            <p:ph idx="4" type="pic"/>
          </p:nvPr>
        </p:nvSpPr>
        <p:spPr>
          <a:xfrm>
            <a:off x="-124635" y="1270000"/>
            <a:ext cx="16859219" cy="11239479"/>
          </a:xfrm>
          <a:prstGeom prst="rect">
            <a:avLst/>
          </a:prstGeom>
          <a:noFill/>
          <a:ln>
            <a:noFill/>
          </a:ln>
        </p:spPr>
      </p:sp>
      <p:sp>
        <p:nvSpPr>
          <p:cNvPr id="66" name="Google Shape;66;p2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23"/>
          <p:cNvSpPr/>
          <p:nvPr>
            <p:ph idx="2" type="pic"/>
          </p:nvPr>
        </p:nvSpPr>
        <p:spPr>
          <a:xfrm>
            <a:off x="0" y="-1270000"/>
            <a:ext cx="24384000" cy="16256000"/>
          </a:xfrm>
          <a:prstGeom prst="rect">
            <a:avLst/>
          </a:prstGeom>
          <a:noFill/>
          <a:ln>
            <a:noFill/>
          </a:ln>
        </p:spPr>
      </p:sp>
      <p:sp>
        <p:nvSpPr>
          <p:cNvPr id="69" name="Google Shape;69;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2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type="tx">
  <p:cSld name="TITLE_AND_BODY">
    <p:spTree>
      <p:nvGrpSpPr>
        <p:cNvPr id="14" name="Shape 14"/>
        <p:cNvGrpSpPr/>
        <p:nvPr/>
      </p:nvGrpSpPr>
      <p:grpSpPr>
        <a:xfrm>
          <a:off x="0" y="0"/>
          <a:ext cx="0" cy="0"/>
          <a:chOff x="0" y="0"/>
          <a:chExt cx="0" cy="0"/>
        </a:xfrm>
      </p:grpSpPr>
      <p:sp>
        <p:nvSpPr>
          <p:cNvPr id="15" name="Google Shape;15;p11"/>
          <p:cNvSpPr/>
          <p:nvPr>
            <p:ph idx="2" type="pic"/>
          </p:nvPr>
        </p:nvSpPr>
        <p:spPr>
          <a:xfrm>
            <a:off x="9226574" y="1270000"/>
            <a:ext cx="16840152" cy="11184435"/>
          </a:xfrm>
          <a:prstGeom prst="rect">
            <a:avLst/>
          </a:prstGeom>
          <a:noFill/>
          <a:ln>
            <a:noFill/>
          </a:ln>
        </p:spPr>
      </p:sp>
      <p:sp>
        <p:nvSpPr>
          <p:cNvPr id="16" name="Google Shape;16;p11"/>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17" name="Google Shape;17;p11"/>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8" name="Google Shape;18;p11"/>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9" name="Shape 19"/>
        <p:cNvGrpSpPr/>
        <p:nvPr/>
      </p:nvGrpSpPr>
      <p:grpSpPr>
        <a:xfrm>
          <a:off x="0" y="0"/>
          <a:ext cx="0" cy="0"/>
          <a:chOff x="0" y="0"/>
          <a:chExt cx="0" cy="0"/>
        </a:xfrm>
      </p:grpSpPr>
      <p:sp>
        <p:nvSpPr>
          <p:cNvPr id="20" name="Google Shape;20;p12"/>
          <p:cNvSpPr txBox="1"/>
          <p:nvPr>
            <p:ph idx="1" type="body"/>
          </p:nvPr>
        </p:nvSpPr>
        <p:spPr>
          <a:xfrm>
            <a:off x="1206500" y="2247900"/>
            <a:ext cx="9779000" cy="9347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1" name="Google Shape;21;p12"/>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2" name="Google Shape;22;p12"/>
          <p:cNvSpPr/>
          <p:nvPr>
            <p:ph idx="3" type="pic"/>
          </p:nvPr>
        </p:nvSpPr>
        <p:spPr>
          <a:xfrm>
            <a:off x="8432800" y="1263848"/>
            <a:ext cx="16850011" cy="11188205"/>
          </a:xfrm>
          <a:prstGeom prst="rect">
            <a:avLst/>
          </a:prstGeom>
          <a:noFill/>
          <a:ln>
            <a:noFill/>
          </a:ln>
        </p:spPr>
      </p:sp>
      <p:sp>
        <p:nvSpPr>
          <p:cNvPr id="23" name="Google Shape;23;p12"/>
          <p:cNvSpPr txBox="1"/>
          <p:nvPr>
            <p:ph type="title"/>
          </p:nvPr>
        </p:nvSpPr>
        <p:spPr>
          <a:xfrm>
            <a:off x="1206500" y="952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24" name="Google Shape;24;p1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bg>
      <p:bgPr>
        <a:solidFill>
          <a:srgbClr val="003462"/>
        </a:solidFill>
      </p:bgPr>
    </p:bg>
    <p:spTree>
      <p:nvGrpSpPr>
        <p:cNvPr id="25" name="Shape 25"/>
        <p:cNvGrpSpPr/>
        <p:nvPr/>
      </p:nvGrpSpPr>
      <p:grpSpPr>
        <a:xfrm>
          <a:off x="0" y="0"/>
          <a:ext cx="0" cy="0"/>
          <a:chOff x="0" y="0"/>
          <a:chExt cx="0" cy="0"/>
        </a:xfrm>
      </p:grpSpPr>
      <p:sp>
        <p:nvSpPr>
          <p:cNvPr id="26" name="Google Shape;26;p16"/>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FFFFFF"/>
              </a:buClr>
              <a:buSzPts val="11600"/>
              <a:buFont typeface="Helvetica Neue"/>
              <a:buNone/>
              <a:defRPr b="0" sz="11600">
                <a:solidFill>
                  <a:srgbClr val="FFFFFF"/>
                </a:solidFill>
                <a:latin typeface="Helvetica Neue"/>
                <a:ea typeface="Helvetica Neue"/>
                <a:cs typeface="Helvetica Neue"/>
                <a:sym typeface="Helvetica Neu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27" name="Google Shape;27;p16"/>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 name="Shape 28"/>
        <p:cNvGrpSpPr/>
        <p:nvPr/>
      </p:nvGrpSpPr>
      <p:grpSpPr>
        <a:xfrm>
          <a:off x="0" y="0"/>
          <a:ext cx="0" cy="0"/>
          <a:chOff x="0" y="0"/>
          <a:chExt cx="0" cy="0"/>
        </a:xfrm>
      </p:grpSpPr>
      <p:sp>
        <p:nvSpPr>
          <p:cNvPr id="29" name="Google Shape;29;p17"/>
          <p:cNvSpPr txBox="1"/>
          <p:nvPr>
            <p:ph type="title"/>
          </p:nvPr>
        </p:nvSpPr>
        <p:spPr>
          <a:xfrm>
            <a:off x="1206500" y="952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30" name="Google Shape;30;p17"/>
          <p:cNvSpPr txBox="1"/>
          <p:nvPr>
            <p:ph idx="1" type="body"/>
          </p:nvPr>
        </p:nvSpPr>
        <p:spPr>
          <a:xfrm>
            <a:off x="1206500" y="2247900"/>
            <a:ext cx="21971000" cy="9347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1" name="Google Shape;31;p1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32" name="Shape 32"/>
        <p:cNvGrpSpPr/>
        <p:nvPr/>
      </p:nvGrpSpPr>
      <p:grpSpPr>
        <a:xfrm>
          <a:off x="0" y="0"/>
          <a:ext cx="0" cy="0"/>
          <a:chOff x="0" y="0"/>
          <a:chExt cx="0" cy="0"/>
        </a:xfrm>
      </p:grpSpPr>
      <p:sp>
        <p:nvSpPr>
          <p:cNvPr id="33" name="Google Shape;33;p14"/>
          <p:cNvSpPr txBox="1"/>
          <p:nvPr>
            <p:ph type="title"/>
          </p:nvPr>
        </p:nvSpPr>
        <p:spPr>
          <a:xfrm>
            <a:off x="1206500" y="952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34" name="Google Shape;34;p14"/>
          <p:cNvSpPr txBox="1"/>
          <p:nvPr>
            <p:ph idx="1" type="body"/>
          </p:nvPr>
        </p:nvSpPr>
        <p:spPr>
          <a:xfrm>
            <a:off x="1206500" y="2245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5" name="Google Shape;35;p14"/>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6" name="Google Shape;36;p1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37" name="Shape 37"/>
        <p:cNvGrpSpPr/>
        <p:nvPr/>
      </p:nvGrpSpPr>
      <p:grpSpPr>
        <a:xfrm>
          <a:off x="0" y="0"/>
          <a:ext cx="0" cy="0"/>
          <a:chOff x="0" y="0"/>
          <a:chExt cx="0" cy="0"/>
        </a:xfrm>
      </p:grpSpPr>
      <p:sp>
        <p:nvSpPr>
          <p:cNvPr id="38" name="Google Shape;38;p13"/>
          <p:cNvSpPr/>
          <p:nvPr>
            <p:ph idx="2" type="pic"/>
          </p:nvPr>
        </p:nvSpPr>
        <p:spPr>
          <a:xfrm>
            <a:off x="0" y="-1270000"/>
            <a:ext cx="24384000" cy="16256000"/>
          </a:xfrm>
          <a:prstGeom prst="rect">
            <a:avLst/>
          </a:prstGeom>
          <a:noFill/>
          <a:ln>
            <a:noFill/>
          </a:ln>
        </p:spPr>
      </p:sp>
      <p:sp>
        <p:nvSpPr>
          <p:cNvPr id="39" name="Google Shape;39;p13"/>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FFFFFF"/>
              </a:buClr>
              <a:buSzPts val="11600"/>
              <a:buFont typeface="Helvetica Neue"/>
              <a:buNone/>
              <a:defRPr sz="11600">
                <a:solidFill>
                  <a:srgbClr val="FFFFFF"/>
                </a:solidFill>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40" name="Google Shape;40;p13"/>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1" name="Google Shape;41;p13"/>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FFFFFF"/>
              </a:buClr>
              <a:buSzPts val="5500"/>
              <a:buFont typeface="Helvetica Neue"/>
              <a:buNone/>
              <a:defRPr b="1" sz="5500">
                <a:solidFill>
                  <a:srgbClr val="FFFFFF"/>
                </a:solidFill>
              </a:defRPr>
            </a:lvl1pPr>
            <a:lvl2pPr indent="-228600" lvl="1" marL="914400" algn="l">
              <a:lnSpc>
                <a:spcPct val="100000"/>
              </a:lnSpc>
              <a:spcBef>
                <a:spcPts val="0"/>
              </a:spcBef>
              <a:spcAft>
                <a:spcPts val="0"/>
              </a:spcAft>
              <a:buClr>
                <a:srgbClr val="FFFFFF"/>
              </a:buClr>
              <a:buSzPts val="5500"/>
              <a:buFont typeface="Helvetica Neue"/>
              <a:buNone/>
              <a:defRPr b="1" sz="5500">
                <a:solidFill>
                  <a:srgbClr val="FFFFFF"/>
                </a:solidFill>
              </a:defRPr>
            </a:lvl2pPr>
            <a:lvl3pPr indent="-228600" lvl="2" marL="1371600" algn="l">
              <a:lnSpc>
                <a:spcPct val="100000"/>
              </a:lnSpc>
              <a:spcBef>
                <a:spcPts val="0"/>
              </a:spcBef>
              <a:spcAft>
                <a:spcPts val="0"/>
              </a:spcAft>
              <a:buClr>
                <a:srgbClr val="FFFFFF"/>
              </a:buClr>
              <a:buSzPts val="5500"/>
              <a:buFont typeface="Helvetica Neue"/>
              <a:buNone/>
              <a:defRPr b="1" sz="5500">
                <a:solidFill>
                  <a:srgbClr val="FFFFFF"/>
                </a:solidFill>
              </a:defRPr>
            </a:lvl3pPr>
            <a:lvl4pPr indent="-228600" lvl="3" marL="1828800" algn="l">
              <a:lnSpc>
                <a:spcPct val="100000"/>
              </a:lnSpc>
              <a:spcBef>
                <a:spcPts val="0"/>
              </a:spcBef>
              <a:spcAft>
                <a:spcPts val="0"/>
              </a:spcAft>
              <a:buClr>
                <a:srgbClr val="FFFFFF"/>
              </a:buClr>
              <a:buSzPts val="5500"/>
              <a:buFont typeface="Helvetica Neue"/>
              <a:buNone/>
              <a:defRPr b="1" sz="5500">
                <a:solidFill>
                  <a:srgbClr val="FFFFFF"/>
                </a:solidFill>
              </a:defRPr>
            </a:lvl4pPr>
            <a:lvl5pPr indent="-228600" lvl="4" marL="2286000" algn="l">
              <a:lnSpc>
                <a:spcPct val="100000"/>
              </a:lnSpc>
              <a:spcBef>
                <a:spcPts val="0"/>
              </a:spcBef>
              <a:spcAft>
                <a:spcPts val="0"/>
              </a:spcAft>
              <a:buClr>
                <a:srgbClr val="FFFFFF"/>
              </a:buClr>
              <a:buSzPts val="5500"/>
              <a:buFont typeface="Helvetica Neue"/>
              <a:buNone/>
              <a:defRPr b="1" sz="5500">
                <a:solidFill>
                  <a:srgbClr val="FFFFFF"/>
                </a:solidFill>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2" name="Google Shape;42;p1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43" name="Shape 43"/>
        <p:cNvGrpSpPr/>
        <p:nvPr/>
      </p:nvGrpSpPr>
      <p:grpSpPr>
        <a:xfrm>
          <a:off x="0" y="0"/>
          <a:ext cx="0" cy="0"/>
          <a:chOff x="0" y="0"/>
          <a:chExt cx="0" cy="0"/>
        </a:xfrm>
      </p:grpSpPr>
      <p:sp>
        <p:nvSpPr>
          <p:cNvPr id="44" name="Google Shape;44;p15"/>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5" name="Google Shape;45;p1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6" name="Shape 46"/>
        <p:cNvGrpSpPr/>
        <p:nvPr/>
      </p:nvGrpSpPr>
      <p:grpSpPr>
        <a:xfrm>
          <a:off x="0" y="0"/>
          <a:ext cx="0" cy="0"/>
          <a:chOff x="0" y="0"/>
          <a:chExt cx="0" cy="0"/>
        </a:xfrm>
      </p:grpSpPr>
      <p:sp>
        <p:nvSpPr>
          <p:cNvPr id="47" name="Google Shape;47;p18"/>
          <p:cNvSpPr txBox="1"/>
          <p:nvPr>
            <p:ph type="title"/>
          </p:nvPr>
        </p:nvSpPr>
        <p:spPr>
          <a:xfrm>
            <a:off x="1206500" y="952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48" name="Google Shape;48;p18"/>
          <p:cNvSpPr txBox="1"/>
          <p:nvPr>
            <p:ph idx="1" type="body"/>
          </p:nvPr>
        </p:nvSpPr>
        <p:spPr>
          <a:xfrm>
            <a:off x="1206500" y="2247900"/>
            <a:ext cx="21971000" cy="9347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9" name="Google Shape;49;p18"/>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0" name="Google Shape;50;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1206500" y="952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9pPr>
          </a:lstStyle>
          <a:p/>
        </p:txBody>
      </p:sp>
      <p:sp>
        <p:nvSpPr>
          <p:cNvPr id="7" name="Google Shape;7;p9"/>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3.png"/><Relationship Id="rId4" Type="http://schemas.openxmlformats.org/officeDocument/2006/relationships/image" Target="../media/image8.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0" Type="http://schemas.openxmlformats.org/officeDocument/2006/relationships/hyperlink" Target="https://tecnonautas.net/que-es-sha-1-y-como-se-utiliza-para-la-verificacion-de-datos/" TargetMode="External"/><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microsoft.com/es-es/sql/relational-databases/sql-server-index-design-guide?view=sql-server-ver15" TargetMode="External"/><Relationship Id="rId4" Type="http://schemas.openxmlformats.org/officeDocument/2006/relationships/hyperlink" Target="https://www-geeksforgeeks-org.translate.goog/indexing-in-databases-set-1/?_x_tr_sl=en&amp;_x_tr_tl=es&amp;_x_tr_hl=es-419&amp;_x_tr_pto=sc" TargetMode="External"/><Relationship Id="rId9" Type="http://schemas.openxmlformats.org/officeDocument/2006/relationships/hyperlink" Target="https://www.youtube.com/watch?v=9tZsDJ3JBUA" TargetMode="External"/><Relationship Id="rId5" Type="http://schemas.openxmlformats.org/officeDocument/2006/relationships/hyperlink" Target="https://use-the-index-luke.com/es/sql/%C3%ADndice-anatom%C3%ADa" TargetMode="External"/><Relationship Id="rId6" Type="http://schemas.openxmlformats.org/officeDocument/2006/relationships/hyperlink" Target="https://www.aulaclic.es/sql/t_8_4.htm#ej1" TargetMode="External"/><Relationship Id="rId7" Type="http://schemas.openxmlformats.org/officeDocument/2006/relationships/hyperlink" Target="https://www.sqlshack.com/es/seguimiento-y-optimizacion-de-consultas-utilizando-indices-sql-server/" TargetMode="External"/><Relationship Id="rId8" Type="http://schemas.openxmlformats.org/officeDocument/2006/relationships/hyperlink" Target="https://www.ionos.mx/digitalguide/servidores/seguridad/tablas-has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
          <p:cNvPicPr preferRelativeResize="0"/>
          <p:nvPr/>
        </p:nvPicPr>
        <p:blipFill>
          <a:blip r:embed="rId3">
            <a:alphaModFix/>
          </a:blip>
          <a:stretch>
            <a:fillRect/>
          </a:stretch>
        </p:blipFill>
        <p:spPr>
          <a:xfrm>
            <a:off x="0" y="0"/>
            <a:ext cx="24384000" cy="13716000"/>
          </a:xfrm>
          <a:prstGeom prst="rect">
            <a:avLst/>
          </a:prstGeom>
          <a:noFill/>
          <a:ln>
            <a:noFill/>
          </a:ln>
          <a:effectLst>
            <a:outerShdw blurRad="57150" rotWithShape="0" algn="bl" dir="5400000" dist="19050">
              <a:srgbClr val="FFFFFF">
                <a:alpha val="50000"/>
              </a:srgbClr>
            </a:outerShdw>
            <a:reflection blurRad="0" dir="5400000" dist="38100" endA="0" endPos="30000" fadeDir="5400012" kx="0" rotWithShape="0" algn="bl" stPos="0" sy="-100000" ky="0"/>
          </a:effectLst>
        </p:spPr>
      </p:pic>
      <p:sp>
        <p:nvSpPr>
          <p:cNvPr id="77" name="Google Shape;77;p1"/>
          <p:cNvSpPr txBox="1"/>
          <p:nvPr>
            <p:ph idx="1" type="body"/>
          </p:nvPr>
        </p:nvSpPr>
        <p:spPr>
          <a:xfrm>
            <a:off x="1206450" y="8585450"/>
            <a:ext cx="7909800" cy="39609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3600"/>
              <a:buFont typeface="Helvetica Neue"/>
              <a:buNone/>
            </a:pPr>
            <a:r>
              <a:rPr lang="en-US">
                <a:solidFill>
                  <a:srgbClr val="FFFFFF"/>
                </a:solidFill>
              </a:rPr>
              <a:t>Equipo 1:</a:t>
            </a:r>
            <a:endParaRPr/>
          </a:p>
          <a:p>
            <a:pPr indent="0" lvl="0" marL="0" rtl="0" algn="l">
              <a:lnSpc>
                <a:spcPct val="100000"/>
              </a:lnSpc>
              <a:spcBef>
                <a:spcPts val="0"/>
              </a:spcBef>
              <a:spcAft>
                <a:spcPts val="0"/>
              </a:spcAft>
              <a:buClr>
                <a:srgbClr val="FFFFFF"/>
              </a:buClr>
              <a:buSzPts val="3600"/>
              <a:buFont typeface="Helvetica Neue"/>
              <a:buNone/>
            </a:pPr>
            <a:r>
              <a:rPr lang="en-US"/>
              <a:t>Basilio López Fernando Jan</a:t>
            </a:r>
            <a:endParaRPr>
              <a:solidFill>
                <a:srgbClr val="FFFFFF"/>
              </a:solidFill>
            </a:endParaRPr>
          </a:p>
          <a:p>
            <a:pPr indent="0" lvl="0" marL="0" rtl="0" algn="l">
              <a:lnSpc>
                <a:spcPct val="100000"/>
              </a:lnSpc>
              <a:spcBef>
                <a:spcPts val="0"/>
              </a:spcBef>
              <a:spcAft>
                <a:spcPts val="0"/>
              </a:spcAft>
              <a:buClr>
                <a:srgbClr val="FFFFFF"/>
              </a:buClr>
              <a:buSzPts val="3600"/>
              <a:buFont typeface="Helvetica Neue"/>
              <a:buNone/>
            </a:pPr>
            <a:r>
              <a:rPr lang="en-US">
                <a:solidFill>
                  <a:srgbClr val="FFFFFF"/>
                </a:solidFill>
              </a:rPr>
              <a:t>Bravo Ortega Emely Veronica</a:t>
            </a:r>
            <a:endParaRPr>
              <a:solidFill>
                <a:srgbClr val="FFFFFF"/>
              </a:solidFill>
            </a:endParaRPr>
          </a:p>
          <a:p>
            <a:pPr indent="0" lvl="0" marL="0" rtl="0" algn="l">
              <a:lnSpc>
                <a:spcPct val="100000"/>
              </a:lnSpc>
              <a:spcBef>
                <a:spcPts val="0"/>
              </a:spcBef>
              <a:spcAft>
                <a:spcPts val="0"/>
              </a:spcAft>
              <a:buClr>
                <a:srgbClr val="FFFFFF"/>
              </a:buClr>
              <a:buSzPts val="3600"/>
              <a:buFont typeface="Helvetica Neue"/>
              <a:buNone/>
            </a:pPr>
            <a:r>
              <a:rPr lang="en-US"/>
              <a:t>Cruz Hernández Jhovany</a:t>
            </a:r>
            <a:endParaRPr/>
          </a:p>
          <a:p>
            <a:pPr indent="0" lvl="0" marL="0" rtl="0" algn="l">
              <a:lnSpc>
                <a:spcPct val="100000"/>
              </a:lnSpc>
              <a:spcBef>
                <a:spcPts val="0"/>
              </a:spcBef>
              <a:spcAft>
                <a:spcPts val="0"/>
              </a:spcAft>
              <a:buClr>
                <a:srgbClr val="FFFFFF"/>
              </a:buClr>
              <a:buSzPts val="3600"/>
              <a:buFont typeface="Helvetica Neue"/>
              <a:buNone/>
            </a:pPr>
            <a:r>
              <a:t/>
            </a:r>
            <a:endParaRPr/>
          </a:p>
          <a:p>
            <a:pPr indent="0" lvl="0" marL="0" rtl="0" algn="l">
              <a:lnSpc>
                <a:spcPct val="100000"/>
              </a:lnSpc>
              <a:spcBef>
                <a:spcPts val="0"/>
              </a:spcBef>
              <a:spcAft>
                <a:spcPts val="0"/>
              </a:spcAft>
              <a:buClr>
                <a:srgbClr val="FFFFFF"/>
              </a:buClr>
              <a:buSzPts val="3600"/>
              <a:buFont typeface="Helvetica Neue"/>
              <a:buNone/>
            </a:pPr>
            <a:r>
              <a:rPr lang="en-US"/>
              <a:t>28/Marzo/2022</a:t>
            </a:r>
            <a:endParaRPr/>
          </a:p>
        </p:txBody>
      </p:sp>
      <p:sp>
        <p:nvSpPr>
          <p:cNvPr id="78" name="Google Shape;78;p1"/>
          <p:cNvSpPr txBox="1"/>
          <p:nvPr>
            <p:ph idx="4294967295" type="ctrTitle"/>
          </p:nvPr>
        </p:nvSpPr>
        <p:spPr>
          <a:xfrm>
            <a:off x="1206500" y="4959921"/>
            <a:ext cx="21971100" cy="2263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FFFFFF"/>
              </a:buClr>
              <a:buSzPts val="11600"/>
              <a:buFont typeface="Helvetica Neue"/>
              <a:buNone/>
            </a:pPr>
            <a:r>
              <a:rPr lang="en-US" sz="11600">
                <a:solidFill>
                  <a:srgbClr val="FFFFFF"/>
                </a:solidFill>
              </a:rPr>
              <a:t>3.2 Ejecución de consultas</a:t>
            </a:r>
            <a:endParaRPr b="1" i="0" sz="8500" u="none" cap="none" strike="noStrike">
              <a:solidFill>
                <a:srgbClr val="004C7F"/>
              </a:solidFill>
              <a:latin typeface="Helvetica Neue"/>
              <a:ea typeface="Helvetica Neue"/>
              <a:cs typeface="Helvetica Neue"/>
              <a:sym typeface="Helvetica Neue"/>
            </a:endParaRPr>
          </a:p>
        </p:txBody>
      </p:sp>
      <p:sp>
        <p:nvSpPr>
          <p:cNvPr id="79" name="Google Shape;79;p1"/>
          <p:cNvSpPr txBox="1"/>
          <p:nvPr>
            <p:ph idx="1" type="body"/>
          </p:nvPr>
        </p:nvSpPr>
        <p:spPr>
          <a:xfrm>
            <a:off x="15267700" y="8585450"/>
            <a:ext cx="7909800" cy="39609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3600"/>
              <a:buFont typeface="Helvetica Neue"/>
              <a:buNone/>
            </a:pPr>
            <a:r>
              <a:rPr lang="en-US"/>
              <a:t>Grupo:</a:t>
            </a:r>
            <a:endParaRPr/>
          </a:p>
          <a:p>
            <a:pPr indent="0" lvl="0" marL="0" rtl="0" algn="l">
              <a:lnSpc>
                <a:spcPct val="100000"/>
              </a:lnSpc>
              <a:spcBef>
                <a:spcPts val="0"/>
              </a:spcBef>
              <a:spcAft>
                <a:spcPts val="0"/>
              </a:spcAft>
              <a:buClr>
                <a:srgbClr val="FFFFFF"/>
              </a:buClr>
              <a:buSzPts val="3600"/>
              <a:buFont typeface="Helvetica Neue"/>
              <a:buNone/>
            </a:pPr>
            <a:r>
              <a:rPr lang="en-US"/>
              <a:t>3CV16</a:t>
            </a:r>
            <a:endParaRPr>
              <a:solidFill>
                <a:srgbClr val="FFFFFF"/>
              </a:solidFill>
            </a:endParaRPr>
          </a:p>
          <a:p>
            <a:pPr indent="0" lvl="0" marL="0" rtl="0" algn="l">
              <a:lnSpc>
                <a:spcPct val="100000"/>
              </a:lnSpc>
              <a:spcBef>
                <a:spcPts val="0"/>
              </a:spcBef>
              <a:spcAft>
                <a:spcPts val="0"/>
              </a:spcAft>
              <a:buClr>
                <a:srgbClr val="FFFFFF"/>
              </a:buClr>
              <a:buSzPts val="3600"/>
              <a:buFont typeface="Helvetica Neue"/>
              <a:buNone/>
            </a:pPr>
            <a:r>
              <a:t/>
            </a:r>
            <a:endParaRPr>
              <a:solidFill>
                <a:srgbClr val="FFFFFF"/>
              </a:solidFill>
            </a:endParaRPr>
          </a:p>
          <a:p>
            <a:pPr indent="0" lvl="0" marL="0" rtl="0" algn="l">
              <a:lnSpc>
                <a:spcPct val="100000"/>
              </a:lnSpc>
              <a:spcBef>
                <a:spcPts val="0"/>
              </a:spcBef>
              <a:spcAft>
                <a:spcPts val="0"/>
              </a:spcAft>
              <a:buClr>
                <a:srgbClr val="FFFFFF"/>
              </a:buClr>
              <a:buSzPts val="3600"/>
              <a:buFont typeface="Helvetica Neue"/>
              <a:buNone/>
            </a:pPr>
            <a:r>
              <a:rPr lang="en-US"/>
              <a:t>Profesora:</a:t>
            </a:r>
            <a:endParaRPr/>
          </a:p>
          <a:p>
            <a:pPr indent="0" lvl="0" marL="0" rtl="0" algn="l">
              <a:lnSpc>
                <a:spcPct val="100000"/>
              </a:lnSpc>
              <a:spcBef>
                <a:spcPts val="0"/>
              </a:spcBef>
              <a:spcAft>
                <a:spcPts val="0"/>
              </a:spcAft>
              <a:buClr>
                <a:srgbClr val="FFFFFF"/>
              </a:buClr>
              <a:buSzPts val="3600"/>
              <a:buFont typeface="Helvetica Neue"/>
              <a:buNone/>
            </a:pPr>
            <a:r>
              <a:rPr lang="en-US"/>
              <a:t>María Del Rosario Galeana Chávez</a:t>
            </a:r>
            <a:endParaRPr/>
          </a:p>
        </p:txBody>
      </p:sp>
      <p:pic>
        <p:nvPicPr>
          <p:cNvPr id="80" name="Google Shape;80;p1"/>
          <p:cNvPicPr preferRelativeResize="0"/>
          <p:nvPr/>
        </p:nvPicPr>
        <p:blipFill>
          <a:blip r:embed="rId4">
            <a:alphaModFix/>
          </a:blip>
          <a:stretch>
            <a:fillRect/>
          </a:stretch>
        </p:blipFill>
        <p:spPr>
          <a:xfrm>
            <a:off x="1206450" y="785763"/>
            <a:ext cx="4833549" cy="3445200"/>
          </a:xfrm>
          <a:prstGeom prst="rect">
            <a:avLst/>
          </a:prstGeom>
          <a:noFill/>
          <a:ln>
            <a:noFill/>
          </a:ln>
        </p:spPr>
      </p:pic>
      <p:pic>
        <p:nvPicPr>
          <p:cNvPr id="81" name="Google Shape;81;p1"/>
          <p:cNvPicPr preferRelativeResize="0"/>
          <p:nvPr/>
        </p:nvPicPr>
        <p:blipFill>
          <a:blip r:embed="rId5">
            <a:alphaModFix/>
          </a:blip>
          <a:stretch>
            <a:fillRect/>
          </a:stretch>
        </p:blipFill>
        <p:spPr>
          <a:xfrm>
            <a:off x="18894754" y="872825"/>
            <a:ext cx="4282750" cy="3271075"/>
          </a:xfrm>
          <a:prstGeom prst="rect">
            <a:avLst/>
          </a:prstGeom>
          <a:noFill/>
          <a:ln>
            <a:noFill/>
          </a:ln>
        </p:spPr>
      </p:pic>
      <p:sp>
        <p:nvSpPr>
          <p:cNvPr id="82" name="Google Shape;82;p1"/>
          <p:cNvSpPr txBox="1"/>
          <p:nvPr>
            <p:ph idx="4294967295" type="ctrTitle"/>
          </p:nvPr>
        </p:nvSpPr>
        <p:spPr>
          <a:xfrm>
            <a:off x="4544300" y="1025225"/>
            <a:ext cx="14350500" cy="2616600"/>
          </a:xfrm>
          <a:prstGeom prst="rect">
            <a:avLst/>
          </a:prstGeom>
          <a:noFill/>
          <a:ln>
            <a:noFill/>
          </a:ln>
        </p:spPr>
        <p:txBody>
          <a:bodyPr anchorCtr="0" anchor="b" bIns="50800" lIns="50800" spcFirstLastPara="1" rIns="50800" wrap="square" tIns="50800">
            <a:normAutofit/>
          </a:bodyPr>
          <a:lstStyle/>
          <a:p>
            <a:pPr indent="0" lvl="0" marL="0" marR="0" rtl="0" algn="ctr">
              <a:lnSpc>
                <a:spcPct val="80000"/>
              </a:lnSpc>
              <a:spcBef>
                <a:spcPts val="0"/>
              </a:spcBef>
              <a:spcAft>
                <a:spcPts val="0"/>
              </a:spcAft>
              <a:buClr>
                <a:srgbClr val="FFFFFF"/>
              </a:buClr>
              <a:buSzPts val="11600"/>
              <a:buFont typeface="Helvetica Neue"/>
              <a:buNone/>
            </a:pPr>
            <a:r>
              <a:rPr lang="en-US" sz="4800">
                <a:solidFill>
                  <a:srgbClr val="FFFFFF"/>
                </a:solidFill>
              </a:rPr>
              <a:t>INSTITUTO POLITÉCNICO NACIONAL</a:t>
            </a:r>
            <a:endParaRPr sz="4800">
              <a:solidFill>
                <a:srgbClr val="FFFFFF"/>
              </a:solidFill>
            </a:endParaRPr>
          </a:p>
          <a:p>
            <a:pPr indent="0" lvl="0" marL="0" marR="0" rtl="0" algn="ctr">
              <a:lnSpc>
                <a:spcPct val="80000"/>
              </a:lnSpc>
              <a:spcBef>
                <a:spcPts val="0"/>
              </a:spcBef>
              <a:spcAft>
                <a:spcPts val="0"/>
              </a:spcAft>
              <a:buClr>
                <a:srgbClr val="FFFFFF"/>
              </a:buClr>
              <a:buSzPts val="11600"/>
              <a:buFont typeface="Helvetica Neue"/>
              <a:buNone/>
            </a:pPr>
            <a:r>
              <a:rPr lang="en-US" sz="4800">
                <a:solidFill>
                  <a:srgbClr val="FFFFFF"/>
                </a:solidFill>
              </a:rPr>
              <a:t>ESCUELA SUPERIOR DE CÓMPUTO</a:t>
            </a:r>
            <a:endParaRPr sz="4800">
              <a:solidFill>
                <a:srgbClr val="FFFFFF"/>
              </a:solidFill>
            </a:endParaRPr>
          </a:p>
          <a:p>
            <a:pPr indent="0" lvl="0" marL="0" marR="0" rtl="0" algn="ctr">
              <a:lnSpc>
                <a:spcPct val="80000"/>
              </a:lnSpc>
              <a:spcBef>
                <a:spcPts val="0"/>
              </a:spcBef>
              <a:spcAft>
                <a:spcPts val="0"/>
              </a:spcAft>
              <a:buClr>
                <a:srgbClr val="FFFFFF"/>
              </a:buClr>
              <a:buSzPts val="11600"/>
              <a:buFont typeface="Helvetica Neue"/>
              <a:buNone/>
            </a:pPr>
            <a:r>
              <a:t/>
            </a:r>
            <a:endParaRPr sz="4800">
              <a:solidFill>
                <a:srgbClr val="FFFFFF"/>
              </a:solidFill>
            </a:endParaRPr>
          </a:p>
          <a:p>
            <a:pPr indent="0" lvl="0" marL="0" marR="0" rtl="0" algn="ctr">
              <a:lnSpc>
                <a:spcPct val="80000"/>
              </a:lnSpc>
              <a:spcBef>
                <a:spcPts val="0"/>
              </a:spcBef>
              <a:spcAft>
                <a:spcPts val="0"/>
              </a:spcAft>
              <a:buClr>
                <a:srgbClr val="FFFFFF"/>
              </a:buClr>
              <a:buSzPts val="11600"/>
              <a:buFont typeface="Helvetica Neue"/>
              <a:buNone/>
            </a:pPr>
            <a:r>
              <a:rPr lang="en-US" sz="4800">
                <a:solidFill>
                  <a:srgbClr val="FFFFFF"/>
                </a:solidFill>
              </a:rPr>
              <a:t>Ingeniería en Sistemas Computacionales</a:t>
            </a:r>
            <a:endParaRPr sz="4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11f61ae9c07_3_17"/>
          <p:cNvPicPr preferRelativeResize="0"/>
          <p:nvPr/>
        </p:nvPicPr>
        <p:blipFill>
          <a:blip r:embed="rId3">
            <a:alphaModFix/>
          </a:blip>
          <a:stretch>
            <a:fillRect/>
          </a:stretch>
        </p:blipFill>
        <p:spPr>
          <a:xfrm>
            <a:off x="152400" y="152400"/>
            <a:ext cx="9167875" cy="13277600"/>
          </a:xfrm>
          <a:prstGeom prst="rect">
            <a:avLst/>
          </a:prstGeom>
          <a:noFill/>
          <a:ln>
            <a:noFill/>
          </a:ln>
        </p:spPr>
      </p:pic>
      <p:sp>
        <p:nvSpPr>
          <p:cNvPr id="144" name="Google Shape;144;g11f61ae9c07_3_17"/>
          <p:cNvSpPr txBox="1"/>
          <p:nvPr/>
        </p:nvSpPr>
        <p:spPr>
          <a:xfrm>
            <a:off x="3073700" y="9816000"/>
            <a:ext cx="1910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t>https://herramientas-online.com/generador-hash-online.html#resp</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11f61ae9c07_3_32"/>
          <p:cNvPicPr preferRelativeResize="0"/>
          <p:nvPr/>
        </p:nvPicPr>
        <p:blipFill>
          <a:blip r:embed="rId3">
            <a:alphaModFix/>
          </a:blip>
          <a:stretch>
            <a:fillRect/>
          </a:stretch>
        </p:blipFill>
        <p:spPr>
          <a:xfrm>
            <a:off x="251363" y="2604575"/>
            <a:ext cx="23881274" cy="850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11f61ae9c07_3_41"/>
          <p:cNvPicPr preferRelativeResize="0"/>
          <p:nvPr/>
        </p:nvPicPr>
        <p:blipFill>
          <a:blip r:embed="rId3">
            <a:alphaModFix/>
          </a:blip>
          <a:stretch>
            <a:fillRect/>
          </a:stretch>
        </p:blipFill>
        <p:spPr>
          <a:xfrm>
            <a:off x="251363" y="2958025"/>
            <a:ext cx="23881275" cy="7799950"/>
          </a:xfrm>
          <a:prstGeom prst="rect">
            <a:avLst/>
          </a:prstGeom>
          <a:noFill/>
          <a:ln>
            <a:noFill/>
          </a:ln>
        </p:spPr>
      </p:pic>
      <p:sp>
        <p:nvSpPr>
          <p:cNvPr id="155" name="Google Shape;155;g11f61ae9c07_3_41"/>
          <p:cNvSpPr txBox="1"/>
          <p:nvPr/>
        </p:nvSpPr>
        <p:spPr>
          <a:xfrm>
            <a:off x="7138925" y="1255925"/>
            <a:ext cx="1411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t>https://md5decrypt.net/en/Sha1/#answer</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f3c413f344_0_0"/>
          <p:cNvSpPr txBox="1"/>
          <p:nvPr/>
        </p:nvSpPr>
        <p:spPr>
          <a:xfrm>
            <a:off x="1322025" y="793225"/>
            <a:ext cx="16062600" cy="906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US" sz="5865">
                <a:solidFill>
                  <a:srgbClr val="004C7F"/>
                </a:solidFill>
                <a:latin typeface="Helvetica Neue"/>
                <a:ea typeface="Helvetica Neue"/>
                <a:cs typeface="Helvetica Neue"/>
                <a:sym typeface="Helvetica Neue"/>
              </a:rPr>
              <a:t>Tablas Hash para el ordenamiento de datos</a:t>
            </a:r>
            <a:endParaRPr/>
          </a:p>
        </p:txBody>
      </p:sp>
      <p:pic>
        <p:nvPicPr>
          <p:cNvPr id="161" name="Google Shape;161;gf3c413f344_0_0"/>
          <p:cNvPicPr preferRelativeResize="0"/>
          <p:nvPr/>
        </p:nvPicPr>
        <p:blipFill>
          <a:blip r:embed="rId3">
            <a:alphaModFix/>
          </a:blip>
          <a:stretch>
            <a:fillRect/>
          </a:stretch>
        </p:blipFill>
        <p:spPr>
          <a:xfrm>
            <a:off x="10114925" y="1780850"/>
            <a:ext cx="13813725" cy="8927550"/>
          </a:xfrm>
          <a:prstGeom prst="rect">
            <a:avLst/>
          </a:prstGeom>
          <a:noFill/>
          <a:ln>
            <a:noFill/>
          </a:ln>
        </p:spPr>
      </p:pic>
      <p:sp>
        <p:nvSpPr>
          <p:cNvPr id="162" name="Google Shape;162;gf3c413f344_0_0"/>
          <p:cNvSpPr txBox="1"/>
          <p:nvPr/>
        </p:nvSpPr>
        <p:spPr>
          <a:xfrm>
            <a:off x="165250" y="2875400"/>
            <a:ext cx="10114800" cy="978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4800">
                <a:latin typeface="Helvetica Neue"/>
                <a:ea typeface="Helvetica Neue"/>
                <a:cs typeface="Helvetica Neue"/>
                <a:sym typeface="Helvetica Neue"/>
              </a:rPr>
              <a:t>Para buscar un dato dentro de una lista de opciones podemos asignarlas en una lista de manera que como vayamos agregando datos se irá llenando. Sin </a:t>
            </a:r>
            <a:r>
              <a:rPr lang="en-US" sz="4800">
                <a:latin typeface="Helvetica Neue"/>
                <a:ea typeface="Helvetica Neue"/>
                <a:cs typeface="Helvetica Neue"/>
                <a:sym typeface="Helvetica Neue"/>
              </a:rPr>
              <a:t>embargo</a:t>
            </a:r>
            <a:r>
              <a:rPr lang="en-US" sz="4800">
                <a:latin typeface="Helvetica Neue"/>
                <a:ea typeface="Helvetica Neue"/>
                <a:cs typeface="Helvetica Neue"/>
                <a:sym typeface="Helvetica Neue"/>
              </a:rPr>
              <a:t>, al momento de buscar ese dato nos tardamos demasiado, pues debemos recorrer toda la fila de uno en uno.</a:t>
            </a:r>
            <a:endParaRPr sz="4800">
              <a:latin typeface="Helvetica Neue"/>
              <a:ea typeface="Helvetica Neue"/>
              <a:cs typeface="Helvetica Neue"/>
              <a:sym typeface="Helvetica Neue"/>
            </a:endParaRPr>
          </a:p>
          <a:p>
            <a:pPr indent="0" lvl="0" marL="0" rtl="0" algn="just">
              <a:spcBef>
                <a:spcPts val="0"/>
              </a:spcBef>
              <a:spcAft>
                <a:spcPts val="0"/>
              </a:spcAft>
              <a:buNone/>
            </a:pPr>
            <a:r>
              <a:rPr lang="en-US" sz="4800">
                <a:latin typeface="Helvetica Neue"/>
                <a:ea typeface="Helvetica Neue"/>
                <a:cs typeface="Helvetica Neue"/>
                <a:sym typeface="Helvetica Neue"/>
              </a:rPr>
              <a:t>Si usamos un algoritmo Hash podemos ordenar nuestros datos de manera que sepamos siempre el lugar donde guardamos dicho dato.</a:t>
            </a:r>
            <a:endParaRPr sz="48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gf3c413f344_0_12"/>
          <p:cNvPicPr preferRelativeResize="0"/>
          <p:nvPr/>
        </p:nvPicPr>
        <p:blipFill>
          <a:blip r:embed="rId3">
            <a:alphaModFix/>
          </a:blip>
          <a:stretch>
            <a:fillRect/>
          </a:stretch>
        </p:blipFill>
        <p:spPr>
          <a:xfrm>
            <a:off x="164675" y="76200"/>
            <a:ext cx="24054659" cy="13563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f3c413f344_0_20"/>
          <p:cNvPicPr preferRelativeResize="0"/>
          <p:nvPr/>
        </p:nvPicPr>
        <p:blipFill>
          <a:blip r:embed="rId3">
            <a:alphaModFix/>
          </a:blip>
          <a:stretch>
            <a:fillRect/>
          </a:stretch>
        </p:blipFill>
        <p:spPr>
          <a:xfrm>
            <a:off x="152400" y="152400"/>
            <a:ext cx="23677074" cy="1331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gf3c413f344_0_28"/>
          <p:cNvPicPr preferRelativeResize="0"/>
          <p:nvPr/>
        </p:nvPicPr>
        <p:blipFill>
          <a:blip r:embed="rId3">
            <a:alphaModFix/>
          </a:blip>
          <a:stretch>
            <a:fillRect/>
          </a:stretch>
        </p:blipFill>
        <p:spPr>
          <a:xfrm>
            <a:off x="152400" y="152400"/>
            <a:ext cx="23815524" cy="1336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f3c413f344_0_36"/>
          <p:cNvPicPr preferRelativeResize="0"/>
          <p:nvPr/>
        </p:nvPicPr>
        <p:blipFill>
          <a:blip r:embed="rId3">
            <a:alphaModFix/>
          </a:blip>
          <a:stretch>
            <a:fillRect/>
          </a:stretch>
        </p:blipFill>
        <p:spPr>
          <a:xfrm>
            <a:off x="152400" y="152400"/>
            <a:ext cx="23877474" cy="1329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f3c413f344_0_44"/>
          <p:cNvPicPr preferRelativeResize="0"/>
          <p:nvPr/>
        </p:nvPicPr>
        <p:blipFill>
          <a:blip r:embed="rId3">
            <a:alphaModFix/>
          </a:blip>
          <a:stretch>
            <a:fillRect/>
          </a:stretch>
        </p:blipFill>
        <p:spPr>
          <a:xfrm>
            <a:off x="152400" y="152400"/>
            <a:ext cx="14026301" cy="6755176"/>
          </a:xfrm>
          <a:prstGeom prst="rect">
            <a:avLst/>
          </a:prstGeom>
          <a:noFill/>
          <a:ln>
            <a:noFill/>
          </a:ln>
        </p:spPr>
      </p:pic>
      <p:pic>
        <p:nvPicPr>
          <p:cNvPr id="188" name="Google Shape;188;gf3c413f344_0_44"/>
          <p:cNvPicPr preferRelativeResize="0"/>
          <p:nvPr/>
        </p:nvPicPr>
        <p:blipFill>
          <a:blip r:embed="rId4">
            <a:alphaModFix/>
          </a:blip>
          <a:stretch>
            <a:fillRect/>
          </a:stretch>
        </p:blipFill>
        <p:spPr>
          <a:xfrm>
            <a:off x="9882125" y="6960825"/>
            <a:ext cx="14501876" cy="6755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f3c413f344_0_53"/>
          <p:cNvPicPr preferRelativeResize="0"/>
          <p:nvPr/>
        </p:nvPicPr>
        <p:blipFill>
          <a:blip r:embed="rId3">
            <a:alphaModFix/>
          </a:blip>
          <a:stretch>
            <a:fillRect/>
          </a:stretch>
        </p:blipFill>
        <p:spPr>
          <a:xfrm>
            <a:off x="152400" y="152400"/>
            <a:ext cx="23610976" cy="1330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1206499" y="-3472113"/>
            <a:ext cx="9779001" cy="5882273"/>
          </a:xfrm>
          <a:prstGeom prst="rect">
            <a:avLst/>
          </a:prstGeom>
          <a:noFill/>
          <a:ln>
            <a:noFill/>
          </a:ln>
        </p:spPr>
        <p:txBody>
          <a:bodyPr anchorCtr="0" anchor="b" bIns="50800" lIns="50800" spcFirstLastPara="1" rIns="50800" wrap="square" tIns="50800">
            <a:normAutofit/>
          </a:bodyPr>
          <a:lstStyle/>
          <a:p>
            <a:pPr indent="0" lvl="0" marL="0" rtl="0" algn="l">
              <a:lnSpc>
                <a:spcPct val="80000"/>
              </a:lnSpc>
              <a:spcBef>
                <a:spcPts val="0"/>
              </a:spcBef>
              <a:spcAft>
                <a:spcPts val="0"/>
              </a:spcAft>
              <a:buClr>
                <a:srgbClr val="004C7F"/>
              </a:buClr>
              <a:buSzPts val="8500"/>
              <a:buFont typeface="Helvetica Neue"/>
              <a:buNone/>
            </a:pPr>
            <a:r>
              <a:rPr lang="en-US"/>
              <a:t>índice</a:t>
            </a:r>
            <a:endParaRPr/>
          </a:p>
        </p:txBody>
      </p:sp>
      <p:sp>
        <p:nvSpPr>
          <p:cNvPr id="88" name="Google Shape;88;p2"/>
          <p:cNvSpPr txBox="1"/>
          <p:nvPr/>
        </p:nvSpPr>
        <p:spPr>
          <a:xfrm>
            <a:off x="11855500" y="6627317"/>
            <a:ext cx="673000" cy="4613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89" name="Google Shape;89;p2"/>
          <p:cNvSpPr txBox="1"/>
          <p:nvPr>
            <p:ph idx="1" type="body"/>
          </p:nvPr>
        </p:nvSpPr>
        <p:spPr>
          <a:xfrm>
            <a:off x="1206499" y="3631188"/>
            <a:ext cx="9779001" cy="825663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b="0" lang="en-US" sz="4800"/>
              <a:t>Ejecución de consultas</a:t>
            </a:r>
            <a:r>
              <a:rPr b="0" lang="en-US" sz="4800"/>
              <a:t>:</a:t>
            </a:r>
            <a:endParaRPr/>
          </a:p>
          <a:p>
            <a:pPr indent="-609599" lvl="1" marL="1219200" rtl="0" algn="l">
              <a:lnSpc>
                <a:spcPct val="90000"/>
              </a:lnSpc>
              <a:spcBef>
                <a:spcPts val="4500"/>
              </a:spcBef>
              <a:spcAft>
                <a:spcPts val="0"/>
              </a:spcAft>
              <a:buClr>
                <a:srgbClr val="000000"/>
              </a:buClr>
              <a:buSzPts val="5904"/>
              <a:buFont typeface="Helvetica Neue"/>
              <a:buChar char="•"/>
            </a:pPr>
            <a:r>
              <a:rPr b="0" lang="en-US" sz="4800"/>
              <a:t>Scanning</a:t>
            </a:r>
            <a:endParaRPr/>
          </a:p>
          <a:p>
            <a:pPr indent="-609599" lvl="1" marL="1219200" rtl="0" algn="l">
              <a:lnSpc>
                <a:spcPct val="90000"/>
              </a:lnSpc>
              <a:spcBef>
                <a:spcPts val="4500"/>
              </a:spcBef>
              <a:spcAft>
                <a:spcPts val="0"/>
              </a:spcAft>
              <a:buClr>
                <a:srgbClr val="000000"/>
              </a:buClr>
              <a:buSzPts val="5904"/>
              <a:buFont typeface="Helvetica Neue"/>
              <a:buChar char="•"/>
            </a:pPr>
            <a:r>
              <a:rPr b="0" lang="en-US" sz="4800"/>
              <a:t>Hashing</a:t>
            </a:r>
            <a:endParaRPr/>
          </a:p>
          <a:p>
            <a:pPr indent="-609598" lvl="1" marL="1219200" rtl="0" algn="l">
              <a:lnSpc>
                <a:spcPct val="90000"/>
              </a:lnSpc>
              <a:spcBef>
                <a:spcPts val="4500"/>
              </a:spcBef>
              <a:spcAft>
                <a:spcPts val="0"/>
              </a:spcAft>
              <a:buClr>
                <a:srgbClr val="000000"/>
              </a:buClr>
              <a:buSzPts val="5904"/>
              <a:buFont typeface="Helvetica Neue"/>
              <a:buChar char="•"/>
            </a:pPr>
            <a:r>
              <a:rPr b="0" lang="en-US" sz="4800"/>
              <a:t>Shorting</a:t>
            </a:r>
            <a:endParaRPr b="0" sz="4800"/>
          </a:p>
          <a:p>
            <a:pPr indent="-539495" lvl="1" marL="1219200" rtl="0" algn="l">
              <a:lnSpc>
                <a:spcPct val="90000"/>
              </a:lnSpc>
              <a:spcBef>
                <a:spcPts val="4500"/>
              </a:spcBef>
              <a:spcAft>
                <a:spcPts val="0"/>
              </a:spcAft>
              <a:buSzPts val="4800"/>
              <a:buChar char="•"/>
            </a:pPr>
            <a:r>
              <a:rPr b="0" lang="en-US" sz="4800"/>
              <a:t>Indexing</a:t>
            </a:r>
            <a:endParaRPr b="0" sz="4800"/>
          </a:p>
        </p:txBody>
      </p:sp>
      <p:pic>
        <p:nvPicPr>
          <p:cNvPr id="90" name="Google Shape;90;p2"/>
          <p:cNvPicPr preferRelativeResize="0"/>
          <p:nvPr/>
        </p:nvPicPr>
        <p:blipFill>
          <a:blip r:embed="rId3">
            <a:alphaModFix/>
          </a:blip>
          <a:stretch>
            <a:fillRect/>
          </a:stretch>
        </p:blipFill>
        <p:spPr>
          <a:xfrm>
            <a:off x="8786450" y="1044775"/>
            <a:ext cx="14892025" cy="9928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f3c413f344_0_61"/>
          <p:cNvPicPr preferRelativeResize="0"/>
          <p:nvPr/>
        </p:nvPicPr>
        <p:blipFill>
          <a:blip r:embed="rId3">
            <a:alphaModFix/>
          </a:blip>
          <a:stretch>
            <a:fillRect/>
          </a:stretch>
        </p:blipFill>
        <p:spPr>
          <a:xfrm>
            <a:off x="152400" y="152400"/>
            <a:ext cx="23842326" cy="1340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f3c413f344_0_70"/>
          <p:cNvPicPr preferRelativeResize="0"/>
          <p:nvPr/>
        </p:nvPicPr>
        <p:blipFill>
          <a:blip r:embed="rId3">
            <a:alphaModFix/>
          </a:blip>
          <a:stretch>
            <a:fillRect/>
          </a:stretch>
        </p:blipFill>
        <p:spPr>
          <a:xfrm>
            <a:off x="152400" y="152400"/>
            <a:ext cx="23941500" cy="13417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gf3c413f344_0_81"/>
          <p:cNvPicPr preferRelativeResize="0"/>
          <p:nvPr/>
        </p:nvPicPr>
        <p:blipFill>
          <a:blip r:embed="rId3">
            <a:alphaModFix/>
          </a:blip>
          <a:stretch>
            <a:fillRect/>
          </a:stretch>
        </p:blipFill>
        <p:spPr>
          <a:xfrm>
            <a:off x="152400" y="152400"/>
            <a:ext cx="23974551" cy="13563600"/>
          </a:xfrm>
          <a:prstGeom prst="rect">
            <a:avLst/>
          </a:prstGeom>
          <a:noFill/>
          <a:ln>
            <a:noFill/>
          </a:ln>
        </p:spPr>
      </p:pic>
      <p:sp>
        <p:nvSpPr>
          <p:cNvPr id="209" name="Google Shape;209;gf3c413f344_0_81"/>
          <p:cNvSpPr txBox="1"/>
          <p:nvPr/>
        </p:nvSpPr>
        <p:spPr>
          <a:xfrm>
            <a:off x="19896450" y="462700"/>
            <a:ext cx="3767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br>
              <a:rPr lang="en-US"/>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23eb2d0b31_0_38"/>
          <p:cNvSpPr txBox="1"/>
          <p:nvPr>
            <p:ph type="title"/>
          </p:nvPr>
        </p:nvSpPr>
        <p:spPr>
          <a:xfrm>
            <a:off x="1206500" y="952500"/>
            <a:ext cx="9779100" cy="14352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004C7F"/>
              </a:buClr>
              <a:buSzPts val="6375"/>
              <a:buFont typeface="Helvetica Neue"/>
              <a:buNone/>
            </a:pPr>
            <a:r>
              <a:rPr lang="en-US" sz="6375"/>
              <a:t>Sorting</a:t>
            </a:r>
            <a:endParaRPr/>
          </a:p>
        </p:txBody>
      </p:sp>
      <p:sp>
        <p:nvSpPr>
          <p:cNvPr id="215" name="Google Shape;215;g123eb2d0b31_0_38"/>
          <p:cNvSpPr txBox="1"/>
          <p:nvPr/>
        </p:nvSpPr>
        <p:spPr>
          <a:xfrm>
            <a:off x="949050" y="2178825"/>
            <a:ext cx="22485900" cy="4322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4800">
                <a:latin typeface="Helvetica Neue"/>
                <a:ea typeface="Helvetica Neue"/>
                <a:cs typeface="Helvetica Neue"/>
                <a:sym typeface="Helvetica Neue"/>
              </a:rPr>
              <a:t>Cuando el motor de base de datos necesita ordenar por un campo que no está pre-ordenado por un índice clustereado o no clustereado necesita hacer la operación de ordenación que por lo general baja el rendimiento de la consulta gastando tiempo en ordenar los datos, se usa cuando aplicamos la cláusula ORDER BY, GROUP BY, TOP, etc.</a:t>
            </a:r>
            <a:endParaRPr sz="4800">
              <a:latin typeface="Helvetica Neue"/>
              <a:ea typeface="Helvetica Neue"/>
              <a:cs typeface="Helvetica Neue"/>
              <a:sym typeface="Helvetica Neue"/>
            </a:endParaRPr>
          </a:p>
        </p:txBody>
      </p:sp>
      <p:pic>
        <p:nvPicPr>
          <p:cNvPr id="216" name="Google Shape;216;g123eb2d0b31_0_38"/>
          <p:cNvPicPr preferRelativeResize="0"/>
          <p:nvPr/>
        </p:nvPicPr>
        <p:blipFill>
          <a:blip r:embed="rId3">
            <a:alphaModFix/>
          </a:blip>
          <a:stretch>
            <a:fillRect/>
          </a:stretch>
        </p:blipFill>
        <p:spPr>
          <a:xfrm>
            <a:off x="1190600" y="6796200"/>
            <a:ext cx="22002800" cy="1033350"/>
          </a:xfrm>
          <a:prstGeom prst="rect">
            <a:avLst/>
          </a:prstGeom>
          <a:noFill/>
          <a:ln>
            <a:noFill/>
          </a:ln>
        </p:spPr>
      </p:pic>
      <p:pic>
        <p:nvPicPr>
          <p:cNvPr id="217" name="Google Shape;217;g123eb2d0b31_0_38"/>
          <p:cNvPicPr preferRelativeResize="0"/>
          <p:nvPr/>
        </p:nvPicPr>
        <p:blipFill>
          <a:blip r:embed="rId4">
            <a:alphaModFix/>
          </a:blip>
          <a:stretch>
            <a:fillRect/>
          </a:stretch>
        </p:blipFill>
        <p:spPr>
          <a:xfrm>
            <a:off x="4529425" y="8048625"/>
            <a:ext cx="15325149" cy="5238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6"/>
          <p:cNvSpPr txBox="1"/>
          <p:nvPr>
            <p:ph type="title"/>
          </p:nvPr>
        </p:nvSpPr>
        <p:spPr>
          <a:xfrm>
            <a:off x="1206500" y="952500"/>
            <a:ext cx="9779000" cy="14351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004C7F"/>
              </a:buClr>
              <a:buSzPts val="7990"/>
              <a:buFont typeface="Helvetica Neue"/>
              <a:buNone/>
            </a:pPr>
            <a:r>
              <a:rPr lang="en-US" sz="7990"/>
              <a:t>Indexing</a:t>
            </a:r>
            <a:endParaRPr/>
          </a:p>
        </p:txBody>
      </p:sp>
      <p:pic>
        <p:nvPicPr>
          <p:cNvPr id="223" name="Google Shape;223;p6"/>
          <p:cNvPicPr preferRelativeResize="0"/>
          <p:nvPr/>
        </p:nvPicPr>
        <p:blipFill>
          <a:blip r:embed="rId3">
            <a:alphaModFix/>
          </a:blip>
          <a:stretch>
            <a:fillRect/>
          </a:stretch>
        </p:blipFill>
        <p:spPr>
          <a:xfrm>
            <a:off x="11554700" y="2138363"/>
            <a:ext cx="12447876" cy="9439275"/>
          </a:xfrm>
          <a:prstGeom prst="rect">
            <a:avLst/>
          </a:prstGeom>
          <a:noFill/>
          <a:ln>
            <a:noFill/>
          </a:ln>
        </p:spPr>
      </p:pic>
      <p:sp>
        <p:nvSpPr>
          <p:cNvPr id="224" name="Google Shape;224;p6"/>
          <p:cNvSpPr txBox="1"/>
          <p:nvPr/>
        </p:nvSpPr>
        <p:spPr>
          <a:xfrm>
            <a:off x="831275" y="2535850"/>
            <a:ext cx="9421200" cy="831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latin typeface="Helvetica Neue"/>
                <a:ea typeface="Helvetica Neue"/>
                <a:cs typeface="Helvetica Neue"/>
                <a:sym typeface="Helvetica Neue"/>
              </a:rPr>
              <a:t>La indexación es una forma de optimizar el rendimiento de una base de datos al minimizar la cantidad de accesos al disco necesarios cuando se procesa una consulta.</a:t>
            </a:r>
            <a:endParaRPr sz="4800">
              <a:latin typeface="Helvetica Neue"/>
              <a:ea typeface="Helvetica Neue"/>
              <a:cs typeface="Helvetica Neue"/>
              <a:sym typeface="Helvetica Neue"/>
            </a:endParaRPr>
          </a:p>
          <a:p>
            <a:pPr indent="0" lvl="0" marL="0" rtl="0" algn="l">
              <a:spcBef>
                <a:spcPts val="0"/>
              </a:spcBef>
              <a:spcAft>
                <a:spcPts val="0"/>
              </a:spcAft>
              <a:buNone/>
            </a:pPr>
            <a:r>
              <a:t/>
            </a:r>
            <a:endParaRPr sz="4800">
              <a:latin typeface="Helvetica Neue"/>
              <a:ea typeface="Helvetica Neue"/>
              <a:cs typeface="Helvetica Neue"/>
              <a:sym typeface="Helvetica Neue"/>
            </a:endParaRPr>
          </a:p>
          <a:p>
            <a:pPr indent="0" lvl="0" marL="0" rtl="0" algn="l">
              <a:spcBef>
                <a:spcPts val="0"/>
              </a:spcBef>
              <a:spcAft>
                <a:spcPts val="0"/>
              </a:spcAft>
              <a:buNone/>
            </a:pPr>
            <a:r>
              <a:rPr lang="en-US" sz="4800">
                <a:latin typeface="Helvetica Neue"/>
                <a:ea typeface="Helvetica Neue"/>
                <a:cs typeface="Helvetica Neue"/>
                <a:sym typeface="Helvetica Neue"/>
              </a:rPr>
              <a:t>Se emplea un índice SQL para poder recuperar datos de una base de datos de una manera más rápida.</a:t>
            </a:r>
            <a:endParaRPr sz="4800">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1f61ae9c07_5_0"/>
          <p:cNvSpPr txBox="1"/>
          <p:nvPr>
            <p:ph idx="2" type="body"/>
          </p:nvPr>
        </p:nvSpPr>
        <p:spPr>
          <a:xfrm>
            <a:off x="1206500" y="3158824"/>
            <a:ext cx="9779100" cy="9346200"/>
          </a:xfrm>
          <a:prstGeom prst="rect">
            <a:avLst/>
          </a:prstGeom>
        </p:spPr>
        <p:txBody>
          <a:bodyPr anchorCtr="0" anchor="t" bIns="50800" lIns="50800" spcFirstLastPara="1" rIns="50800" wrap="square" tIns="50800">
            <a:normAutofit lnSpcReduction="20000"/>
          </a:bodyPr>
          <a:lstStyle/>
          <a:p>
            <a:pPr indent="0" lvl="0" marL="0" rtl="0" algn="l">
              <a:spcBef>
                <a:spcPts val="4500"/>
              </a:spcBef>
              <a:spcAft>
                <a:spcPts val="0"/>
              </a:spcAft>
              <a:buNone/>
            </a:pPr>
            <a:r>
              <a:rPr lang="en-US"/>
              <a:t>Un índice es una estructura diferente dentro de la base de datos; creado con el comando </a:t>
            </a:r>
            <a:r>
              <a:rPr lang="en-US" u="sng">
                <a:solidFill>
                  <a:srgbClr val="0000FF"/>
                </a:solidFill>
              </a:rPr>
              <a:t>create index.</a:t>
            </a:r>
            <a:endParaRPr u="sng">
              <a:solidFill>
                <a:srgbClr val="0000FF"/>
              </a:solidFill>
            </a:endParaRPr>
          </a:p>
          <a:p>
            <a:pPr indent="0" lvl="0" marL="0" rtl="0" algn="l">
              <a:spcBef>
                <a:spcPts val="4500"/>
              </a:spcBef>
              <a:spcAft>
                <a:spcPts val="0"/>
              </a:spcAft>
              <a:buNone/>
            </a:pPr>
            <a:r>
              <a:rPr lang="en-US"/>
              <a:t>La primera columna es la clave de búsqueda que contiene una copia de la clave principal o clave candidata de la tabla. </a:t>
            </a:r>
            <a:endParaRPr/>
          </a:p>
          <a:p>
            <a:pPr indent="0" lvl="0" marL="0" rtl="0" algn="l">
              <a:spcBef>
                <a:spcPts val="4500"/>
              </a:spcBef>
              <a:spcAft>
                <a:spcPts val="0"/>
              </a:spcAft>
              <a:buNone/>
            </a:pPr>
            <a:r>
              <a:rPr lang="en-US"/>
              <a:t>La segunda columna es la referencia de datos o puntero, que contienen la dirección del bloque de disco donde se puede encontrar ese valor de clave en particular.</a:t>
            </a:r>
            <a:endParaRPr/>
          </a:p>
        </p:txBody>
      </p:sp>
      <p:sp>
        <p:nvSpPr>
          <p:cNvPr id="230" name="Google Shape;230;g11f61ae9c07_5_0"/>
          <p:cNvSpPr txBox="1"/>
          <p:nvPr>
            <p:ph type="title"/>
          </p:nvPr>
        </p:nvSpPr>
        <p:spPr>
          <a:xfrm>
            <a:off x="1206500" y="952500"/>
            <a:ext cx="10375800" cy="14352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a:t>Estructura del Índice</a:t>
            </a:r>
            <a:endParaRPr/>
          </a:p>
        </p:txBody>
      </p:sp>
      <p:pic>
        <p:nvPicPr>
          <p:cNvPr id="231" name="Google Shape;231;g11f61ae9c07_5_0"/>
          <p:cNvPicPr preferRelativeResize="0"/>
          <p:nvPr/>
        </p:nvPicPr>
        <p:blipFill>
          <a:blip r:embed="rId3">
            <a:alphaModFix/>
          </a:blip>
          <a:stretch>
            <a:fillRect/>
          </a:stretch>
        </p:blipFill>
        <p:spPr>
          <a:xfrm>
            <a:off x="11290400" y="2826700"/>
            <a:ext cx="13093600" cy="80626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1f61ae9c07_5_28"/>
          <p:cNvSpPr txBox="1"/>
          <p:nvPr>
            <p:ph idx="2" type="body"/>
          </p:nvPr>
        </p:nvSpPr>
        <p:spPr>
          <a:xfrm>
            <a:off x="1206500" y="3186550"/>
            <a:ext cx="9779100" cy="9318600"/>
          </a:xfrm>
          <a:prstGeom prst="rect">
            <a:avLst/>
          </a:prstGeom>
        </p:spPr>
        <p:txBody>
          <a:bodyPr anchorCtr="0" anchor="t" bIns="50800" lIns="50800" spcFirstLastPara="1" rIns="50800" wrap="square" tIns="50800">
            <a:normAutofit lnSpcReduction="20000"/>
          </a:bodyPr>
          <a:lstStyle/>
          <a:p>
            <a:pPr indent="-369189" lvl="0" marL="457200" rtl="0" algn="l">
              <a:spcBef>
                <a:spcPts val="4500"/>
              </a:spcBef>
              <a:spcAft>
                <a:spcPts val="0"/>
              </a:spcAft>
              <a:buSzPts val="2214"/>
              <a:buChar char="•"/>
            </a:pPr>
            <a:r>
              <a:rPr lang="en-US"/>
              <a:t>Tipos de acceso.</a:t>
            </a:r>
            <a:endParaRPr/>
          </a:p>
          <a:p>
            <a:pPr indent="0" lvl="0" marL="457200" rtl="0" algn="l">
              <a:spcBef>
                <a:spcPts val="4500"/>
              </a:spcBef>
              <a:spcAft>
                <a:spcPts val="0"/>
              </a:spcAft>
              <a:buNone/>
            </a:pPr>
            <a:r>
              <a:t/>
            </a:r>
            <a:endParaRPr/>
          </a:p>
          <a:p>
            <a:pPr indent="-369189" lvl="0" marL="457200" rtl="0" algn="l">
              <a:spcBef>
                <a:spcPts val="4500"/>
              </a:spcBef>
              <a:spcAft>
                <a:spcPts val="0"/>
              </a:spcAft>
              <a:buSzPts val="2214"/>
              <a:buChar char="•"/>
            </a:pPr>
            <a:r>
              <a:rPr lang="en-US"/>
              <a:t>Tiempo de acceso.</a:t>
            </a:r>
            <a:endParaRPr/>
          </a:p>
          <a:p>
            <a:pPr indent="0" lvl="0" marL="457200" rtl="0" algn="l">
              <a:spcBef>
                <a:spcPts val="4500"/>
              </a:spcBef>
              <a:spcAft>
                <a:spcPts val="0"/>
              </a:spcAft>
              <a:buNone/>
            </a:pPr>
            <a:r>
              <a:t/>
            </a:r>
            <a:endParaRPr/>
          </a:p>
          <a:p>
            <a:pPr indent="-369189" lvl="0" marL="457200" rtl="0" algn="l">
              <a:spcBef>
                <a:spcPts val="4500"/>
              </a:spcBef>
              <a:spcAft>
                <a:spcPts val="0"/>
              </a:spcAft>
              <a:buSzPts val="2214"/>
              <a:buChar char="•"/>
            </a:pPr>
            <a:r>
              <a:rPr lang="en-US"/>
              <a:t>Tiempo de inserción.</a:t>
            </a:r>
            <a:endParaRPr/>
          </a:p>
          <a:p>
            <a:pPr indent="0" lvl="0" marL="457200" rtl="0" algn="l">
              <a:spcBef>
                <a:spcPts val="4500"/>
              </a:spcBef>
              <a:spcAft>
                <a:spcPts val="0"/>
              </a:spcAft>
              <a:buNone/>
            </a:pPr>
            <a:r>
              <a:t/>
            </a:r>
            <a:endParaRPr/>
          </a:p>
          <a:p>
            <a:pPr indent="-369189" lvl="0" marL="457200" rtl="0" algn="l">
              <a:spcBef>
                <a:spcPts val="4500"/>
              </a:spcBef>
              <a:spcAft>
                <a:spcPts val="0"/>
              </a:spcAft>
              <a:buSzPts val="2214"/>
              <a:buChar char="•"/>
            </a:pPr>
            <a:r>
              <a:rPr lang="en-US"/>
              <a:t>Tiempo de eliminación .</a:t>
            </a:r>
            <a:endParaRPr/>
          </a:p>
          <a:p>
            <a:pPr indent="0" lvl="0" marL="457200" rtl="0" algn="l">
              <a:spcBef>
                <a:spcPts val="4500"/>
              </a:spcBef>
              <a:spcAft>
                <a:spcPts val="0"/>
              </a:spcAft>
              <a:buNone/>
            </a:pPr>
            <a:r>
              <a:t/>
            </a:r>
            <a:endParaRPr/>
          </a:p>
          <a:p>
            <a:pPr indent="-369189" lvl="0" marL="457200" rtl="0" algn="l">
              <a:spcBef>
                <a:spcPts val="4500"/>
              </a:spcBef>
              <a:spcAft>
                <a:spcPts val="0"/>
              </a:spcAft>
              <a:buSzPts val="2214"/>
              <a:buChar char="•"/>
            </a:pPr>
            <a:r>
              <a:rPr lang="en-US"/>
              <a:t>Espacio extra.</a:t>
            </a:r>
            <a:endParaRPr/>
          </a:p>
        </p:txBody>
      </p:sp>
      <p:sp>
        <p:nvSpPr>
          <p:cNvPr id="237" name="Google Shape;237;g11f61ae9c07_5_28"/>
          <p:cNvSpPr txBox="1"/>
          <p:nvPr>
            <p:ph type="title"/>
          </p:nvPr>
        </p:nvSpPr>
        <p:spPr>
          <a:xfrm>
            <a:off x="1206500" y="952500"/>
            <a:ext cx="9779100" cy="14352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Atributos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f61ae9c07_5_9"/>
          <p:cNvSpPr txBox="1"/>
          <p:nvPr>
            <p:ph idx="2" type="body"/>
          </p:nvPr>
        </p:nvSpPr>
        <p:spPr>
          <a:xfrm>
            <a:off x="1206500" y="4248500"/>
            <a:ext cx="10071000" cy="8256600"/>
          </a:xfrm>
          <a:prstGeom prst="rect">
            <a:avLst/>
          </a:prstGeom>
        </p:spPr>
        <p:txBody>
          <a:bodyPr anchorCtr="0" anchor="t" bIns="50800" lIns="50800" spcFirstLastPara="1" rIns="50800" wrap="square" tIns="50800">
            <a:normAutofit lnSpcReduction="10000"/>
          </a:bodyPr>
          <a:lstStyle/>
          <a:p>
            <a:pPr indent="-369189" lvl="0" marL="457200" rtl="0" algn="just">
              <a:spcBef>
                <a:spcPts val="4500"/>
              </a:spcBef>
              <a:spcAft>
                <a:spcPts val="0"/>
              </a:spcAft>
              <a:buSzPts val="2214"/>
              <a:buChar char="•"/>
            </a:pPr>
            <a:r>
              <a:rPr lang="en-US"/>
              <a:t>Si una tabla tiene definido un índice sobre una columna se puede localizar mucho más rápidamente una fila que tenga un determinado valor en esa columna.</a:t>
            </a:r>
            <a:endParaRPr/>
          </a:p>
          <a:p>
            <a:pPr indent="0" lvl="0" marL="457200" rtl="0" algn="just">
              <a:spcBef>
                <a:spcPts val="4500"/>
              </a:spcBef>
              <a:spcAft>
                <a:spcPts val="0"/>
              </a:spcAft>
              <a:buNone/>
            </a:pPr>
            <a:r>
              <a:t/>
            </a:r>
            <a:endParaRPr/>
          </a:p>
          <a:p>
            <a:pPr indent="-369189" lvl="0" marL="457200" rtl="0" algn="just">
              <a:spcBef>
                <a:spcPts val="4500"/>
              </a:spcBef>
              <a:spcAft>
                <a:spcPts val="0"/>
              </a:spcAft>
              <a:buSzPts val="2214"/>
              <a:buChar char="•"/>
            </a:pPr>
            <a:r>
              <a:rPr lang="en-US"/>
              <a:t>Recuperar las filas de una tabla de forma ordenada por la columna en cuestión también será mucho más rápido.</a:t>
            </a:r>
            <a:endParaRPr/>
          </a:p>
        </p:txBody>
      </p:sp>
      <p:sp>
        <p:nvSpPr>
          <p:cNvPr id="243" name="Google Shape;243;g11f61ae9c07_5_9"/>
          <p:cNvSpPr txBox="1"/>
          <p:nvPr>
            <p:ph type="title"/>
          </p:nvPr>
        </p:nvSpPr>
        <p:spPr>
          <a:xfrm>
            <a:off x="1206500" y="952500"/>
            <a:ext cx="9779100" cy="14352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Ventajas</a:t>
            </a:r>
            <a:endParaRPr/>
          </a:p>
        </p:txBody>
      </p:sp>
      <p:pic>
        <p:nvPicPr>
          <p:cNvPr id="244" name="Google Shape;244;g11f61ae9c07_5_9"/>
          <p:cNvPicPr preferRelativeResize="0"/>
          <p:nvPr/>
        </p:nvPicPr>
        <p:blipFill>
          <a:blip r:embed="rId3">
            <a:alphaModFix/>
          </a:blip>
          <a:stretch>
            <a:fillRect/>
          </a:stretch>
        </p:blipFill>
        <p:spPr>
          <a:xfrm>
            <a:off x="15865675" y="3357000"/>
            <a:ext cx="7002000" cy="7002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f61ae9c07_5_16"/>
          <p:cNvSpPr txBox="1"/>
          <p:nvPr>
            <p:ph idx="2" type="body"/>
          </p:nvPr>
        </p:nvSpPr>
        <p:spPr>
          <a:xfrm>
            <a:off x="1206500" y="4248504"/>
            <a:ext cx="9779100" cy="8256600"/>
          </a:xfrm>
          <a:prstGeom prst="rect">
            <a:avLst/>
          </a:prstGeom>
        </p:spPr>
        <p:txBody>
          <a:bodyPr anchorCtr="0" anchor="t" bIns="50800" lIns="50800" spcFirstLastPara="1" rIns="50800" wrap="square" tIns="50800">
            <a:normAutofit lnSpcReduction="10000"/>
          </a:bodyPr>
          <a:lstStyle/>
          <a:p>
            <a:pPr indent="-369189" lvl="0" marL="457200" rtl="0" algn="just">
              <a:spcBef>
                <a:spcPts val="4500"/>
              </a:spcBef>
              <a:spcAft>
                <a:spcPts val="0"/>
              </a:spcAft>
              <a:buSzPts val="2214"/>
              <a:buChar char="•"/>
            </a:pPr>
            <a:r>
              <a:rPr lang="en-US"/>
              <a:t>Al ser el índice una estructura de datos adicional a la tabla, ocupa un poco más de espacio en disco.</a:t>
            </a:r>
            <a:endParaRPr/>
          </a:p>
          <a:p>
            <a:pPr indent="0" lvl="0" marL="457200" rtl="0" algn="just">
              <a:spcBef>
                <a:spcPts val="4500"/>
              </a:spcBef>
              <a:spcAft>
                <a:spcPts val="0"/>
              </a:spcAft>
              <a:buNone/>
            </a:pPr>
            <a:r>
              <a:t/>
            </a:r>
            <a:endParaRPr/>
          </a:p>
          <a:p>
            <a:pPr indent="-369189" lvl="0" marL="457200" rtl="0" algn="just">
              <a:spcBef>
                <a:spcPts val="4500"/>
              </a:spcBef>
              <a:spcAft>
                <a:spcPts val="0"/>
              </a:spcAft>
              <a:buSzPts val="2214"/>
              <a:buChar char="•"/>
            </a:pPr>
            <a:r>
              <a:rPr lang="en-US"/>
              <a:t>Cuando se añaden, modifican o se borran filas de la tabla, el sistema debe actualizar los índices afectados por esos cambios lo que supone un tiempo de proceso mayor.</a:t>
            </a:r>
            <a:endParaRPr/>
          </a:p>
        </p:txBody>
      </p:sp>
      <p:sp>
        <p:nvSpPr>
          <p:cNvPr id="250" name="Google Shape;250;g11f61ae9c07_5_16"/>
          <p:cNvSpPr txBox="1"/>
          <p:nvPr>
            <p:ph type="title"/>
          </p:nvPr>
        </p:nvSpPr>
        <p:spPr>
          <a:xfrm>
            <a:off x="1206500" y="952500"/>
            <a:ext cx="9779100" cy="14352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Desv</a:t>
            </a:r>
            <a:r>
              <a:rPr lang="en-US"/>
              <a:t>entajas</a:t>
            </a:r>
            <a:endParaRPr/>
          </a:p>
        </p:txBody>
      </p:sp>
      <p:pic>
        <p:nvPicPr>
          <p:cNvPr id="251" name="Google Shape;251;g11f61ae9c07_5_16"/>
          <p:cNvPicPr preferRelativeResize="0"/>
          <p:nvPr/>
        </p:nvPicPr>
        <p:blipFill>
          <a:blip r:embed="rId3">
            <a:alphaModFix/>
          </a:blip>
          <a:stretch>
            <a:fillRect/>
          </a:stretch>
        </p:blipFill>
        <p:spPr>
          <a:xfrm>
            <a:off x="16571500" y="3491313"/>
            <a:ext cx="6733400" cy="6733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1f61ae9c07_5_43"/>
          <p:cNvSpPr txBox="1"/>
          <p:nvPr>
            <p:ph idx="2" type="body"/>
          </p:nvPr>
        </p:nvSpPr>
        <p:spPr>
          <a:xfrm>
            <a:off x="1206500" y="2549225"/>
            <a:ext cx="9045900" cy="5985300"/>
          </a:xfrm>
          <a:prstGeom prst="rect">
            <a:avLst/>
          </a:prstGeom>
        </p:spPr>
        <p:txBody>
          <a:bodyPr anchorCtr="0" anchor="t" bIns="50800" lIns="50800" spcFirstLastPara="1" rIns="50800" wrap="square" tIns="50800">
            <a:noAutofit/>
          </a:bodyPr>
          <a:lstStyle/>
          <a:p>
            <a:pPr indent="0" lvl="0" marL="0" rtl="0" algn="just">
              <a:spcBef>
                <a:spcPts val="4500"/>
              </a:spcBef>
              <a:spcAft>
                <a:spcPts val="0"/>
              </a:spcAft>
              <a:buNone/>
            </a:pPr>
            <a:r>
              <a:rPr i="1" lang="en-US"/>
              <a:t>nbindi:</a:t>
            </a:r>
            <a:r>
              <a:rPr lang="en-US"/>
              <a:t> Nombre del índice que estamos definiendo. </a:t>
            </a:r>
            <a:endParaRPr/>
          </a:p>
          <a:p>
            <a:pPr indent="0" lvl="0" marL="0" rtl="0" algn="just">
              <a:spcBef>
                <a:spcPts val="4500"/>
              </a:spcBef>
              <a:spcAft>
                <a:spcPts val="0"/>
              </a:spcAft>
              <a:buNone/>
            </a:pPr>
            <a:r>
              <a:rPr i="1" lang="en-US"/>
              <a:t>nbtabla</a:t>
            </a:r>
            <a:r>
              <a:rPr lang="en-US"/>
              <a:t>: Nombre de la tabla donde definimos el índice y se indica la composición del índice.</a:t>
            </a:r>
            <a:endParaRPr/>
          </a:p>
          <a:p>
            <a:pPr indent="0" lvl="0" marL="0" rtl="0" algn="just">
              <a:spcBef>
                <a:spcPts val="4500"/>
              </a:spcBef>
              <a:spcAft>
                <a:spcPts val="0"/>
              </a:spcAft>
              <a:buNone/>
            </a:pPr>
            <a:r>
              <a:rPr i="1" lang="en-US"/>
              <a:t>nbcol</a:t>
            </a:r>
            <a:r>
              <a:rPr lang="en-US"/>
              <a:t>: Nombre de la columna que indexamos. </a:t>
            </a:r>
            <a:endParaRPr/>
          </a:p>
          <a:p>
            <a:pPr indent="0" lvl="0" marL="0" rtl="0" algn="just">
              <a:spcBef>
                <a:spcPts val="4500"/>
              </a:spcBef>
              <a:spcAft>
                <a:spcPts val="0"/>
              </a:spcAft>
              <a:buNone/>
            </a:pPr>
            <a:r>
              <a:t/>
            </a:r>
            <a:endParaRPr/>
          </a:p>
        </p:txBody>
      </p:sp>
      <p:sp>
        <p:nvSpPr>
          <p:cNvPr id="257" name="Google Shape;257;g11f61ae9c07_5_43"/>
          <p:cNvSpPr txBox="1"/>
          <p:nvPr>
            <p:ph type="title"/>
          </p:nvPr>
        </p:nvSpPr>
        <p:spPr>
          <a:xfrm>
            <a:off x="1206500" y="952500"/>
            <a:ext cx="13756500" cy="14352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Sentencía CREATE INDEX</a:t>
            </a:r>
            <a:endParaRPr/>
          </a:p>
        </p:txBody>
      </p:sp>
      <p:pic>
        <p:nvPicPr>
          <p:cNvPr id="258" name="Google Shape;258;g11f61ae9c07_5_43"/>
          <p:cNvPicPr preferRelativeResize="0"/>
          <p:nvPr/>
        </p:nvPicPr>
        <p:blipFill>
          <a:blip r:embed="rId3">
            <a:alphaModFix/>
          </a:blip>
          <a:stretch>
            <a:fillRect/>
          </a:stretch>
        </p:blipFill>
        <p:spPr>
          <a:xfrm>
            <a:off x="10682250" y="3900100"/>
            <a:ext cx="13383625" cy="3359675"/>
          </a:xfrm>
          <a:prstGeom prst="rect">
            <a:avLst/>
          </a:prstGeom>
          <a:noFill/>
          <a:ln>
            <a:noFill/>
          </a:ln>
        </p:spPr>
      </p:pic>
      <p:sp>
        <p:nvSpPr>
          <p:cNvPr id="259" name="Google Shape;259;g11f61ae9c07_5_43"/>
          <p:cNvSpPr txBox="1"/>
          <p:nvPr/>
        </p:nvSpPr>
        <p:spPr>
          <a:xfrm>
            <a:off x="997500" y="9388775"/>
            <a:ext cx="22389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4800">
                <a:latin typeface="Helvetica Neue"/>
                <a:ea typeface="Helvetica Neue"/>
                <a:cs typeface="Helvetica Neue"/>
                <a:sym typeface="Helvetica Neue"/>
              </a:rPr>
              <a:t>WITH PRIMARY </a:t>
            </a:r>
            <a:r>
              <a:rPr lang="en-US" sz="4800">
                <a:latin typeface="Helvetica Neue"/>
                <a:ea typeface="Helvetica Neue"/>
                <a:cs typeface="Helvetica Neue"/>
                <a:sym typeface="Helvetica Neue"/>
              </a:rPr>
              <a:t>indica que el índice define la clave principal de la tabla</a:t>
            </a:r>
            <a:endParaRPr sz="4800">
              <a:latin typeface="Helvetica Neue"/>
              <a:ea typeface="Helvetica Neue"/>
              <a:cs typeface="Helvetica Neue"/>
              <a:sym typeface="Helvetica Neue"/>
            </a:endParaRPr>
          </a:p>
          <a:p>
            <a:pPr indent="0" lvl="0" marL="0" rtl="0" algn="l">
              <a:spcBef>
                <a:spcPts val="0"/>
              </a:spcBef>
              <a:spcAft>
                <a:spcPts val="0"/>
              </a:spcAft>
              <a:buNone/>
            </a:pPr>
            <a:r>
              <a:rPr i="1" lang="en-US" sz="4800">
                <a:latin typeface="Helvetica Neue"/>
                <a:ea typeface="Helvetica Neue"/>
                <a:cs typeface="Helvetica Neue"/>
                <a:sym typeface="Helvetica Neue"/>
              </a:rPr>
              <a:t>WITH DISALLOW NULL </a:t>
            </a:r>
            <a:r>
              <a:rPr lang="en-US" sz="4800">
                <a:latin typeface="Helvetica Neue"/>
                <a:ea typeface="Helvetica Neue"/>
                <a:cs typeface="Helvetica Neue"/>
                <a:sym typeface="Helvetica Neue"/>
              </a:rPr>
              <a:t>indica que no permite valores nulos en las columnas que forman el índice.</a:t>
            </a:r>
            <a:endParaRPr sz="4800">
              <a:latin typeface="Helvetica Neue"/>
              <a:ea typeface="Helvetica Neue"/>
              <a:cs typeface="Helvetica Neue"/>
              <a:sym typeface="Helvetica Neue"/>
            </a:endParaRPr>
          </a:p>
          <a:p>
            <a:pPr indent="0" lvl="0" marL="0" rtl="0" algn="l">
              <a:spcBef>
                <a:spcPts val="0"/>
              </a:spcBef>
              <a:spcAft>
                <a:spcPts val="0"/>
              </a:spcAft>
              <a:buNone/>
            </a:pPr>
            <a:r>
              <a:rPr i="1" lang="en-US" sz="4800">
                <a:latin typeface="Helvetica Neue"/>
                <a:ea typeface="Helvetica Neue"/>
                <a:cs typeface="Helvetica Neue"/>
                <a:sym typeface="Helvetica Neue"/>
              </a:rPr>
              <a:t>WITH IGNORE NULL </a:t>
            </a:r>
            <a:r>
              <a:rPr lang="en-US" sz="4800">
                <a:latin typeface="Helvetica Neue"/>
                <a:ea typeface="Helvetica Neue"/>
                <a:cs typeface="Helvetica Neue"/>
                <a:sym typeface="Helvetica Neue"/>
              </a:rPr>
              <a:t>indica que las filas que tengan valores nulos en las columnas que forman el índice se ignoran.</a:t>
            </a:r>
            <a:endParaRPr sz="24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1206500" y="952500"/>
            <a:ext cx="19853400" cy="14352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004C7F"/>
              </a:buClr>
              <a:buSzPts val="6375"/>
              <a:buFont typeface="Helvetica Neue"/>
              <a:buNone/>
            </a:pPr>
            <a:r>
              <a:rPr lang="en-US" sz="6375"/>
              <a:t>Ejecución de consultas.</a:t>
            </a:r>
            <a:endParaRPr/>
          </a:p>
        </p:txBody>
      </p:sp>
      <p:sp>
        <p:nvSpPr>
          <p:cNvPr id="96" name="Google Shape;96;p3"/>
          <p:cNvSpPr txBox="1"/>
          <p:nvPr/>
        </p:nvSpPr>
        <p:spPr>
          <a:xfrm>
            <a:off x="831275" y="2535850"/>
            <a:ext cx="22485900" cy="1134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4800">
                <a:latin typeface="Helvetica Neue"/>
                <a:ea typeface="Helvetica Neue"/>
                <a:cs typeface="Helvetica Neue"/>
                <a:sym typeface="Helvetica Neue"/>
              </a:rPr>
              <a:t>Son los algoritmos que manipulan los datos de la base de datos. Están basados en las operaciones que se hacen con el álgebra relacional.</a:t>
            </a:r>
            <a:endParaRPr sz="4800">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US" sz="4800">
                <a:latin typeface="Helvetica Neue"/>
                <a:ea typeface="Helvetica Neue"/>
                <a:cs typeface="Helvetica Neue"/>
                <a:sym typeface="Helvetica Neue"/>
              </a:rPr>
              <a:t>La ejecución de consultas se divide en tres pasos principales: </a:t>
            </a:r>
            <a:endParaRPr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rPr b="1" lang="en-US" sz="4800">
                <a:latin typeface="Helvetica Neue"/>
                <a:ea typeface="Helvetica Neue"/>
                <a:cs typeface="Helvetica Neue"/>
                <a:sym typeface="Helvetica Neue"/>
              </a:rPr>
              <a:t>a)	Análisis y conversión (Parsing). </a:t>
            </a:r>
            <a:endParaRPr b="1"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rPr lang="en-US" sz="4800">
                <a:latin typeface="Helvetica Neue"/>
                <a:ea typeface="Helvetica Neue"/>
                <a:cs typeface="Helvetica Neue"/>
                <a:sym typeface="Helvetica Neue"/>
              </a:rPr>
              <a:t>Se construye un árbol de análisis sintáctico (parse tree) para la consulta.</a:t>
            </a:r>
            <a:endParaRPr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t/>
            </a:r>
            <a:endParaRPr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rPr b="1" lang="en-US" sz="4800">
                <a:latin typeface="Helvetica Neue"/>
                <a:ea typeface="Helvetica Neue"/>
                <a:cs typeface="Helvetica Neue"/>
                <a:sym typeface="Helvetica Neue"/>
              </a:rPr>
              <a:t>b) Reescritura de la consulta (Query rewrite).</a:t>
            </a:r>
            <a:r>
              <a:rPr lang="en-US" sz="4800">
                <a:latin typeface="Helvetica Neue"/>
                <a:ea typeface="Helvetica Neue"/>
                <a:cs typeface="Helvetica Neue"/>
                <a:sym typeface="Helvetica Neue"/>
              </a:rPr>
              <a:t> </a:t>
            </a:r>
            <a:endParaRPr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rPr lang="en-US" sz="4800">
                <a:latin typeface="Helvetica Neue"/>
                <a:ea typeface="Helvetica Neue"/>
                <a:cs typeface="Helvetica Neue"/>
                <a:sym typeface="Helvetica Neue"/>
              </a:rPr>
              <a:t>El árbol de análisis sintáctico (parse tree) se convierte en un plan de consulta inicial (query plan) que suele ser una representación algebraica de la consulta. Este plan inicial luego se transforma en un plan equivalente que se espera que requiera menos tiempo para ejecutarse.</a:t>
            </a:r>
            <a:endParaRPr sz="4800">
              <a:latin typeface="Helvetica Neue"/>
              <a:ea typeface="Helvetica Neue"/>
              <a:cs typeface="Helvetica Neue"/>
              <a:sym typeface="Helvetica Neue"/>
            </a:endParaRPr>
          </a:p>
          <a:p>
            <a:pPr indent="0" lvl="0" marL="0" rtl="0" algn="l">
              <a:spcBef>
                <a:spcPts val="1200"/>
              </a:spcBef>
              <a:spcAft>
                <a:spcPts val="0"/>
              </a:spcAft>
              <a:buNone/>
            </a:pPr>
            <a:r>
              <a:t/>
            </a:r>
            <a:endParaRPr sz="4800">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1f61ae9c07_5_67"/>
          <p:cNvSpPr txBox="1"/>
          <p:nvPr>
            <p:ph idx="2" type="body"/>
          </p:nvPr>
        </p:nvSpPr>
        <p:spPr>
          <a:xfrm>
            <a:off x="1206500" y="6059150"/>
            <a:ext cx="8713500" cy="5043300"/>
          </a:xfrm>
          <a:prstGeom prst="rect">
            <a:avLst/>
          </a:prstGeom>
        </p:spPr>
        <p:txBody>
          <a:bodyPr anchorCtr="0" anchor="t" bIns="50800" lIns="50800" spcFirstLastPara="1" rIns="50800" wrap="square" tIns="50800">
            <a:noAutofit/>
          </a:bodyPr>
          <a:lstStyle/>
          <a:p>
            <a:pPr indent="0" lvl="0" marL="0" rtl="0" algn="just">
              <a:spcBef>
                <a:spcPts val="4500"/>
              </a:spcBef>
              <a:spcAft>
                <a:spcPts val="0"/>
              </a:spcAft>
              <a:buNone/>
            </a:pPr>
            <a:r>
              <a:rPr i="1" lang="en-US"/>
              <a:t>nbindi:</a:t>
            </a:r>
            <a:r>
              <a:rPr lang="en-US"/>
              <a:t> Nombre del índice que estamos definiendo. </a:t>
            </a:r>
            <a:endParaRPr/>
          </a:p>
          <a:p>
            <a:pPr indent="0" lvl="0" marL="0" rtl="0" algn="just">
              <a:spcBef>
                <a:spcPts val="4500"/>
              </a:spcBef>
              <a:spcAft>
                <a:spcPts val="0"/>
              </a:spcAft>
              <a:buNone/>
            </a:pPr>
            <a:r>
              <a:rPr i="1" lang="en-US"/>
              <a:t>nbtabla</a:t>
            </a:r>
            <a:r>
              <a:rPr lang="en-US"/>
              <a:t>: Nombre de la tabla donde definimos el índice.</a:t>
            </a:r>
            <a:endParaRPr/>
          </a:p>
        </p:txBody>
      </p:sp>
      <p:sp>
        <p:nvSpPr>
          <p:cNvPr id="265" name="Google Shape;265;g11f61ae9c07_5_67"/>
          <p:cNvSpPr txBox="1"/>
          <p:nvPr>
            <p:ph type="title"/>
          </p:nvPr>
        </p:nvSpPr>
        <p:spPr>
          <a:xfrm>
            <a:off x="1206500" y="952500"/>
            <a:ext cx="13756500" cy="14352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Sentencía DROP INDEX</a:t>
            </a:r>
            <a:endParaRPr/>
          </a:p>
        </p:txBody>
      </p:sp>
      <p:sp>
        <p:nvSpPr>
          <p:cNvPr id="266" name="Google Shape;266;g11f61ae9c07_5_67"/>
          <p:cNvSpPr txBox="1"/>
          <p:nvPr/>
        </p:nvSpPr>
        <p:spPr>
          <a:xfrm>
            <a:off x="1206500" y="3260775"/>
            <a:ext cx="22389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latin typeface="Helvetica Neue"/>
                <a:ea typeface="Helvetica Neue"/>
                <a:cs typeface="Helvetica Neue"/>
                <a:sym typeface="Helvetica Neue"/>
              </a:rPr>
              <a:t>La sentencia sirve para eliminar un índice de una tabla. Se elimina el índice pero no las columnas que lo forman.</a:t>
            </a:r>
            <a:endParaRPr sz="2400">
              <a:latin typeface="Helvetica Neue"/>
              <a:ea typeface="Helvetica Neue"/>
              <a:cs typeface="Helvetica Neue"/>
              <a:sym typeface="Helvetica Neue"/>
            </a:endParaRPr>
          </a:p>
        </p:txBody>
      </p:sp>
      <p:pic>
        <p:nvPicPr>
          <p:cNvPr id="267" name="Google Shape;267;g11f61ae9c07_5_67"/>
          <p:cNvPicPr preferRelativeResize="0"/>
          <p:nvPr/>
        </p:nvPicPr>
        <p:blipFill>
          <a:blip r:embed="rId3">
            <a:alphaModFix/>
          </a:blip>
          <a:stretch>
            <a:fillRect/>
          </a:stretch>
        </p:blipFill>
        <p:spPr>
          <a:xfrm>
            <a:off x="10726825" y="6423938"/>
            <a:ext cx="12868675" cy="868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1f61ae9c07_5_55"/>
          <p:cNvSpPr txBox="1"/>
          <p:nvPr>
            <p:ph idx="2" type="body"/>
          </p:nvPr>
        </p:nvSpPr>
        <p:spPr>
          <a:xfrm>
            <a:off x="1080650" y="2549225"/>
            <a:ext cx="22250400" cy="9947700"/>
          </a:xfrm>
          <a:prstGeom prst="rect">
            <a:avLst/>
          </a:prstGeom>
        </p:spPr>
        <p:txBody>
          <a:bodyPr anchorCtr="0" anchor="t" bIns="50800" lIns="50800" spcFirstLastPara="1" rIns="50800" wrap="square" tIns="50800">
            <a:noAutofit/>
          </a:bodyPr>
          <a:lstStyle/>
          <a:p>
            <a:pPr indent="0" lvl="0" marL="0" rtl="0" algn="l">
              <a:spcBef>
                <a:spcPts val="4500"/>
              </a:spcBef>
              <a:spcAft>
                <a:spcPts val="0"/>
              </a:spcAft>
              <a:buNone/>
            </a:pPr>
            <a:r>
              <a:rPr lang="en-US">
                <a:solidFill>
                  <a:srgbClr val="0000FF"/>
                </a:solidFill>
              </a:rPr>
              <a:t>CREATE INDEX </a:t>
            </a:r>
            <a:r>
              <a:rPr lang="en-US">
                <a:solidFill>
                  <a:srgbClr val="0000FF"/>
                </a:solidFill>
                <a:highlight>
                  <a:schemeClr val="accent4"/>
                </a:highlight>
              </a:rPr>
              <a:t>ind1</a:t>
            </a:r>
            <a:r>
              <a:rPr lang="en-US">
                <a:solidFill>
                  <a:srgbClr val="0000FF"/>
                </a:solidFill>
              </a:rPr>
              <a:t> ON </a:t>
            </a:r>
            <a:r>
              <a:rPr lang="en-US">
                <a:solidFill>
                  <a:srgbClr val="0000FF"/>
                </a:solidFill>
                <a:highlight>
                  <a:schemeClr val="accent3"/>
                </a:highlight>
              </a:rPr>
              <a:t>clientes</a:t>
            </a:r>
            <a:r>
              <a:rPr lang="en-US">
                <a:solidFill>
                  <a:srgbClr val="0000FF"/>
                </a:solidFill>
              </a:rPr>
              <a:t> (</a:t>
            </a:r>
            <a:r>
              <a:rPr lang="en-US">
                <a:solidFill>
                  <a:srgbClr val="0000FF"/>
                </a:solidFill>
                <a:highlight>
                  <a:srgbClr val="FF9062"/>
                </a:highlight>
              </a:rPr>
              <a:t>provincia</a:t>
            </a:r>
            <a:r>
              <a:rPr lang="en-US">
                <a:solidFill>
                  <a:srgbClr val="0000FF"/>
                </a:solidFill>
              </a:rPr>
              <a:t>, </a:t>
            </a:r>
            <a:r>
              <a:rPr lang="en-US">
                <a:solidFill>
                  <a:srgbClr val="0000FF"/>
                </a:solidFill>
                <a:highlight>
                  <a:srgbClr val="FF9062"/>
                </a:highlight>
              </a:rPr>
              <a:t>poblacion</a:t>
            </a:r>
            <a:r>
              <a:rPr lang="en-US">
                <a:solidFill>
                  <a:srgbClr val="0000FF"/>
                </a:solidFill>
              </a:rPr>
              <a:t> </a:t>
            </a:r>
            <a:r>
              <a:rPr lang="en-US">
                <a:solidFill>
                  <a:srgbClr val="0000FF"/>
                </a:solidFill>
                <a:highlight>
                  <a:srgbClr val="FF8EC7"/>
                </a:highlight>
              </a:rPr>
              <a:t>ASC</a:t>
            </a:r>
            <a:r>
              <a:rPr lang="en-US">
                <a:solidFill>
                  <a:srgbClr val="0000FF"/>
                </a:solidFill>
              </a:rPr>
              <a:t>,  </a:t>
            </a:r>
            <a:r>
              <a:rPr lang="en-US">
                <a:solidFill>
                  <a:srgbClr val="0000FF"/>
                </a:solidFill>
                <a:highlight>
                  <a:srgbClr val="FF9062"/>
                </a:highlight>
              </a:rPr>
              <a:t>fecha_nacimiento</a:t>
            </a:r>
            <a:r>
              <a:rPr lang="en-US">
                <a:solidFill>
                  <a:srgbClr val="0000FF"/>
                </a:solidFill>
              </a:rPr>
              <a:t> </a:t>
            </a:r>
            <a:r>
              <a:rPr lang="en-US">
                <a:solidFill>
                  <a:srgbClr val="0000FF"/>
                </a:solidFill>
                <a:highlight>
                  <a:srgbClr val="FF8EC7"/>
                </a:highlight>
              </a:rPr>
              <a:t>DESC</a:t>
            </a:r>
            <a:r>
              <a:rPr lang="en-US">
                <a:solidFill>
                  <a:srgbClr val="0000FF"/>
                </a:solidFill>
              </a:rPr>
              <a:t>)</a:t>
            </a:r>
            <a:endParaRPr>
              <a:solidFill>
                <a:srgbClr val="0000FF"/>
              </a:solidFill>
            </a:endParaRPr>
          </a:p>
          <a:p>
            <a:pPr indent="0" lvl="0" marL="0" rtl="0" algn="just">
              <a:spcBef>
                <a:spcPts val="4500"/>
              </a:spcBef>
              <a:spcAft>
                <a:spcPts val="0"/>
              </a:spcAft>
              <a:buNone/>
            </a:pPr>
            <a:r>
              <a:rPr lang="en-US"/>
              <a:t>Crea un índice llamado </a:t>
            </a:r>
            <a:r>
              <a:rPr lang="en-US">
                <a:highlight>
                  <a:schemeClr val="accent4"/>
                </a:highlight>
              </a:rPr>
              <a:t>ind1</a:t>
            </a:r>
            <a:r>
              <a:rPr lang="en-US"/>
              <a:t> sobre la tabla </a:t>
            </a:r>
            <a:r>
              <a:rPr lang="en-US">
                <a:highlight>
                  <a:schemeClr val="accent3"/>
                </a:highlight>
              </a:rPr>
              <a:t>clientes</a:t>
            </a:r>
            <a:r>
              <a:rPr lang="en-US"/>
              <a:t> formado por las columnas </a:t>
            </a:r>
            <a:r>
              <a:rPr lang="en-US">
                <a:highlight>
                  <a:srgbClr val="FF9062"/>
                </a:highlight>
              </a:rPr>
              <a:t>provincia</a:t>
            </a:r>
            <a:r>
              <a:rPr lang="en-US"/>
              <a:t>, </a:t>
            </a:r>
            <a:r>
              <a:rPr lang="en-US">
                <a:highlight>
                  <a:srgbClr val="FF9062"/>
                </a:highlight>
              </a:rPr>
              <a:t>población</a:t>
            </a:r>
            <a:r>
              <a:rPr lang="en-US"/>
              <a:t> y </a:t>
            </a:r>
            <a:r>
              <a:rPr lang="en-US">
                <a:highlight>
                  <a:srgbClr val="FF9062"/>
                </a:highlight>
              </a:rPr>
              <a:t>fecha_nacimiento</a:t>
            </a:r>
            <a:r>
              <a:rPr lang="en-US"/>
              <a:t>. Este índice permite tener ordenadas las filas de la tabla clientes de forma que aparezcan los clientes ordenados por provincia, dentro de la misma provincia por </a:t>
            </a:r>
            <a:r>
              <a:rPr lang="en-US">
                <a:highlight>
                  <a:srgbClr val="FF8EC7"/>
                </a:highlight>
              </a:rPr>
              <a:t>menor</a:t>
            </a:r>
            <a:r>
              <a:rPr lang="en-US"/>
              <a:t> cantidad de población y dentro de la misma población por edad y del </a:t>
            </a:r>
            <a:r>
              <a:rPr lang="en-US">
                <a:highlight>
                  <a:srgbClr val="FF8EC7"/>
                </a:highlight>
              </a:rPr>
              <a:t>más joven</a:t>
            </a:r>
            <a:r>
              <a:rPr lang="en-US"/>
              <a:t> al más mayor.</a:t>
            </a:r>
            <a:endParaRPr/>
          </a:p>
          <a:p>
            <a:pPr indent="0" lvl="0" marL="0" rtl="0" algn="l">
              <a:spcBef>
                <a:spcPts val="4500"/>
              </a:spcBef>
              <a:spcAft>
                <a:spcPts val="0"/>
              </a:spcAft>
              <a:buNone/>
            </a:pPr>
            <a:r>
              <a:rPr lang="en-US">
                <a:solidFill>
                  <a:srgbClr val="0000FF"/>
                </a:solidFill>
              </a:rPr>
              <a:t>CREATE </a:t>
            </a:r>
            <a:r>
              <a:rPr lang="en-US">
                <a:solidFill>
                  <a:srgbClr val="0000FF"/>
                </a:solidFill>
                <a:highlight>
                  <a:schemeClr val="accent4"/>
                </a:highlight>
              </a:rPr>
              <a:t>UNIQUE</a:t>
            </a:r>
            <a:r>
              <a:rPr lang="en-US">
                <a:solidFill>
                  <a:srgbClr val="0000FF"/>
                </a:solidFill>
              </a:rPr>
              <a:t> INDEX ind1 ON clientes (provincia, poblacion ASC,   fecha_nacimiento DESC)</a:t>
            </a:r>
            <a:endParaRPr/>
          </a:p>
          <a:p>
            <a:pPr indent="0" lvl="0" marL="0" rtl="0" algn="just">
              <a:spcBef>
                <a:spcPts val="4500"/>
              </a:spcBef>
              <a:spcAft>
                <a:spcPts val="0"/>
              </a:spcAft>
              <a:buNone/>
            </a:pPr>
            <a:r>
              <a:rPr lang="en-US"/>
              <a:t>Al añadir la cláusula UNIQUE el índice </a:t>
            </a:r>
            <a:r>
              <a:rPr lang="en-US">
                <a:highlight>
                  <a:schemeClr val="accent4"/>
                </a:highlight>
              </a:rPr>
              <a:t>no permitirá duplicados</a:t>
            </a:r>
            <a:r>
              <a:rPr lang="en-US"/>
              <a:t> por lo que no podría tener dos clientes con la misma fecha de nacimiento en la misma población y misma provincia.</a:t>
            </a:r>
            <a:endParaRPr/>
          </a:p>
        </p:txBody>
      </p:sp>
      <p:sp>
        <p:nvSpPr>
          <p:cNvPr id="273" name="Google Shape;273;g11f61ae9c07_5_55"/>
          <p:cNvSpPr txBox="1"/>
          <p:nvPr>
            <p:ph type="title"/>
          </p:nvPr>
        </p:nvSpPr>
        <p:spPr>
          <a:xfrm>
            <a:off x="1206500" y="952500"/>
            <a:ext cx="9779100" cy="14352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Ejemplo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1f61ae9c07_5_84"/>
          <p:cNvSpPr txBox="1"/>
          <p:nvPr>
            <p:ph idx="2" type="body"/>
          </p:nvPr>
        </p:nvSpPr>
        <p:spPr>
          <a:xfrm>
            <a:off x="1206500" y="2780700"/>
            <a:ext cx="22124700" cy="9724500"/>
          </a:xfrm>
          <a:prstGeom prst="rect">
            <a:avLst/>
          </a:prstGeom>
        </p:spPr>
        <p:txBody>
          <a:bodyPr anchorCtr="0" anchor="t" bIns="50800" lIns="50800" spcFirstLastPara="1" rIns="50800" wrap="square" tIns="50800">
            <a:normAutofit fontScale="92500" lnSpcReduction="20000"/>
          </a:bodyPr>
          <a:lstStyle/>
          <a:p>
            <a:pPr indent="0" lvl="0" marL="0" rtl="0" algn="l">
              <a:spcBef>
                <a:spcPts val="4500"/>
              </a:spcBef>
              <a:spcAft>
                <a:spcPts val="0"/>
              </a:spcAft>
              <a:buNone/>
            </a:pPr>
            <a:r>
              <a:rPr lang="en-US" u="sng">
                <a:solidFill>
                  <a:schemeClr val="hlink"/>
                </a:solidFill>
                <a:hlinkClick r:id="rId3"/>
              </a:rPr>
              <a:t>https://docs.microsoft.com/es-es/sql/relational-databases/sql-server-index-design-guide?view=sql-server-ver15</a:t>
            </a:r>
            <a:endParaRPr/>
          </a:p>
          <a:p>
            <a:pPr indent="0" lvl="0" marL="0" rtl="0" algn="l">
              <a:spcBef>
                <a:spcPts val="4500"/>
              </a:spcBef>
              <a:spcAft>
                <a:spcPts val="0"/>
              </a:spcAft>
              <a:buNone/>
            </a:pPr>
            <a:r>
              <a:rPr lang="en-US" u="sng">
                <a:solidFill>
                  <a:schemeClr val="hlink"/>
                </a:solidFill>
                <a:hlinkClick r:id="rId4"/>
              </a:rPr>
              <a:t>https://www-geeksforgeeks-org.translate.goog/indexing-in-databases-set-1/?_x_tr_sl=en&amp;_x_tr_tl=es&amp;_x_tr_hl=es-419&amp;_x_tr_pto=sc</a:t>
            </a:r>
            <a:endParaRPr/>
          </a:p>
          <a:p>
            <a:pPr indent="0" lvl="0" marL="0" rtl="0" algn="l">
              <a:spcBef>
                <a:spcPts val="4500"/>
              </a:spcBef>
              <a:spcAft>
                <a:spcPts val="0"/>
              </a:spcAft>
              <a:buNone/>
            </a:pPr>
            <a:r>
              <a:rPr lang="en-US" u="sng">
                <a:solidFill>
                  <a:schemeClr val="hlink"/>
                </a:solidFill>
                <a:hlinkClick r:id="rId5"/>
              </a:rPr>
              <a:t>https://use-the-index-luke.com/es/sql/%C3%ADndice-anatom%C3%ADa</a:t>
            </a:r>
            <a:endParaRPr/>
          </a:p>
          <a:p>
            <a:pPr indent="0" lvl="0" marL="0" rtl="0" algn="l">
              <a:spcBef>
                <a:spcPts val="4500"/>
              </a:spcBef>
              <a:spcAft>
                <a:spcPts val="0"/>
              </a:spcAft>
              <a:buNone/>
            </a:pPr>
            <a:r>
              <a:rPr lang="en-US" u="sng">
                <a:solidFill>
                  <a:schemeClr val="hlink"/>
                </a:solidFill>
                <a:hlinkClick r:id="rId6"/>
              </a:rPr>
              <a:t>https://www.aulaclic.es/sql/t_8_4.htm#ej1</a:t>
            </a:r>
            <a:endParaRPr/>
          </a:p>
          <a:p>
            <a:pPr indent="0" lvl="0" marL="0" rtl="0" algn="l">
              <a:spcBef>
                <a:spcPts val="4500"/>
              </a:spcBef>
              <a:spcAft>
                <a:spcPts val="0"/>
              </a:spcAft>
              <a:buNone/>
            </a:pPr>
            <a:r>
              <a:rPr lang="en-US" u="sng">
                <a:solidFill>
                  <a:schemeClr val="hlink"/>
                </a:solidFill>
                <a:hlinkClick r:id="rId7"/>
              </a:rPr>
              <a:t>https://www.sqlshack.com/es/seguimiento-y-optimizacion-de-consultas-utilizando-indices-sql-server/</a:t>
            </a:r>
            <a:endParaRPr/>
          </a:p>
          <a:p>
            <a:pPr indent="0" lvl="0" marL="0" rtl="0" algn="l">
              <a:spcBef>
                <a:spcPts val="4500"/>
              </a:spcBef>
              <a:spcAft>
                <a:spcPts val="0"/>
              </a:spcAft>
              <a:buNone/>
            </a:pPr>
            <a:r>
              <a:rPr lang="en-US" u="sng">
                <a:solidFill>
                  <a:schemeClr val="hlink"/>
                </a:solidFill>
                <a:hlinkClick r:id="rId8"/>
              </a:rPr>
              <a:t>https://www.ionos.mx/digitalguide/servidores/seguridad/tablas-hash/</a:t>
            </a:r>
            <a:endParaRPr/>
          </a:p>
          <a:p>
            <a:pPr indent="0" lvl="0" marL="0" rtl="0" algn="l">
              <a:spcBef>
                <a:spcPts val="4500"/>
              </a:spcBef>
              <a:spcAft>
                <a:spcPts val="0"/>
              </a:spcAft>
              <a:buNone/>
            </a:pPr>
            <a:r>
              <a:rPr lang="en-US" u="sng">
                <a:solidFill>
                  <a:schemeClr val="hlink"/>
                </a:solidFill>
                <a:hlinkClick r:id="rId9"/>
              </a:rPr>
              <a:t>https://www.youtube.com/watch?v=9tZsDJ3JBUA</a:t>
            </a:r>
            <a:endParaRPr/>
          </a:p>
          <a:p>
            <a:pPr indent="0" lvl="0" marL="0" rtl="0" algn="l">
              <a:spcBef>
                <a:spcPts val="4500"/>
              </a:spcBef>
              <a:spcAft>
                <a:spcPts val="0"/>
              </a:spcAft>
              <a:buNone/>
            </a:pPr>
            <a:r>
              <a:rPr lang="en-US" u="sng">
                <a:solidFill>
                  <a:schemeClr val="hlink"/>
                </a:solidFill>
                <a:hlinkClick r:id="rId10"/>
              </a:rPr>
              <a:t>https://tecnonautas.net/que-es-sha-1-y-como-se-utiliza-para-la-verificacion-de-datos/</a:t>
            </a:r>
            <a:endParaRPr/>
          </a:p>
        </p:txBody>
      </p:sp>
      <p:sp>
        <p:nvSpPr>
          <p:cNvPr id="279" name="Google Shape;279;g11f61ae9c07_5_84"/>
          <p:cNvSpPr txBox="1"/>
          <p:nvPr>
            <p:ph type="title"/>
          </p:nvPr>
        </p:nvSpPr>
        <p:spPr>
          <a:xfrm>
            <a:off x="1206500" y="952500"/>
            <a:ext cx="9779100" cy="14352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Referencias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23eb2d0b31_0_8"/>
          <p:cNvSpPr txBox="1"/>
          <p:nvPr>
            <p:ph type="title"/>
          </p:nvPr>
        </p:nvSpPr>
        <p:spPr>
          <a:xfrm>
            <a:off x="1206500" y="952500"/>
            <a:ext cx="19853400" cy="14352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004C7F"/>
              </a:buClr>
              <a:buSzPts val="6375"/>
              <a:buFont typeface="Helvetica Neue"/>
              <a:buNone/>
            </a:pPr>
            <a:r>
              <a:rPr lang="en-US" sz="6375"/>
              <a:t>Ejecución de consultas.</a:t>
            </a:r>
            <a:endParaRPr/>
          </a:p>
        </p:txBody>
      </p:sp>
      <p:sp>
        <p:nvSpPr>
          <p:cNvPr id="102" name="Google Shape;102;g123eb2d0b31_0_8"/>
          <p:cNvSpPr txBox="1"/>
          <p:nvPr/>
        </p:nvSpPr>
        <p:spPr>
          <a:xfrm>
            <a:off x="831275" y="2535850"/>
            <a:ext cx="13970700" cy="988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US" sz="4800">
                <a:latin typeface="Helvetica Neue"/>
                <a:ea typeface="Helvetica Neue"/>
                <a:cs typeface="Helvetica Neue"/>
                <a:sym typeface="Helvetica Neue"/>
              </a:rPr>
              <a:t>c) Generación del Plan Físico.</a:t>
            </a:r>
            <a:r>
              <a:rPr lang="en-US" sz="4800">
                <a:latin typeface="Helvetica Neue"/>
                <a:ea typeface="Helvetica Neue"/>
                <a:cs typeface="Helvetica Neue"/>
                <a:sym typeface="Helvetica Neue"/>
              </a:rPr>
              <a:t> </a:t>
            </a:r>
            <a:endParaRPr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rPr lang="en-US" sz="4800">
                <a:latin typeface="Helvetica Neue"/>
                <a:ea typeface="Helvetica Neue"/>
                <a:cs typeface="Helvetica Neue"/>
                <a:sym typeface="Helvetica Neue"/>
              </a:rPr>
              <a:t>El plan de consulta abstracto de </a:t>
            </a:r>
            <a:r>
              <a:rPr b="1" lang="en-US" sz="4800">
                <a:latin typeface="Helvetica Neue"/>
                <a:ea typeface="Helvetica Neue"/>
                <a:cs typeface="Helvetica Neue"/>
                <a:sym typeface="Helvetica Neue"/>
              </a:rPr>
              <a:t>b)</a:t>
            </a:r>
            <a:r>
              <a:rPr lang="en-US" sz="4800">
                <a:latin typeface="Helvetica Neue"/>
                <a:ea typeface="Helvetica Neue"/>
                <a:cs typeface="Helvetica Neue"/>
                <a:sym typeface="Helvetica Neue"/>
              </a:rPr>
              <a:t> (también llamado plan de consulta lógico) se convierte en un plan de consulta físico seleccionando algoritmos para implementarlos en cada uno de los operadores del plan lógico, y seleccionando un orden de ejecución para éstos. </a:t>
            </a:r>
            <a:endParaRPr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t/>
            </a:r>
            <a:endParaRPr sz="4800">
              <a:latin typeface="Helvetica Neue"/>
              <a:ea typeface="Helvetica Neue"/>
              <a:cs typeface="Helvetica Neue"/>
              <a:sym typeface="Helvetica Neue"/>
            </a:endParaRPr>
          </a:p>
          <a:p>
            <a:pPr indent="0" lvl="0" marL="0" rtl="0" algn="just">
              <a:lnSpc>
                <a:spcPct val="115000"/>
              </a:lnSpc>
              <a:spcBef>
                <a:spcPts val="1200"/>
              </a:spcBef>
              <a:spcAft>
                <a:spcPts val="1200"/>
              </a:spcAft>
              <a:buNone/>
            </a:pPr>
            <a:r>
              <a:rPr lang="en-US" sz="4800">
                <a:latin typeface="Helvetica Neue"/>
                <a:ea typeface="Helvetica Neue"/>
                <a:cs typeface="Helvetica Neue"/>
                <a:sym typeface="Helvetica Neue"/>
              </a:rPr>
              <a:t>El plan físico, como el resultado del análisis y el plan lógico, está representado por un árbol de expresión binaria (expression tree).</a:t>
            </a:r>
            <a:endParaRPr sz="4800">
              <a:latin typeface="Helvetica Neue"/>
              <a:ea typeface="Helvetica Neue"/>
              <a:cs typeface="Helvetica Neue"/>
              <a:sym typeface="Helvetica Neue"/>
            </a:endParaRPr>
          </a:p>
        </p:txBody>
      </p:sp>
      <p:pic>
        <p:nvPicPr>
          <p:cNvPr id="103" name="Google Shape;103;g123eb2d0b31_0_8"/>
          <p:cNvPicPr preferRelativeResize="0"/>
          <p:nvPr/>
        </p:nvPicPr>
        <p:blipFill rotWithShape="1">
          <a:blip r:embed="rId3">
            <a:alphaModFix/>
          </a:blip>
          <a:srcRect b="0" l="6296" r="0" t="0"/>
          <a:stretch/>
        </p:blipFill>
        <p:spPr>
          <a:xfrm>
            <a:off x="15544800" y="2540100"/>
            <a:ext cx="8208175" cy="986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23eb2d0b31_0_0"/>
          <p:cNvSpPr txBox="1"/>
          <p:nvPr>
            <p:ph type="title"/>
          </p:nvPr>
        </p:nvSpPr>
        <p:spPr>
          <a:xfrm>
            <a:off x="1206500" y="952500"/>
            <a:ext cx="9779100" cy="14352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004C7F"/>
              </a:buClr>
              <a:buSzPts val="6375"/>
              <a:buFont typeface="Helvetica Neue"/>
              <a:buNone/>
            </a:pPr>
            <a:r>
              <a:rPr lang="en-US" sz="6375"/>
              <a:t>Scanning</a:t>
            </a:r>
            <a:endParaRPr/>
          </a:p>
        </p:txBody>
      </p:sp>
      <p:sp>
        <p:nvSpPr>
          <p:cNvPr id="109" name="Google Shape;109;g123eb2d0b31_0_0"/>
          <p:cNvSpPr txBox="1"/>
          <p:nvPr/>
        </p:nvSpPr>
        <p:spPr>
          <a:xfrm>
            <a:off x="949050" y="2387700"/>
            <a:ext cx="22485900" cy="6329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4800">
                <a:latin typeface="Helvetica Neue"/>
                <a:ea typeface="Helvetica Neue"/>
                <a:cs typeface="Helvetica Neue"/>
                <a:sym typeface="Helvetica Neue"/>
              </a:rPr>
              <a:t>El proceso más básico que se puede hacer en un plan de consulta física (physical query plan) es leer todos los contenidos de una relación R. Una variación de este operador involucra un simple predicado, donde leemos solo las tuplas de la relación R que lo satisfacen. Hay dos maneras de localizar las tuplas: </a:t>
            </a:r>
            <a:r>
              <a:rPr b="1" lang="en-US" sz="4800">
                <a:latin typeface="Helvetica Neue"/>
                <a:ea typeface="Helvetica Neue"/>
                <a:cs typeface="Helvetica Neue"/>
                <a:sym typeface="Helvetica Neue"/>
              </a:rPr>
              <a:t>Table-Scan</a:t>
            </a:r>
            <a:r>
              <a:rPr lang="en-US" sz="4800">
                <a:latin typeface="Helvetica Neue"/>
                <a:ea typeface="Helvetica Neue"/>
                <a:cs typeface="Helvetica Neue"/>
                <a:sym typeface="Helvetica Neue"/>
              </a:rPr>
              <a:t> e </a:t>
            </a:r>
            <a:r>
              <a:rPr b="1" lang="en-US" sz="4800">
                <a:latin typeface="Helvetica Neue"/>
                <a:ea typeface="Helvetica Neue"/>
                <a:cs typeface="Helvetica Neue"/>
                <a:sym typeface="Helvetica Neue"/>
              </a:rPr>
              <a:t>Index-Scan</a:t>
            </a:r>
            <a:endParaRPr b="1"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t/>
            </a:r>
            <a:endParaRPr sz="4800">
              <a:latin typeface="Helvetica Neue"/>
              <a:ea typeface="Helvetica Neue"/>
              <a:cs typeface="Helvetica Neue"/>
              <a:sym typeface="Helvetica Neue"/>
            </a:endParaRPr>
          </a:p>
          <a:p>
            <a:pPr indent="0" lvl="0" marL="0" rtl="0" algn="l">
              <a:spcBef>
                <a:spcPts val="1200"/>
              </a:spcBef>
              <a:spcAft>
                <a:spcPts val="0"/>
              </a:spcAft>
              <a:buNone/>
            </a:pPr>
            <a:r>
              <a:t/>
            </a:r>
            <a:endParaRPr sz="48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23eb2d0b31_0_18"/>
          <p:cNvSpPr txBox="1"/>
          <p:nvPr>
            <p:ph type="title"/>
          </p:nvPr>
        </p:nvSpPr>
        <p:spPr>
          <a:xfrm>
            <a:off x="1206500" y="952500"/>
            <a:ext cx="9779100" cy="14352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004C7F"/>
              </a:buClr>
              <a:buSzPts val="6375"/>
              <a:buFont typeface="Helvetica Neue"/>
              <a:buNone/>
            </a:pPr>
            <a:r>
              <a:rPr lang="en-US" sz="6375"/>
              <a:t>Table-Scan</a:t>
            </a:r>
            <a:endParaRPr/>
          </a:p>
        </p:txBody>
      </p:sp>
      <p:sp>
        <p:nvSpPr>
          <p:cNvPr id="115" name="Google Shape;115;g123eb2d0b31_0_18"/>
          <p:cNvSpPr txBox="1"/>
          <p:nvPr/>
        </p:nvSpPr>
        <p:spPr>
          <a:xfrm>
            <a:off x="949050" y="2387700"/>
            <a:ext cx="22485900" cy="663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4800">
                <a:latin typeface="Helvetica Neue"/>
                <a:ea typeface="Helvetica Neue"/>
                <a:cs typeface="Helvetica Neue"/>
                <a:sym typeface="Helvetica Neue"/>
              </a:rPr>
              <a:t>Indica que el motor necesita leer completamente la tabla sin utilizar un índice porque no existe o porque los que existe no le son funcionales.</a:t>
            </a:r>
            <a:endParaRPr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rPr lang="en-US" sz="4800">
                <a:latin typeface="Helvetica Neue"/>
                <a:ea typeface="Helvetica Neue"/>
                <a:cs typeface="Helvetica Neue"/>
                <a:sym typeface="Helvetica Neue"/>
              </a:rPr>
              <a:t>Debemos tener en cuenta que el motor de base de datos siempre intenta predecir los costos de ejecución basados en las estadísticas que va almacenando.</a:t>
            </a:r>
            <a:endParaRPr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t/>
            </a:r>
            <a:endParaRPr sz="4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t/>
            </a:r>
            <a:endParaRPr sz="4800">
              <a:latin typeface="Helvetica Neue"/>
              <a:ea typeface="Helvetica Neue"/>
              <a:cs typeface="Helvetica Neue"/>
              <a:sym typeface="Helvetica Neue"/>
            </a:endParaRPr>
          </a:p>
          <a:p>
            <a:pPr indent="0" lvl="0" marL="0" rtl="0" algn="l">
              <a:spcBef>
                <a:spcPts val="1200"/>
              </a:spcBef>
              <a:spcAft>
                <a:spcPts val="0"/>
              </a:spcAft>
              <a:buNone/>
            </a:pPr>
            <a:r>
              <a:t/>
            </a:r>
            <a:endParaRPr sz="4800">
              <a:latin typeface="Helvetica Neue"/>
              <a:ea typeface="Helvetica Neue"/>
              <a:cs typeface="Helvetica Neue"/>
              <a:sym typeface="Helvetica Neue"/>
            </a:endParaRPr>
          </a:p>
        </p:txBody>
      </p:sp>
      <p:pic>
        <p:nvPicPr>
          <p:cNvPr id="116" name="Google Shape;116;g123eb2d0b31_0_18"/>
          <p:cNvPicPr preferRelativeResize="0"/>
          <p:nvPr/>
        </p:nvPicPr>
        <p:blipFill>
          <a:blip r:embed="rId3">
            <a:alphaModFix/>
          </a:blip>
          <a:stretch>
            <a:fillRect/>
          </a:stretch>
        </p:blipFill>
        <p:spPr>
          <a:xfrm>
            <a:off x="4664176" y="7691400"/>
            <a:ext cx="15055625" cy="3481425"/>
          </a:xfrm>
          <a:prstGeom prst="rect">
            <a:avLst/>
          </a:prstGeom>
          <a:noFill/>
          <a:ln>
            <a:noFill/>
          </a:ln>
        </p:spPr>
      </p:pic>
      <p:pic>
        <p:nvPicPr>
          <p:cNvPr id="117" name="Google Shape;117;g123eb2d0b31_0_18"/>
          <p:cNvPicPr preferRelativeResize="0"/>
          <p:nvPr/>
        </p:nvPicPr>
        <p:blipFill>
          <a:blip r:embed="rId4">
            <a:alphaModFix/>
          </a:blip>
          <a:stretch>
            <a:fillRect/>
          </a:stretch>
        </p:blipFill>
        <p:spPr>
          <a:xfrm>
            <a:off x="949050" y="6181725"/>
            <a:ext cx="22803051" cy="119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23eb2d0b31_0_26"/>
          <p:cNvSpPr txBox="1"/>
          <p:nvPr>
            <p:ph type="title"/>
          </p:nvPr>
        </p:nvSpPr>
        <p:spPr>
          <a:xfrm>
            <a:off x="1206500" y="952500"/>
            <a:ext cx="9779100" cy="14352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004C7F"/>
              </a:buClr>
              <a:buSzPts val="6375"/>
              <a:buFont typeface="Helvetica Neue"/>
              <a:buNone/>
            </a:pPr>
            <a:r>
              <a:rPr lang="en-US" sz="6375"/>
              <a:t>Index</a:t>
            </a:r>
            <a:r>
              <a:rPr lang="en-US" sz="6375"/>
              <a:t>-Scan</a:t>
            </a:r>
            <a:endParaRPr/>
          </a:p>
        </p:txBody>
      </p:sp>
      <p:pic>
        <p:nvPicPr>
          <p:cNvPr id="123" name="Google Shape;123;g123eb2d0b31_0_26"/>
          <p:cNvPicPr preferRelativeResize="0"/>
          <p:nvPr/>
        </p:nvPicPr>
        <p:blipFill rotWithShape="1">
          <a:blip r:embed="rId3">
            <a:alphaModFix/>
          </a:blip>
          <a:srcRect b="22702" l="0" r="0" t="0"/>
          <a:stretch/>
        </p:blipFill>
        <p:spPr>
          <a:xfrm>
            <a:off x="5210175" y="8807925"/>
            <a:ext cx="13963650" cy="4127025"/>
          </a:xfrm>
          <a:prstGeom prst="rect">
            <a:avLst/>
          </a:prstGeom>
          <a:noFill/>
          <a:ln>
            <a:noFill/>
          </a:ln>
        </p:spPr>
      </p:pic>
      <p:sp>
        <p:nvSpPr>
          <p:cNvPr id="124" name="Google Shape;124;g123eb2d0b31_0_26"/>
          <p:cNvSpPr txBox="1"/>
          <p:nvPr/>
        </p:nvSpPr>
        <p:spPr>
          <a:xfrm>
            <a:off x="949050" y="2387700"/>
            <a:ext cx="22485900" cy="475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4400">
                <a:latin typeface="Helvetica Neue"/>
                <a:ea typeface="Helvetica Neue"/>
                <a:cs typeface="Helvetica Neue"/>
                <a:sym typeface="Helvetica Neue"/>
              </a:rPr>
              <a:t>Con un índice no clustereado al no poder ordenar los datos físicamente porque esto ya lo hizo el índice clustereado, crea una estructura adicional con las columnas que va a indizar y ordena estas columnas, si la consulta solo usa la estructura del índice sin llegar a tocar las páginas de datos esto no es perfecto, pero es más eficiente que Table Scan Aunque muchas veces suele ser síntoma de un mal uso de los índices, también aparece cuando usamos las cláusulas ORDER BY, JOIN o GROUP BY.</a:t>
            </a:r>
            <a:endParaRPr sz="4800">
              <a:latin typeface="Helvetica Neue"/>
              <a:ea typeface="Helvetica Neue"/>
              <a:cs typeface="Helvetica Neue"/>
              <a:sym typeface="Helvetica Neue"/>
            </a:endParaRPr>
          </a:p>
        </p:txBody>
      </p:sp>
      <p:pic>
        <p:nvPicPr>
          <p:cNvPr id="125" name="Google Shape;125;g123eb2d0b31_0_26"/>
          <p:cNvPicPr preferRelativeResize="0"/>
          <p:nvPr/>
        </p:nvPicPr>
        <p:blipFill>
          <a:blip r:embed="rId4">
            <a:alphaModFix/>
          </a:blip>
          <a:stretch>
            <a:fillRect/>
          </a:stretch>
        </p:blipFill>
        <p:spPr>
          <a:xfrm>
            <a:off x="1479163" y="7437825"/>
            <a:ext cx="21425674" cy="107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4"/>
          <p:cNvPicPr preferRelativeResize="0"/>
          <p:nvPr/>
        </p:nvPicPr>
        <p:blipFill>
          <a:blip r:embed="rId3">
            <a:alphaModFix/>
          </a:blip>
          <a:stretch>
            <a:fillRect/>
          </a:stretch>
        </p:blipFill>
        <p:spPr>
          <a:xfrm>
            <a:off x="9217675" y="681225"/>
            <a:ext cx="14352099" cy="7845825"/>
          </a:xfrm>
          <a:prstGeom prst="rect">
            <a:avLst/>
          </a:prstGeom>
          <a:noFill/>
          <a:ln>
            <a:noFill/>
          </a:ln>
        </p:spPr>
      </p:pic>
      <p:sp>
        <p:nvSpPr>
          <p:cNvPr id="131" name="Google Shape;131;p4"/>
          <p:cNvSpPr txBox="1"/>
          <p:nvPr>
            <p:ph idx="2" type="body"/>
          </p:nvPr>
        </p:nvSpPr>
        <p:spPr>
          <a:xfrm>
            <a:off x="1206500" y="4248500"/>
            <a:ext cx="15616200" cy="62616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También llamada </a:t>
            </a:r>
            <a:r>
              <a:rPr lang="en-US"/>
              <a:t>criptografía</a:t>
            </a:r>
            <a:r>
              <a:rPr lang="en-US"/>
              <a:t> Hash o solo Hash</a:t>
            </a:r>
            <a:endParaRPr/>
          </a:p>
          <a:p>
            <a:pPr indent="-609600" lvl="0" marL="609600" rtl="0" algn="l">
              <a:lnSpc>
                <a:spcPct val="90000"/>
              </a:lnSpc>
              <a:spcBef>
                <a:spcPts val="4500"/>
              </a:spcBef>
              <a:spcAft>
                <a:spcPts val="0"/>
              </a:spcAft>
              <a:buClr>
                <a:srgbClr val="000000"/>
              </a:buClr>
              <a:buSzPts val="5904"/>
              <a:buFont typeface="Helvetica Neue"/>
              <a:buChar char="•"/>
            </a:pPr>
            <a:r>
              <a:rPr lang="en-US"/>
              <a:t>SHA-1, MD 5, SHA-2 algunos </a:t>
            </a:r>
            <a:r>
              <a:rPr lang="en-US"/>
              <a:t>métodos</a:t>
            </a:r>
            <a:r>
              <a:rPr lang="en-US"/>
              <a:t> más usados</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Transforman palabras en códigos de la misma longitud</a:t>
            </a:r>
            <a:endParaRPr/>
          </a:p>
          <a:p>
            <a:pPr indent="-375285" lvl="0" marL="609600" rtl="0" algn="l">
              <a:lnSpc>
                <a:spcPct val="90000"/>
              </a:lnSpc>
              <a:spcBef>
                <a:spcPts val="4500"/>
              </a:spcBef>
              <a:spcAft>
                <a:spcPts val="0"/>
              </a:spcAft>
              <a:buSzPts val="2214"/>
              <a:buChar char="•"/>
            </a:pPr>
            <a:r>
              <a:rPr lang="en-US"/>
              <a:t>Otro de sus usos es el ordenamiento de datos</a:t>
            </a:r>
            <a:endParaRPr/>
          </a:p>
        </p:txBody>
      </p:sp>
      <p:sp>
        <p:nvSpPr>
          <p:cNvPr id="132" name="Google Shape;132;p4"/>
          <p:cNvSpPr txBox="1"/>
          <p:nvPr>
            <p:ph type="title"/>
          </p:nvPr>
        </p:nvSpPr>
        <p:spPr>
          <a:xfrm>
            <a:off x="1206500" y="952500"/>
            <a:ext cx="9779000" cy="14351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004C7F"/>
              </a:buClr>
              <a:buSzPts val="5865"/>
              <a:buFont typeface="Helvetica Neue"/>
              <a:buNone/>
            </a:pPr>
            <a:r>
              <a:rPr lang="en-US" sz="5865"/>
              <a:t>Hashing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11f61ae9c07_3_7"/>
          <p:cNvPicPr preferRelativeResize="0"/>
          <p:nvPr/>
        </p:nvPicPr>
        <p:blipFill>
          <a:blip r:embed="rId3">
            <a:alphaModFix/>
          </a:blip>
          <a:stretch>
            <a:fillRect/>
          </a:stretch>
        </p:blipFill>
        <p:spPr>
          <a:xfrm>
            <a:off x="1937125" y="152400"/>
            <a:ext cx="9068725" cy="13308650"/>
          </a:xfrm>
          <a:prstGeom prst="rect">
            <a:avLst/>
          </a:prstGeom>
          <a:noFill/>
          <a:ln>
            <a:noFill/>
          </a:ln>
        </p:spPr>
      </p:pic>
      <p:pic>
        <p:nvPicPr>
          <p:cNvPr id="138" name="Google Shape;138;g11f61ae9c07_3_7"/>
          <p:cNvPicPr preferRelativeResize="0"/>
          <p:nvPr/>
        </p:nvPicPr>
        <p:blipFill>
          <a:blip r:embed="rId4">
            <a:alphaModFix/>
          </a:blip>
          <a:stretch>
            <a:fillRect/>
          </a:stretch>
        </p:blipFill>
        <p:spPr>
          <a:xfrm>
            <a:off x="12810775" y="24925"/>
            <a:ext cx="9278803" cy="1356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6CA28D63A2C0244973B388C5DDCD100" ma:contentTypeVersion="2" ma:contentTypeDescription="Crear nuevo documento." ma:contentTypeScope="" ma:versionID="f98ade9044671680f5136e3c7be1b560">
  <xsd:schema xmlns:xsd="http://www.w3.org/2001/XMLSchema" xmlns:xs="http://www.w3.org/2001/XMLSchema" xmlns:p="http://schemas.microsoft.com/office/2006/metadata/properties" xmlns:ns2="51a6c0ef-3aa2-43e1-8c47-46ea5a9700ef" targetNamespace="http://schemas.microsoft.com/office/2006/metadata/properties" ma:root="true" ma:fieldsID="a0083c5f55da789594c7e8f118780e3d" ns2:_="">
    <xsd:import namespace="51a6c0ef-3aa2-43e1-8c47-46ea5a9700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a6c0ef-3aa2-43e1-8c47-46ea5a9700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27CFFB-BCF8-4E2F-A1D8-A8A2ED5EAA26}"/>
</file>

<file path=customXml/itemProps2.xml><?xml version="1.0" encoding="utf-8"?>
<ds:datastoreItem xmlns:ds="http://schemas.openxmlformats.org/officeDocument/2006/customXml" ds:itemID="{D1E1CACB-DB89-4CFE-A2F5-4B8960360ABE}"/>
</file>

<file path=customXml/itemProps3.xml><?xml version="1.0" encoding="utf-8"?>
<ds:datastoreItem xmlns:ds="http://schemas.openxmlformats.org/officeDocument/2006/customXml" ds:itemID="{503725A8-D761-48DA-AC16-3D921AF96167}"/>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0x01010006CA28D63A2C0244973B388C5DDCD100</vt:lpwstr>
  </property>
</Properties>
</file>