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Slab"/>
      <p:regular r:id="rId31"/>
      <p:bold r:id="rId32"/>
    </p:embeddedFon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Roboto-bold.fntdata"/><Relationship Id="rId25" Type="http://schemas.openxmlformats.org/officeDocument/2006/relationships/slide" Target="slides/slide20.xml"/><Relationship Id="rId7" Type="http://schemas.openxmlformats.org/officeDocument/2006/relationships/slide" Target="slides/slide2.xml"/><Relationship Id="rId33" Type="http://schemas.openxmlformats.org/officeDocument/2006/relationships/font" Target="fonts/Roboto-regular.fntdata"/><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customXml" Target="../customXml/item2.xml"/><Relationship Id="rId20" Type="http://schemas.openxmlformats.org/officeDocument/2006/relationships/slide" Target="slides/slide15.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font" Target="fonts/RobotoSlab-bold.fntdata"/><Relationship Id="rId37" Type="http://schemas.openxmlformats.org/officeDocument/2006/relationships/customXml" Target="../customXml/item1.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font" Target="fonts/Roboto-boldItalic.fntdata"/><Relationship Id="rId31" Type="http://schemas.openxmlformats.org/officeDocument/2006/relationships/font" Target="fonts/RobotoSlab-regular.fntdata"/><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Roboto-italic.fntdata"/><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55c4a4e3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55c4a4e3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55c4a4e3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55c4a4e3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55c4a4e37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55c4a4e37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22fba31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22fba31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22fba31c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22fba31c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22fba31c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22fba31c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53b2bf9d6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53b2bf9d6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222431b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222431b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222431be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222431be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222431be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222431be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53b2bf9d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53b2bf9d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222431be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222431be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222431be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222431be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222431be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222431be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53b2bf9d6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53b2bf9d6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53b2bf9d6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53b2bf9d6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55c4a4e37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55c4a4e3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53b2bf9d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53b2bf9d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55c4a4e3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55c4a4e3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55c4a4e3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55c4a4e3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55c4a4e3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55c4a4e3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55c4a4e3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55c4a4e3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55c4a4e3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55c4a4e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55c4a4e3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55c4a4e3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fing.edu.uy/tecnoinf/mvd/cursos/bd2/material/teo/bd2-teorico08.pdf" TargetMode="External"/><Relationship Id="rId4" Type="http://schemas.openxmlformats.org/officeDocument/2006/relationships/hyperlink" Target="https://bibliotecadigital.univalle.edu.co/bitstream/handle/10893/10313/Fundamentos-de-bases-de-datos.pdf?sequence=6&amp;isAllowed=y" TargetMode="External"/><Relationship Id="rId5" Type="http://schemas.openxmlformats.org/officeDocument/2006/relationships/hyperlink" Target="https://www.sqlshack.com/es/tecnicas-de-optimizacion-de-consultas-en-sql-server-consejos-y-trucos-de-aplicac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1" Type="http://schemas.openxmlformats.org/officeDocument/2006/relationships/image" Target="../media/image19.png"/><Relationship Id="rId10" Type="http://schemas.openxmlformats.org/officeDocument/2006/relationships/image" Target="../media/image12.png"/><Relationship Id="rId13" Type="http://schemas.openxmlformats.org/officeDocument/2006/relationships/image" Target="../media/image7.png"/><Relationship Id="rId12"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5.png"/><Relationship Id="rId7" Type="http://schemas.openxmlformats.org/officeDocument/2006/relationships/image" Target="../media/image1.png"/><Relationship Id="rId8"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solidFill>
                  <a:schemeClr val="dk2"/>
                </a:solidFill>
              </a:rPr>
              <a:t>Optimización de consultas </a:t>
            </a:r>
            <a:endParaRPr>
              <a:solidFill>
                <a:schemeClr val="dk2"/>
              </a:solidFill>
            </a:endParaRPr>
          </a:p>
        </p:txBody>
      </p:sp>
      <p:sp>
        <p:nvSpPr>
          <p:cNvPr id="64" name="Google Shape;64;p13"/>
          <p:cNvSpPr txBox="1"/>
          <p:nvPr>
            <p:ph idx="1" type="subTitle"/>
          </p:nvPr>
        </p:nvSpPr>
        <p:spPr>
          <a:xfrm>
            <a:off x="1680300" y="3049450"/>
            <a:ext cx="5783400" cy="16821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s-419"/>
              <a:t>Equipo 2 </a:t>
            </a:r>
            <a:endParaRPr/>
          </a:p>
          <a:p>
            <a:pPr indent="0" lvl="0" marL="0" rtl="0" algn="ctr">
              <a:spcBef>
                <a:spcPts val="0"/>
              </a:spcBef>
              <a:spcAft>
                <a:spcPts val="0"/>
              </a:spcAft>
              <a:buNone/>
            </a:pPr>
            <a:r>
              <a:rPr lang="es-419"/>
              <a:t>Díaz Llanos Pedro Hernán</a:t>
            </a:r>
            <a:endParaRPr/>
          </a:p>
          <a:p>
            <a:pPr indent="0" lvl="0" marL="0" rtl="0" algn="ctr">
              <a:spcBef>
                <a:spcPts val="0"/>
              </a:spcBef>
              <a:spcAft>
                <a:spcPts val="0"/>
              </a:spcAft>
              <a:buNone/>
            </a:pPr>
            <a:r>
              <a:rPr lang="es-419"/>
              <a:t>Escamilla Sánchez Alejandro</a:t>
            </a:r>
            <a:endParaRPr/>
          </a:p>
          <a:p>
            <a:pPr indent="0" lvl="0" marL="0" rtl="0" algn="ctr">
              <a:spcBef>
                <a:spcPts val="0"/>
              </a:spcBef>
              <a:spcAft>
                <a:spcPts val="0"/>
              </a:spcAft>
              <a:buNone/>
            </a:pPr>
            <a:r>
              <a:rPr lang="es-419"/>
              <a:t>Espinosa Perdomo Jose Andre</a:t>
            </a:r>
            <a:endParaRPr/>
          </a:p>
          <a:p>
            <a:pPr indent="0" lvl="0" marL="0" rtl="0" algn="ctr">
              <a:spcBef>
                <a:spcPts val="0"/>
              </a:spcBef>
              <a:spcAft>
                <a:spcPts val="0"/>
              </a:spcAft>
              <a:buNone/>
            </a:pPr>
            <a:r>
              <a:rPr lang="es-419"/>
              <a:t>García Caballero Iván </a:t>
            </a:r>
            <a:endParaRPr/>
          </a:p>
          <a:p>
            <a:pPr indent="0" lvl="0" marL="0" rtl="0" algn="ctr">
              <a:spcBef>
                <a:spcPts val="0"/>
              </a:spcBef>
              <a:spcAft>
                <a:spcPts val="0"/>
              </a:spcAft>
              <a:buNone/>
            </a:pPr>
            <a:r>
              <a:rPr lang="es-419"/>
              <a:t>González Vargas Itzel Anayelli</a:t>
            </a:r>
            <a:endParaRPr/>
          </a:p>
          <a:p>
            <a:pPr indent="0" lvl="0" marL="0" rtl="0" algn="ctr">
              <a:spcBef>
                <a:spcPts val="0"/>
              </a:spcBef>
              <a:spcAft>
                <a:spcPts val="0"/>
              </a:spcAft>
              <a:buNone/>
            </a:pPr>
            <a:r>
              <a:rPr lang="es-419"/>
              <a:t>Guzmán Nieto Edwin David</a:t>
            </a:r>
            <a:endParaRPr/>
          </a:p>
        </p:txBody>
      </p:sp>
      <p:pic>
        <p:nvPicPr>
          <p:cNvPr id="65" name="Google Shape;65;p13"/>
          <p:cNvPicPr preferRelativeResize="0"/>
          <p:nvPr/>
        </p:nvPicPr>
        <p:blipFill rotWithShape="1">
          <a:blip r:embed="rId3">
            <a:alphaModFix/>
          </a:blip>
          <a:srcRect b="0" l="-2100" r="2100" t="0"/>
          <a:stretch/>
        </p:blipFill>
        <p:spPr>
          <a:xfrm>
            <a:off x="-234825" y="40225"/>
            <a:ext cx="1915125" cy="1536999"/>
          </a:xfrm>
          <a:prstGeom prst="rect">
            <a:avLst/>
          </a:prstGeom>
          <a:noFill/>
          <a:ln>
            <a:noFill/>
          </a:ln>
        </p:spPr>
      </p:pic>
      <p:pic>
        <p:nvPicPr>
          <p:cNvPr id="66" name="Google Shape;66;p13"/>
          <p:cNvPicPr preferRelativeResize="0"/>
          <p:nvPr/>
        </p:nvPicPr>
        <p:blipFill>
          <a:blip r:embed="rId4">
            <a:alphaModFix/>
          </a:blip>
          <a:stretch>
            <a:fillRect/>
          </a:stretch>
        </p:blipFill>
        <p:spPr>
          <a:xfrm>
            <a:off x="7659075" y="280900"/>
            <a:ext cx="1384450" cy="1055650"/>
          </a:xfrm>
          <a:prstGeom prst="rect">
            <a:avLst/>
          </a:prstGeom>
          <a:noFill/>
          <a:ln>
            <a:noFill/>
          </a:ln>
        </p:spPr>
      </p:pic>
      <p:sp>
        <p:nvSpPr>
          <p:cNvPr id="67" name="Google Shape;67;p13"/>
          <p:cNvSpPr txBox="1"/>
          <p:nvPr/>
        </p:nvSpPr>
        <p:spPr>
          <a:xfrm>
            <a:off x="2422200" y="863950"/>
            <a:ext cx="4299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1600">
                <a:solidFill>
                  <a:schemeClr val="lt1"/>
                </a:solidFill>
                <a:latin typeface="Roboto Slab"/>
                <a:ea typeface="Roboto Slab"/>
                <a:cs typeface="Roboto Slab"/>
                <a:sym typeface="Roboto Slab"/>
              </a:rPr>
              <a:t>Database Selected Topics</a:t>
            </a:r>
            <a:endParaRPr b="1" sz="1600">
              <a:solidFill>
                <a:schemeClr val="lt1"/>
              </a:solidFill>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solidFill>
                  <a:schemeClr val="lt1"/>
                </a:solidFill>
              </a:rPr>
              <a:t>Estimación de costo de operaciones</a:t>
            </a:r>
            <a:endParaRPr>
              <a:solidFill>
                <a:schemeClr val="lt1"/>
              </a:solidFill>
            </a:endParaRPr>
          </a:p>
        </p:txBody>
      </p:sp>
      <p:sp>
        <p:nvSpPr>
          <p:cNvPr id="162" name="Google Shape;162;p22"/>
          <p:cNvSpPr txBox="1"/>
          <p:nvPr>
            <p:ph idx="1" type="body"/>
          </p:nvPr>
        </p:nvSpPr>
        <p:spPr>
          <a:xfrm>
            <a:off x="387900" y="1489825"/>
            <a:ext cx="36141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a:solidFill>
                  <a:srgbClr val="000000"/>
                </a:solidFill>
              </a:rPr>
              <a:t>En el costo consideramos sólo los accesos a disco tanto de lectura como de escritura.</a:t>
            </a:r>
            <a:endParaRPr>
              <a:solidFill>
                <a:srgbClr val="000000"/>
              </a:solidFill>
            </a:endParaRPr>
          </a:p>
          <a:p>
            <a:pPr indent="0" lvl="0" marL="0" rtl="0" algn="just">
              <a:spcBef>
                <a:spcPts val="1200"/>
              </a:spcBef>
              <a:spcAft>
                <a:spcPts val="1200"/>
              </a:spcAft>
              <a:buNone/>
            </a:pPr>
            <a:r>
              <a:rPr lang="es-419">
                <a:solidFill>
                  <a:srgbClr val="000000"/>
                </a:solidFill>
              </a:rPr>
              <a:t>El costo de escritura siempre es el costo de grabar todo el resultado “R”</a:t>
            </a:r>
            <a:endParaRPr>
              <a:solidFill>
                <a:srgbClr val="000000"/>
              </a:solidFill>
            </a:endParaRPr>
          </a:p>
        </p:txBody>
      </p:sp>
      <p:sp>
        <p:nvSpPr>
          <p:cNvPr id="163" name="Google Shape;163;p22"/>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4" name="Google Shape;164;p22"/>
          <p:cNvPicPr preferRelativeResize="0"/>
          <p:nvPr/>
        </p:nvPicPr>
        <p:blipFill>
          <a:blip r:embed="rId3">
            <a:alphaModFix/>
          </a:blip>
          <a:stretch>
            <a:fillRect/>
          </a:stretch>
        </p:blipFill>
        <p:spPr>
          <a:xfrm>
            <a:off x="452400" y="2884988"/>
            <a:ext cx="3140025" cy="288575"/>
          </a:xfrm>
          <a:prstGeom prst="rect">
            <a:avLst/>
          </a:prstGeom>
          <a:noFill/>
          <a:ln>
            <a:noFill/>
          </a:ln>
        </p:spPr>
      </p:pic>
      <p:pic>
        <p:nvPicPr>
          <p:cNvPr id="165" name="Google Shape;165;p22"/>
          <p:cNvPicPr preferRelativeResize="0"/>
          <p:nvPr/>
        </p:nvPicPr>
        <p:blipFill>
          <a:blip r:embed="rId4">
            <a:alphaModFix/>
          </a:blip>
          <a:stretch>
            <a:fillRect/>
          </a:stretch>
        </p:blipFill>
        <p:spPr>
          <a:xfrm>
            <a:off x="4163075" y="1658025"/>
            <a:ext cx="4682575" cy="2657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71" name="Google Shape;171;p23"/>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23"/>
          <p:cNvPicPr preferRelativeResize="0"/>
          <p:nvPr/>
        </p:nvPicPr>
        <p:blipFill>
          <a:blip r:embed="rId3">
            <a:alphaModFix/>
          </a:blip>
          <a:stretch>
            <a:fillRect/>
          </a:stretch>
        </p:blipFill>
        <p:spPr>
          <a:xfrm>
            <a:off x="1234063" y="1960675"/>
            <a:ext cx="6675874" cy="2137200"/>
          </a:xfrm>
          <a:prstGeom prst="rect">
            <a:avLst/>
          </a:prstGeom>
          <a:noFill/>
          <a:ln>
            <a:noFill/>
          </a:ln>
        </p:spPr>
      </p:pic>
      <p:sp>
        <p:nvSpPr>
          <p:cNvPr id="173" name="Google Shape;173;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solidFill>
                  <a:schemeClr val="lt1"/>
                </a:solidFill>
              </a:rPr>
              <a:t>Estimación de costo de operaciones</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9" name="Google Shape;179;p24"/>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0" name="Google Shape;180;p24"/>
          <p:cNvPicPr preferRelativeResize="0"/>
          <p:nvPr/>
        </p:nvPicPr>
        <p:blipFill>
          <a:blip r:embed="rId3">
            <a:alphaModFix/>
          </a:blip>
          <a:stretch>
            <a:fillRect/>
          </a:stretch>
        </p:blipFill>
        <p:spPr>
          <a:xfrm>
            <a:off x="2180214" y="1489825"/>
            <a:ext cx="4783563" cy="3078900"/>
          </a:xfrm>
          <a:prstGeom prst="rect">
            <a:avLst/>
          </a:prstGeom>
          <a:noFill/>
          <a:ln>
            <a:noFill/>
          </a:ln>
        </p:spPr>
      </p:pic>
      <p:sp>
        <p:nvSpPr>
          <p:cNvPr id="181" name="Google Shape;181;p24"/>
          <p:cNvSpPr txBox="1"/>
          <p:nvPr>
            <p:ph type="title"/>
          </p:nvPr>
        </p:nvSpPr>
        <p:spPr>
          <a:xfrm>
            <a:off x="387900" y="4214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solidFill>
                  <a:schemeClr val="lt1"/>
                </a:solidFill>
              </a:rPr>
              <a:t>Estimación de costo de operaciones</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solidFill>
                  <a:schemeClr val="dk2"/>
                </a:solidFill>
              </a:rPr>
              <a:t>Selección de planes basada en costos​.</a:t>
            </a:r>
            <a:endParaRPr/>
          </a:p>
        </p:txBody>
      </p:sp>
      <p:pic>
        <p:nvPicPr>
          <p:cNvPr id="187" name="Google Shape;187;p25"/>
          <p:cNvPicPr preferRelativeResize="0"/>
          <p:nvPr/>
        </p:nvPicPr>
        <p:blipFill>
          <a:blip r:embed="rId3">
            <a:alphaModFix/>
          </a:blip>
          <a:stretch>
            <a:fillRect/>
          </a:stretch>
        </p:blipFill>
        <p:spPr>
          <a:xfrm>
            <a:off x="1199950" y="3431200"/>
            <a:ext cx="6744101" cy="1549100"/>
          </a:xfrm>
          <a:prstGeom prst="rect">
            <a:avLst/>
          </a:prstGeom>
          <a:noFill/>
          <a:ln>
            <a:noFill/>
          </a:ln>
        </p:spPr>
      </p:pic>
      <p:sp>
        <p:nvSpPr>
          <p:cNvPr id="188" name="Google Shape;188;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a:solidFill>
                  <a:srgbClr val="000000"/>
                </a:solidFill>
              </a:rPr>
              <a:t>La optimización de consultas basada en costos utiliza técnicas de optimización tradicionales que buscan en el espacio de soluciones de un problema la solución que minimice una función objetivo (función de costo). Las funciones de costo que se utilizan en la optimización de consultas son funciones estimadas, no funciones exactas; por tanto, la optimización podría elegir una estrategia de ejecución de consultas que no fuese la óptima.</a:t>
            </a:r>
            <a:endParaRPr>
              <a:solidFill>
                <a:srgbClr val="000000"/>
              </a:solidFill>
            </a:endParaRPr>
          </a:p>
          <a:p>
            <a:pPr indent="0" lvl="0" marL="0" rtl="0" algn="just">
              <a:spcBef>
                <a:spcPts val="1200"/>
              </a:spcBef>
              <a:spcAft>
                <a:spcPts val="1200"/>
              </a:spcAft>
              <a:buNone/>
            </a:pPr>
            <a:r>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SzPts val="990"/>
              <a:buNone/>
            </a:pPr>
            <a:r>
              <a:rPr lang="es-419" sz="2600"/>
              <a:t>Componentes de coste de ejecución de una </a:t>
            </a:r>
            <a:r>
              <a:rPr lang="es-419" sz="2500">
                <a:solidFill>
                  <a:schemeClr val="dk2"/>
                </a:solidFill>
              </a:rPr>
              <a:t>Componentes del costo de ejecución de una consulta.</a:t>
            </a:r>
            <a:endParaRPr sz="2500"/>
          </a:p>
        </p:txBody>
      </p:sp>
      <p:sp>
        <p:nvSpPr>
          <p:cNvPr id="194" name="Google Shape;194;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62500"/>
          </a:bodyPr>
          <a:lstStyle/>
          <a:p>
            <a:pPr indent="-300037" lvl="0" marL="457200" rtl="0" algn="just">
              <a:spcBef>
                <a:spcPts val="0"/>
              </a:spcBef>
              <a:spcAft>
                <a:spcPts val="0"/>
              </a:spcAft>
              <a:buClr>
                <a:srgbClr val="000000"/>
              </a:buClr>
              <a:buSzPct val="100000"/>
              <a:buAutoNum type="arabicPeriod"/>
            </a:pPr>
            <a:r>
              <a:rPr b="1" lang="es-419">
                <a:solidFill>
                  <a:srgbClr val="000000"/>
                </a:solidFill>
              </a:rPr>
              <a:t>Costo de acceso al almacenamiento secundario.</a:t>
            </a:r>
            <a:r>
              <a:rPr lang="es-419">
                <a:solidFill>
                  <a:srgbClr val="000000"/>
                </a:solidFill>
              </a:rPr>
              <a:t> Es el costo de la búsqueda, lectura y escritura de bloques de datos que residen en almacenamiento secundario, principalmente en disco. El costo de la búsqueda de registros en un fichero depende del tipo de las estructuras de acceso a dicho fichero, como, por ejemplo, la ordenación, la dispersión y los índices primarios y secundarios. Aparte de esto, factores como la ubicación contigua de los bloques del fichero en el mismo cilindro del disco o diseminados por el disco afectan al coste de acceso.</a:t>
            </a:r>
            <a:endParaRPr>
              <a:solidFill>
                <a:srgbClr val="000000"/>
              </a:solidFill>
            </a:endParaRPr>
          </a:p>
          <a:p>
            <a:pPr indent="-300037" lvl="0" marL="457200" rtl="0" algn="just">
              <a:spcBef>
                <a:spcPts val="0"/>
              </a:spcBef>
              <a:spcAft>
                <a:spcPts val="0"/>
              </a:spcAft>
              <a:buClr>
                <a:srgbClr val="000000"/>
              </a:buClr>
              <a:buSzPct val="100000"/>
              <a:buAutoNum type="arabicPeriod"/>
            </a:pPr>
            <a:r>
              <a:rPr b="1" lang="es-419">
                <a:solidFill>
                  <a:srgbClr val="000000"/>
                </a:solidFill>
              </a:rPr>
              <a:t>Costo de almacenamiento. </a:t>
            </a:r>
            <a:r>
              <a:rPr lang="es-419">
                <a:solidFill>
                  <a:srgbClr val="000000"/>
                </a:solidFill>
              </a:rPr>
              <a:t>Es el costo de almacenamiento de los ficheros intermedios generados por una estrategia de ejecución de la consulta.</a:t>
            </a:r>
            <a:endParaRPr>
              <a:solidFill>
                <a:srgbClr val="000000"/>
              </a:solidFill>
            </a:endParaRPr>
          </a:p>
          <a:p>
            <a:pPr indent="-300037" lvl="0" marL="457200" rtl="0" algn="just">
              <a:spcBef>
                <a:spcPts val="0"/>
              </a:spcBef>
              <a:spcAft>
                <a:spcPts val="0"/>
              </a:spcAft>
              <a:buClr>
                <a:srgbClr val="000000"/>
              </a:buClr>
              <a:buSzPct val="100000"/>
              <a:buAutoNum type="arabicPeriod"/>
            </a:pPr>
            <a:r>
              <a:rPr b="1" lang="es-419">
                <a:solidFill>
                  <a:srgbClr val="000000"/>
                </a:solidFill>
              </a:rPr>
              <a:t>Costo computacional. </a:t>
            </a:r>
            <a:r>
              <a:rPr lang="es-419">
                <a:solidFill>
                  <a:srgbClr val="000000"/>
                </a:solidFill>
              </a:rPr>
              <a:t>Es el costo de la ejecución de operaciones en memoria sobre los búferes de datos durante la ejecución de la consulta. Este tipo de operaciones incluye la búsqueda y la ordenación de los registros, la mezcla de registros durante una concatenación y la ejecución de cálculos sobre valores de los campos.</a:t>
            </a:r>
            <a:endParaRPr>
              <a:solidFill>
                <a:srgbClr val="000000"/>
              </a:solidFill>
            </a:endParaRPr>
          </a:p>
          <a:p>
            <a:pPr indent="-300037" lvl="0" marL="457200" rtl="0" algn="just">
              <a:spcBef>
                <a:spcPts val="0"/>
              </a:spcBef>
              <a:spcAft>
                <a:spcPts val="0"/>
              </a:spcAft>
              <a:buClr>
                <a:srgbClr val="000000"/>
              </a:buClr>
              <a:buSzPct val="100000"/>
              <a:buAutoNum type="arabicPeriod"/>
            </a:pPr>
            <a:r>
              <a:rPr b="1" lang="es-419">
                <a:solidFill>
                  <a:srgbClr val="000000"/>
                </a:solidFill>
              </a:rPr>
              <a:t>Costo de uso de memoria.</a:t>
            </a:r>
            <a:r>
              <a:rPr lang="es-419">
                <a:solidFill>
                  <a:srgbClr val="000000"/>
                </a:solidFill>
              </a:rPr>
              <a:t> Es el costo relativo al número de búferes de memoria que se necesitan durante la ejecución de la consulta.</a:t>
            </a:r>
            <a:endParaRPr>
              <a:solidFill>
                <a:srgbClr val="000000"/>
              </a:solidFill>
            </a:endParaRPr>
          </a:p>
          <a:p>
            <a:pPr indent="-300037" lvl="0" marL="457200" rtl="0" algn="just">
              <a:spcBef>
                <a:spcPts val="0"/>
              </a:spcBef>
              <a:spcAft>
                <a:spcPts val="0"/>
              </a:spcAft>
              <a:buClr>
                <a:srgbClr val="000000"/>
              </a:buClr>
              <a:buSzPct val="100000"/>
              <a:buAutoNum type="arabicPeriod"/>
            </a:pPr>
            <a:r>
              <a:rPr b="1" lang="es-419">
                <a:solidFill>
                  <a:srgbClr val="000000"/>
                </a:solidFill>
              </a:rPr>
              <a:t>Costo de comunicaciones.</a:t>
            </a:r>
            <a:r>
              <a:rPr lang="es-419">
                <a:solidFill>
                  <a:srgbClr val="000000"/>
                </a:solidFill>
              </a:rPr>
              <a:t> Es el costo del envío de la consulta y de sus resultados desde el sitio donde se ubica la base de datos hasta el sitio o el terminal donde se originó la consulta.</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solidFill>
                  <a:schemeClr val="dk2"/>
                </a:solidFill>
              </a:rPr>
              <a:t>Selección de planes basada en costos​.</a:t>
            </a:r>
            <a:endParaRPr/>
          </a:p>
        </p:txBody>
      </p:sp>
      <p:sp>
        <p:nvSpPr>
          <p:cNvPr id="200" name="Google Shape;200;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a:solidFill>
                  <a:srgbClr val="000000"/>
                </a:solidFill>
              </a:rPr>
              <a:t>La optimización de consultas basada en costos utiliza técnicas de optimización tradicionales que buscan en el espacio de soluciones de un problema la solución que minimice una función objetivo (función de costo). Las funciones de costo que se utilizan en la optimización de consultas son funciones estimadas, no funciones exactas; por tanto, la optimización podría elegir una estrategia de ejecución de consultas que no fuese la óptima.</a:t>
            </a:r>
            <a:endParaRPr>
              <a:solidFill>
                <a:srgbClr val="000000"/>
              </a:solidFill>
            </a:endParaRPr>
          </a:p>
          <a:p>
            <a:pPr indent="0" lvl="0" marL="0" rtl="0" algn="just">
              <a:spcBef>
                <a:spcPts val="1200"/>
              </a:spcBef>
              <a:spcAft>
                <a:spcPts val="1200"/>
              </a:spcAft>
              <a:buNone/>
            </a:pPr>
            <a:r>
              <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419">
                <a:solidFill>
                  <a:srgbClr val="000000"/>
                </a:solidFill>
              </a:rPr>
              <a:t>Orden de uniones</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solidFill>
                  <a:srgbClr val="000000"/>
                </a:solidFill>
              </a:rPr>
              <a:t>Alto conteo de tablas</a:t>
            </a:r>
            <a:endParaRPr>
              <a:solidFill>
                <a:srgbClr val="000000"/>
              </a:solidFill>
            </a:endParaRPr>
          </a:p>
        </p:txBody>
      </p:sp>
      <p:sp>
        <p:nvSpPr>
          <p:cNvPr id="211" name="Google Shape;211;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solidFill>
                  <a:srgbClr val="000000"/>
                </a:solidFill>
              </a:rPr>
              <a:t>En estas circunstancias se requiere un buen plan de </a:t>
            </a:r>
            <a:r>
              <a:rPr lang="es-419">
                <a:solidFill>
                  <a:srgbClr val="000000"/>
                </a:solidFill>
              </a:rPr>
              <a:t>ejecución</a:t>
            </a:r>
            <a:r>
              <a:rPr lang="es-419">
                <a:solidFill>
                  <a:srgbClr val="000000"/>
                </a:solidFill>
              </a:rPr>
              <a:t> frente a muchas opciones en un lapso de tiempo muy corto.</a:t>
            </a:r>
            <a:endParaRPr>
              <a:solidFill>
                <a:srgbClr val="000000"/>
              </a:solidFill>
            </a:endParaRPr>
          </a:p>
          <a:p>
            <a:pPr indent="0" lvl="0" marL="0" rtl="0" algn="l">
              <a:spcBef>
                <a:spcPts val="1200"/>
              </a:spcBef>
              <a:spcAft>
                <a:spcPts val="1200"/>
              </a:spcAft>
              <a:buNone/>
            </a:pPr>
            <a:r>
              <a:rPr lang="es-419">
                <a:solidFill>
                  <a:srgbClr val="000000"/>
                </a:solidFill>
              </a:rPr>
              <a:t>Esto se puede interpretar como el resultado en un juego de ajedrez, que requiere, evaluar de manera muy anticipada cada uno de los movimientos tras movimientos.</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solidFill>
                  <a:srgbClr val="000000"/>
                </a:solidFill>
              </a:rPr>
              <a:t>Árbol profundo a la izquierda</a:t>
            </a:r>
            <a:endParaRPr>
              <a:solidFill>
                <a:srgbClr val="000000"/>
              </a:solidFill>
            </a:endParaRPr>
          </a:p>
        </p:txBody>
      </p:sp>
      <p:sp>
        <p:nvSpPr>
          <p:cNvPr id="217" name="Google Shape;217;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solidFill>
                  <a:srgbClr val="000000"/>
                </a:solidFill>
              </a:rPr>
              <a:t>Esta es una consulta en la que la </a:t>
            </a:r>
            <a:r>
              <a:rPr lang="es-419">
                <a:solidFill>
                  <a:srgbClr val="000000"/>
                </a:solidFill>
              </a:rPr>
              <a:t>mayoría</a:t>
            </a:r>
            <a:r>
              <a:rPr lang="es-419">
                <a:solidFill>
                  <a:srgbClr val="000000"/>
                </a:solidFill>
              </a:rPr>
              <a:t> de las tablas se unen secuencialmente una tras otra:</a:t>
            </a:r>
            <a:endParaRPr>
              <a:solidFill>
                <a:srgbClr val="000000"/>
              </a:solidFill>
            </a:endParaRPr>
          </a:p>
          <a:p>
            <a:pPr indent="457200" lvl="0" marL="0" rtl="0" algn="l">
              <a:spcBef>
                <a:spcPts val="1200"/>
              </a:spcBef>
              <a:spcAft>
                <a:spcPts val="1200"/>
              </a:spcAft>
              <a:buNone/>
            </a:pPr>
            <a:r>
              <a:rPr lang="es-419">
                <a:solidFill>
                  <a:srgbClr val="000000"/>
                </a:solidFill>
              </a:rPr>
              <a:t>A join B, B join C, C join D, D join E, etc…</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1"/>
          <p:cNvPicPr preferRelativeResize="0"/>
          <p:nvPr/>
        </p:nvPicPr>
        <p:blipFill>
          <a:blip r:embed="rId3">
            <a:alphaModFix/>
          </a:blip>
          <a:stretch>
            <a:fillRect/>
          </a:stretch>
        </p:blipFill>
        <p:spPr>
          <a:xfrm>
            <a:off x="3051350" y="406513"/>
            <a:ext cx="3347925" cy="4330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solidFill>
                  <a:schemeClr val="dk2"/>
                </a:solidFill>
              </a:rPr>
              <a:t>Introducción</a:t>
            </a:r>
            <a:endParaRPr>
              <a:solidFill>
                <a:schemeClr val="dk2"/>
              </a:solidFill>
            </a:endParaRPr>
          </a:p>
        </p:txBody>
      </p:sp>
      <p:sp>
        <p:nvSpPr>
          <p:cNvPr id="73" name="Google Shape;73;p14"/>
          <p:cNvSpPr txBox="1"/>
          <p:nvPr>
            <p:ph idx="1" type="body"/>
          </p:nvPr>
        </p:nvSpPr>
        <p:spPr>
          <a:xfrm>
            <a:off x="448175" y="1489825"/>
            <a:ext cx="3672900" cy="82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rPr b="1" lang="es-419" sz="1647">
                <a:solidFill>
                  <a:srgbClr val="000000"/>
                </a:solidFill>
              </a:rPr>
              <a:t>¿Qué significa “optimizar” una consulta?</a:t>
            </a:r>
            <a:endParaRPr b="1" sz="1647">
              <a:solidFill>
                <a:srgbClr val="000000"/>
              </a:solidFill>
            </a:endParaRPr>
          </a:p>
          <a:p>
            <a:pPr indent="0" lvl="0" marL="0" rtl="0" algn="l">
              <a:spcBef>
                <a:spcPts val="1200"/>
              </a:spcBef>
              <a:spcAft>
                <a:spcPts val="1200"/>
              </a:spcAft>
              <a:buSzPts val="358"/>
              <a:buNone/>
            </a:pPr>
            <a:r>
              <a:t/>
            </a:r>
            <a:endParaRPr sz="455">
              <a:solidFill>
                <a:srgbClr val="000000"/>
              </a:solidFill>
            </a:endParaRPr>
          </a:p>
        </p:txBody>
      </p:sp>
      <p:pic>
        <p:nvPicPr>
          <p:cNvPr id="74" name="Google Shape;74;p14"/>
          <p:cNvPicPr preferRelativeResize="0"/>
          <p:nvPr/>
        </p:nvPicPr>
        <p:blipFill>
          <a:blip r:embed="rId3">
            <a:alphaModFix/>
          </a:blip>
          <a:stretch>
            <a:fillRect/>
          </a:stretch>
        </p:blipFill>
        <p:spPr>
          <a:xfrm>
            <a:off x="6170875" y="2501900"/>
            <a:ext cx="2641600" cy="2641600"/>
          </a:xfrm>
          <a:prstGeom prst="rect">
            <a:avLst/>
          </a:prstGeom>
          <a:noFill/>
          <a:ln>
            <a:noFill/>
          </a:ln>
        </p:spPr>
      </p:pic>
      <p:sp>
        <p:nvSpPr>
          <p:cNvPr id="75" name="Google Shape;75;p14"/>
          <p:cNvSpPr txBox="1"/>
          <p:nvPr/>
        </p:nvSpPr>
        <p:spPr>
          <a:xfrm>
            <a:off x="5083225" y="1396375"/>
            <a:ext cx="36729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419">
                <a:latin typeface="Roboto"/>
                <a:ea typeface="Roboto"/>
                <a:cs typeface="Roboto"/>
                <a:sym typeface="Roboto"/>
              </a:rPr>
              <a:t>Optimizar una consulta implica escoger la forma más eficiente de ejecutarla. Se trata de minimizar los recursos necesarios para evaluar su correspondiente expresión de consulta.</a:t>
            </a:r>
            <a:endParaRPr>
              <a:latin typeface="Roboto"/>
              <a:ea typeface="Roboto"/>
              <a:cs typeface="Roboto"/>
              <a:sym typeface="Roboto"/>
            </a:endParaRPr>
          </a:p>
        </p:txBody>
      </p:sp>
      <p:sp>
        <p:nvSpPr>
          <p:cNvPr id="76" name="Google Shape;76;p14"/>
          <p:cNvSpPr txBox="1"/>
          <p:nvPr/>
        </p:nvSpPr>
        <p:spPr>
          <a:xfrm>
            <a:off x="642950" y="2621975"/>
            <a:ext cx="39291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1600">
                <a:latin typeface="Roboto"/>
                <a:ea typeface="Roboto"/>
                <a:cs typeface="Roboto"/>
                <a:sym typeface="Roboto"/>
              </a:rPr>
              <a:t>Problemas con la optimización </a:t>
            </a:r>
            <a:endParaRPr b="1" sz="1600">
              <a:latin typeface="Roboto"/>
              <a:ea typeface="Roboto"/>
              <a:cs typeface="Roboto"/>
              <a:sym typeface="Roboto"/>
            </a:endParaRPr>
          </a:p>
          <a:p>
            <a:pPr indent="-317500" lvl="0" marL="457200" rtl="0" algn="l">
              <a:spcBef>
                <a:spcPts val="0"/>
              </a:spcBef>
              <a:spcAft>
                <a:spcPts val="0"/>
              </a:spcAft>
              <a:buSzPts val="1400"/>
              <a:buFont typeface="Roboto"/>
              <a:buChar char="●"/>
            </a:pPr>
            <a:r>
              <a:rPr lang="es-419">
                <a:latin typeface="Roboto"/>
                <a:ea typeface="Roboto"/>
                <a:cs typeface="Roboto"/>
                <a:sym typeface="Roboto"/>
              </a:rPr>
              <a:t>La optimización exacta es intratable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s-419">
                <a:latin typeface="Roboto"/>
                <a:ea typeface="Roboto"/>
                <a:cs typeface="Roboto"/>
                <a:sym typeface="Roboto"/>
              </a:rPr>
              <a:t>No se dispone de información </a:t>
            </a:r>
            <a:r>
              <a:rPr lang="es-419">
                <a:latin typeface="Roboto"/>
                <a:ea typeface="Roboto"/>
                <a:cs typeface="Roboto"/>
                <a:sym typeface="Roboto"/>
              </a:rPr>
              <a:t>estadística</a:t>
            </a:r>
            <a:r>
              <a:rPr lang="es-419">
                <a:latin typeface="Roboto"/>
                <a:ea typeface="Roboto"/>
                <a:cs typeface="Roboto"/>
                <a:sym typeface="Roboto"/>
              </a:rPr>
              <a:t> exacta de la BD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s-419">
                <a:latin typeface="Roboto"/>
                <a:ea typeface="Roboto"/>
                <a:cs typeface="Roboto"/>
                <a:sym typeface="Roboto"/>
              </a:rPr>
              <a:t>Los algoritmos de evaluación de consultas se apoyan en heurísticas</a:t>
            </a:r>
            <a:endParaRPr>
              <a:latin typeface="Roboto"/>
              <a:ea typeface="Roboto"/>
              <a:cs typeface="Roboto"/>
              <a:sym typeface="Roboto"/>
            </a:endParaRPr>
          </a:p>
        </p:txBody>
      </p:sp>
      <p:sp>
        <p:nvSpPr>
          <p:cNvPr id="77" name="Google Shape;77;p14"/>
          <p:cNvSpPr/>
          <p:nvPr/>
        </p:nvSpPr>
        <p:spPr>
          <a:xfrm>
            <a:off x="3978200" y="1674775"/>
            <a:ext cx="733500" cy="4509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solidFill>
                  <a:srgbClr val="000000"/>
                </a:solidFill>
              </a:rPr>
              <a:t>Árbol</a:t>
            </a:r>
            <a:r>
              <a:rPr lang="es-419">
                <a:solidFill>
                  <a:srgbClr val="000000"/>
                </a:solidFill>
              </a:rPr>
              <a:t> tupido</a:t>
            </a:r>
            <a:endParaRPr>
              <a:solidFill>
                <a:srgbClr val="000000"/>
              </a:solidFill>
            </a:endParaRPr>
          </a:p>
        </p:txBody>
      </p:sp>
      <p:sp>
        <p:nvSpPr>
          <p:cNvPr id="228" name="Google Shape;228;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solidFill>
                  <a:srgbClr val="000000"/>
                </a:solidFill>
              </a:rPr>
              <a:t>Esta es una consulta en la que las tablas se ramifican en multiples unidades logicas dentro de cada rama del arbol.</a:t>
            </a:r>
            <a:endParaRPr>
              <a:solidFill>
                <a:srgbClr val="000000"/>
              </a:solidFill>
            </a:endParaRPr>
          </a:p>
          <a:p>
            <a:pPr indent="0" lvl="0" marL="0" rtl="0" algn="l">
              <a:spcBef>
                <a:spcPts val="1200"/>
              </a:spcBef>
              <a:spcAft>
                <a:spcPts val="1200"/>
              </a:spcAft>
              <a:buNone/>
            </a:pPr>
            <a:r>
              <a:rPr lang="es-419">
                <a:solidFill>
                  <a:srgbClr val="000000"/>
                </a:solidFill>
              </a:rPr>
              <a:t>	A join B, A join C, B join D, C join E, etc…</a:t>
            </a: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3"/>
          <p:cNvPicPr preferRelativeResize="0"/>
          <p:nvPr/>
        </p:nvPicPr>
        <p:blipFill>
          <a:blip r:embed="rId3">
            <a:alphaModFix/>
          </a:blip>
          <a:stretch>
            <a:fillRect/>
          </a:stretch>
        </p:blipFill>
        <p:spPr>
          <a:xfrm>
            <a:off x="1864000" y="615775"/>
            <a:ext cx="4889925" cy="3911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solidFill>
                  <a:srgbClr val="000000"/>
                </a:solidFill>
              </a:rPr>
              <a:t>Es decir</a:t>
            </a:r>
            <a:endParaRPr>
              <a:solidFill>
                <a:srgbClr val="000000"/>
              </a:solidFill>
            </a:endParaRPr>
          </a:p>
        </p:txBody>
      </p:sp>
      <p:sp>
        <p:nvSpPr>
          <p:cNvPr id="239" name="Google Shape;239;p3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solidFill>
                  <a:srgbClr val="000000"/>
                </a:solidFill>
              </a:rPr>
              <a:t>Dado que el </a:t>
            </a:r>
            <a:r>
              <a:rPr lang="es-419">
                <a:solidFill>
                  <a:srgbClr val="000000"/>
                </a:solidFill>
              </a:rPr>
              <a:t>árbol</a:t>
            </a:r>
            <a:r>
              <a:rPr lang="es-419">
                <a:solidFill>
                  <a:srgbClr val="000000"/>
                </a:solidFill>
              </a:rPr>
              <a:t> profundo a la izquierda se ordena de forma </a:t>
            </a:r>
            <a:r>
              <a:rPr lang="es-419">
                <a:solidFill>
                  <a:srgbClr val="000000"/>
                </a:solidFill>
              </a:rPr>
              <a:t>más</a:t>
            </a:r>
            <a:r>
              <a:rPr lang="es-419">
                <a:solidFill>
                  <a:srgbClr val="000000"/>
                </a:solidFill>
              </a:rPr>
              <a:t> natural en </a:t>
            </a:r>
            <a:r>
              <a:rPr lang="es-419">
                <a:solidFill>
                  <a:srgbClr val="000000"/>
                </a:solidFill>
              </a:rPr>
              <a:t>función</a:t>
            </a:r>
            <a:r>
              <a:rPr lang="es-419">
                <a:solidFill>
                  <a:srgbClr val="000000"/>
                </a:solidFill>
              </a:rPr>
              <a:t> de </a:t>
            </a:r>
            <a:r>
              <a:rPr lang="es-419">
                <a:solidFill>
                  <a:srgbClr val="000000"/>
                </a:solidFill>
              </a:rPr>
              <a:t>cómo</a:t>
            </a:r>
            <a:r>
              <a:rPr lang="es-419">
                <a:solidFill>
                  <a:srgbClr val="000000"/>
                </a:solidFill>
              </a:rPr>
              <a:t> se unen las tablas, se observa que el </a:t>
            </a:r>
            <a:r>
              <a:rPr lang="es-419">
                <a:solidFill>
                  <a:srgbClr val="000000"/>
                </a:solidFill>
              </a:rPr>
              <a:t>número</a:t>
            </a:r>
            <a:r>
              <a:rPr lang="es-419">
                <a:solidFill>
                  <a:srgbClr val="000000"/>
                </a:solidFill>
              </a:rPr>
              <a:t> de planes de </a:t>
            </a:r>
            <a:r>
              <a:rPr lang="es-419">
                <a:solidFill>
                  <a:srgbClr val="000000"/>
                </a:solidFill>
              </a:rPr>
              <a:t>ejecución</a:t>
            </a:r>
            <a:r>
              <a:rPr lang="es-419">
                <a:solidFill>
                  <a:srgbClr val="000000"/>
                </a:solidFill>
              </a:rPr>
              <a:t> candidatos para la consulta es menor que para un </a:t>
            </a:r>
            <a:r>
              <a:rPr lang="es-419">
                <a:solidFill>
                  <a:srgbClr val="000000"/>
                </a:solidFill>
              </a:rPr>
              <a:t>árbol</a:t>
            </a:r>
            <a:r>
              <a:rPr lang="es-419">
                <a:solidFill>
                  <a:srgbClr val="000000"/>
                </a:solidFill>
              </a:rPr>
              <a:t> espeso.</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rPr lang="es-419">
                <a:solidFill>
                  <a:srgbClr val="000000"/>
                </a:solidFill>
              </a:rPr>
              <a:t>En </a:t>
            </a:r>
            <a:r>
              <a:rPr lang="es-419">
                <a:solidFill>
                  <a:srgbClr val="000000"/>
                </a:solidFill>
              </a:rPr>
              <a:t>síntesis</a:t>
            </a:r>
            <a:r>
              <a:rPr lang="es-419">
                <a:solidFill>
                  <a:srgbClr val="000000"/>
                </a:solidFill>
              </a:rPr>
              <a:t>, Cuantos planes se </a:t>
            </a:r>
            <a:r>
              <a:rPr lang="es-419">
                <a:solidFill>
                  <a:srgbClr val="000000"/>
                </a:solidFill>
              </a:rPr>
              <a:t>generarán</a:t>
            </a:r>
            <a:r>
              <a:rPr lang="es-419">
                <a:solidFill>
                  <a:srgbClr val="000000"/>
                </a:solidFill>
              </a:rPr>
              <a:t> en promedio para un tipo de consulta dado.</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solidFill>
                  <a:srgbClr val="000000"/>
                </a:solidFill>
              </a:rPr>
              <a:t>ORDER BY</a:t>
            </a:r>
            <a:endParaRPr>
              <a:solidFill>
                <a:srgbClr val="000000"/>
              </a:solidFill>
            </a:endParaRPr>
          </a:p>
        </p:txBody>
      </p:sp>
      <p:sp>
        <p:nvSpPr>
          <p:cNvPr id="245" name="Google Shape;245;p3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s-419">
                <a:solidFill>
                  <a:srgbClr val="000000"/>
                </a:solidFill>
              </a:rPr>
              <a:t>Se coloca al final de las dos consultas unidas.</a:t>
            </a:r>
            <a:endParaRPr>
              <a:solidFill>
                <a:srgbClr val="000000"/>
              </a:solidFill>
            </a:endParaRPr>
          </a:p>
          <a:p>
            <a:pPr indent="-342900" lvl="0" marL="457200" rtl="0" algn="l">
              <a:spcBef>
                <a:spcPts val="0"/>
              </a:spcBef>
              <a:spcAft>
                <a:spcPts val="0"/>
              </a:spcAft>
              <a:buClr>
                <a:srgbClr val="000000"/>
              </a:buClr>
              <a:buSzPts val="1800"/>
              <a:buChar char="●"/>
            </a:pPr>
            <a:r>
              <a:rPr lang="es-419">
                <a:solidFill>
                  <a:srgbClr val="000000"/>
                </a:solidFill>
              </a:rPr>
              <a:t>Se realiza al resultado de las dos consultas y no solo a la  consulta al que tiene arriba.</a:t>
            </a:r>
            <a:endParaRPr>
              <a:solidFill>
                <a:srgbClr val="000000"/>
              </a:solidFill>
            </a:endParaRPr>
          </a:p>
          <a:p>
            <a:pPr indent="-342900" lvl="0" marL="457200" rtl="0" algn="l">
              <a:spcBef>
                <a:spcPts val="0"/>
              </a:spcBef>
              <a:spcAft>
                <a:spcPts val="0"/>
              </a:spcAft>
              <a:buClr>
                <a:srgbClr val="000000"/>
              </a:buClr>
              <a:buSzPts val="1800"/>
              <a:buChar char="●"/>
            </a:pPr>
            <a:r>
              <a:rPr lang="es-419">
                <a:solidFill>
                  <a:srgbClr val="000000"/>
                </a:solidFill>
              </a:rPr>
              <a:t>Es posible ordenar el resultado a partir de cualquier columna, ejemplo</a:t>
            </a: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solidFill>
                  <a:srgbClr val="000000"/>
                </a:solidFill>
              </a:rPr>
              <a:t>ORDER BY en consultas con UNION</a:t>
            </a:r>
            <a:endParaRPr>
              <a:solidFill>
                <a:srgbClr val="000000"/>
              </a:solidFill>
            </a:endParaRPr>
          </a:p>
        </p:txBody>
      </p:sp>
      <p:sp>
        <p:nvSpPr>
          <p:cNvPr id="251" name="Google Shape;251;p3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s-419">
                <a:solidFill>
                  <a:srgbClr val="000000"/>
                </a:solidFill>
              </a:rPr>
              <a:t>Para poder hacer uso ORDER BY en consultas unidas con UNION es necesario usar otra sentencia.</a:t>
            </a:r>
            <a:endParaRPr>
              <a:solidFill>
                <a:srgbClr val="000000"/>
              </a:solidFill>
            </a:endParaRPr>
          </a:p>
          <a:p>
            <a:pPr indent="-317500" lvl="1" marL="914400" rtl="0" algn="l">
              <a:spcBef>
                <a:spcPts val="0"/>
              </a:spcBef>
              <a:spcAft>
                <a:spcPts val="0"/>
              </a:spcAft>
              <a:buClr>
                <a:srgbClr val="000000"/>
              </a:buClr>
              <a:buSzPts val="1400"/>
              <a:buChar char="○"/>
            </a:pPr>
            <a:r>
              <a:rPr lang="es-419">
                <a:solidFill>
                  <a:srgbClr val="000000"/>
                </a:solidFill>
              </a:rPr>
              <a:t>TOP: Devuelve un número específico de filas en la consulta.</a:t>
            </a:r>
            <a:endParaRPr>
              <a:solidFill>
                <a:srgbClr val="000000"/>
              </a:solidFill>
            </a:endParaRPr>
          </a:p>
          <a:p>
            <a:pPr indent="-342900" lvl="0" marL="457200" rtl="0" algn="l">
              <a:spcBef>
                <a:spcPts val="0"/>
              </a:spcBef>
              <a:spcAft>
                <a:spcPts val="0"/>
              </a:spcAft>
              <a:buClr>
                <a:srgbClr val="000000"/>
              </a:buClr>
              <a:buSzPts val="1800"/>
              <a:buChar char="●"/>
            </a:pPr>
            <a:r>
              <a:rPr lang="es-419">
                <a:solidFill>
                  <a:srgbClr val="000000"/>
                </a:solidFill>
              </a:rPr>
              <a:t>En caso de no usarse, se genera un error en la </a:t>
            </a:r>
            <a:r>
              <a:rPr lang="es-419">
                <a:solidFill>
                  <a:srgbClr val="000000"/>
                </a:solidFill>
              </a:rPr>
              <a:t>ejecución</a:t>
            </a:r>
            <a:r>
              <a:rPr lang="es-419">
                <a:solidFill>
                  <a:srgbClr val="000000"/>
                </a:solidFill>
              </a:rPr>
              <a:t> de la consulta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solidFill>
                  <a:schemeClr val="lt1"/>
                </a:solidFill>
              </a:rPr>
              <a:t>Bibliografía</a:t>
            </a:r>
            <a:endParaRPr>
              <a:solidFill>
                <a:schemeClr val="lt1"/>
              </a:solidFill>
            </a:endParaRPr>
          </a:p>
        </p:txBody>
      </p:sp>
      <p:sp>
        <p:nvSpPr>
          <p:cNvPr id="257" name="Google Shape;257;p3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AutoNum type="arabicPeriod"/>
            </a:pPr>
            <a:r>
              <a:rPr lang="es-419" sz="1500" u="sng">
                <a:solidFill>
                  <a:schemeClr val="hlink"/>
                </a:solidFill>
                <a:hlinkClick r:id="rId3"/>
              </a:rPr>
              <a:t>https://www.fing.edu.uy/tecnoinf/mvd/cursos/bd2/material/teo/bd2-teorico08.pdf</a:t>
            </a:r>
            <a:endParaRPr sz="1500">
              <a:solidFill>
                <a:srgbClr val="000000"/>
              </a:solidFill>
            </a:endParaRPr>
          </a:p>
          <a:p>
            <a:pPr indent="-323850" lvl="0" marL="457200" rtl="0" algn="l">
              <a:spcBef>
                <a:spcPts val="0"/>
              </a:spcBef>
              <a:spcAft>
                <a:spcPts val="0"/>
              </a:spcAft>
              <a:buClr>
                <a:srgbClr val="000000"/>
              </a:buClr>
              <a:buSzPts val="1500"/>
              <a:buAutoNum type="arabicPeriod"/>
            </a:pPr>
            <a:r>
              <a:rPr lang="es-419" sz="1500">
                <a:solidFill>
                  <a:srgbClr val="000000"/>
                </a:solidFill>
              </a:rPr>
              <a:t>Ruiz Rangel, J. (2014, marzo 11). Procesamiento y optimización de consultas. </a:t>
            </a:r>
            <a:r>
              <a:rPr i="1" lang="es-419" sz="1500">
                <a:solidFill>
                  <a:srgbClr val="000000"/>
                </a:solidFill>
              </a:rPr>
              <a:t>Journal of Engineering and Technology</a:t>
            </a:r>
            <a:r>
              <a:rPr lang="es-419" sz="1500">
                <a:solidFill>
                  <a:srgbClr val="000000"/>
                </a:solidFill>
              </a:rPr>
              <a:t>, 3, pp. 36-43.</a:t>
            </a:r>
            <a:endParaRPr sz="1500">
              <a:solidFill>
                <a:srgbClr val="000000"/>
              </a:solidFill>
            </a:endParaRPr>
          </a:p>
          <a:p>
            <a:pPr indent="-323850" lvl="0" marL="457200" rtl="0" algn="l">
              <a:spcBef>
                <a:spcPts val="0"/>
              </a:spcBef>
              <a:spcAft>
                <a:spcPts val="0"/>
              </a:spcAft>
              <a:buClr>
                <a:srgbClr val="000000"/>
              </a:buClr>
              <a:buSzPts val="1500"/>
              <a:buAutoNum type="arabicPeriod"/>
            </a:pPr>
            <a:r>
              <a:rPr lang="es-419" sz="1500">
                <a:solidFill>
                  <a:srgbClr val="000000"/>
                </a:solidFill>
              </a:rPr>
              <a:t>Millán, M. (2012). Fundamentos de bases de datos. Cali, Colombia: Universidad del Valle. </a:t>
            </a:r>
            <a:r>
              <a:rPr lang="es-419" sz="1500" u="sng">
                <a:solidFill>
                  <a:schemeClr val="hlink"/>
                </a:solidFill>
                <a:hlinkClick r:id="rId4"/>
              </a:rPr>
              <a:t>https://bibliotecadigital.univalle.edu.co/bitstream/handle/10893/10313/Fundamentos-de-bases-de-datos.pdf?sequence=6&amp;isAllowed=y</a:t>
            </a:r>
            <a:endParaRPr>
              <a:solidFill>
                <a:srgbClr val="000000"/>
              </a:solidFill>
            </a:endParaRPr>
          </a:p>
          <a:p>
            <a:pPr indent="-342900" lvl="0" marL="457200" rtl="0" algn="l">
              <a:spcBef>
                <a:spcPts val="0"/>
              </a:spcBef>
              <a:spcAft>
                <a:spcPts val="0"/>
              </a:spcAft>
              <a:buClr>
                <a:srgbClr val="000000"/>
              </a:buClr>
              <a:buSzPts val="1800"/>
              <a:buAutoNum type="arabicPeriod"/>
            </a:pPr>
            <a:r>
              <a:rPr lang="es-419" u="sng">
                <a:solidFill>
                  <a:schemeClr val="hlink"/>
                </a:solidFill>
                <a:hlinkClick r:id="rId5"/>
              </a:rPr>
              <a:t>https://www.sqlshack.com/es/tecnicas-de-optimizacion-de-consultas-en-sql-server-consejos-y-trucos-de-aplicacion/</a:t>
            </a:r>
            <a:endParaRPr>
              <a:solidFill>
                <a:srgbClr val="000000"/>
              </a:solidFill>
            </a:endParaRPr>
          </a:p>
          <a:p>
            <a:pPr indent="-342900" lvl="0" marL="457200" rtl="0" algn="l">
              <a:spcBef>
                <a:spcPts val="0"/>
              </a:spcBef>
              <a:spcAft>
                <a:spcPts val="0"/>
              </a:spcAft>
              <a:buClr>
                <a:srgbClr val="000000"/>
              </a:buClr>
              <a:buSzPts val="1800"/>
              <a:buAutoNum type="arabicPeriod"/>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87900" y="2068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solidFill>
                  <a:schemeClr val="dk2"/>
                </a:solidFill>
              </a:rPr>
              <a:t>¿Cómo funciona el optimizador de consultas?</a:t>
            </a:r>
            <a:endParaRPr>
              <a:solidFill>
                <a:schemeClr val="dk2"/>
              </a:solidFill>
            </a:endParaRPr>
          </a:p>
        </p:txBody>
      </p:sp>
      <p:grpSp>
        <p:nvGrpSpPr>
          <p:cNvPr id="83" name="Google Shape;83;p15"/>
          <p:cNvGrpSpPr/>
          <p:nvPr/>
        </p:nvGrpSpPr>
        <p:grpSpPr>
          <a:xfrm>
            <a:off x="387900" y="876757"/>
            <a:ext cx="8368200" cy="1477827"/>
            <a:chOff x="387900" y="1300982"/>
            <a:chExt cx="8368200" cy="1170000"/>
          </a:xfrm>
        </p:grpSpPr>
        <p:sp>
          <p:nvSpPr>
            <p:cNvPr id="84" name="Google Shape;84;p15"/>
            <p:cNvSpPr txBox="1"/>
            <p:nvPr/>
          </p:nvSpPr>
          <p:spPr>
            <a:xfrm>
              <a:off x="387900" y="1386325"/>
              <a:ext cx="2736300" cy="9993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Roboto"/>
                  <a:ea typeface="Roboto"/>
                  <a:cs typeface="Roboto"/>
                  <a:sym typeface="Roboto"/>
                </a:rPr>
                <a:t>Una expresión representando la consulta del usuario tiene una forma estándar (independientemente del contenido de la base de datos)</a:t>
              </a:r>
              <a:endParaRPr>
                <a:latin typeface="Roboto"/>
                <a:ea typeface="Roboto"/>
                <a:cs typeface="Roboto"/>
                <a:sym typeface="Roboto"/>
              </a:endParaRPr>
            </a:p>
          </p:txBody>
        </p:sp>
        <p:sp>
          <p:nvSpPr>
            <p:cNvPr id="85" name="Google Shape;85;p15"/>
            <p:cNvSpPr txBox="1"/>
            <p:nvPr/>
          </p:nvSpPr>
          <p:spPr>
            <a:xfrm>
              <a:off x="3779738" y="1386325"/>
              <a:ext cx="1788300" cy="8286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Roboto"/>
                  <a:ea typeface="Roboto"/>
                  <a:cs typeface="Roboto"/>
                  <a:sym typeface="Roboto"/>
                </a:rPr>
                <a:t>Esta </a:t>
              </a:r>
              <a:r>
                <a:rPr lang="es-419">
                  <a:latin typeface="Roboto"/>
                  <a:ea typeface="Roboto"/>
                  <a:cs typeface="Roboto"/>
                  <a:sym typeface="Roboto"/>
                </a:rPr>
                <a:t>se transforma de manera que se mejore su evaluación. </a:t>
              </a:r>
              <a:endParaRPr>
                <a:latin typeface="Roboto"/>
                <a:ea typeface="Roboto"/>
                <a:cs typeface="Roboto"/>
                <a:sym typeface="Roboto"/>
              </a:endParaRPr>
            </a:p>
          </p:txBody>
        </p:sp>
        <p:sp>
          <p:nvSpPr>
            <p:cNvPr id="86" name="Google Shape;86;p15"/>
            <p:cNvSpPr txBox="1"/>
            <p:nvPr/>
          </p:nvSpPr>
          <p:spPr>
            <a:xfrm>
              <a:off x="6258600" y="1300982"/>
              <a:ext cx="2497500" cy="11700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Roboto"/>
                  <a:ea typeface="Roboto"/>
                  <a:cs typeface="Roboto"/>
                  <a:sym typeface="Roboto"/>
                </a:rPr>
                <a:t>Después, ésta se convierte en secuencias de operaciones. Para cada operación se tiene una buena implementación con un costo asociado. </a:t>
              </a:r>
              <a:endParaRPr>
                <a:latin typeface="Roboto"/>
                <a:ea typeface="Roboto"/>
                <a:cs typeface="Roboto"/>
                <a:sym typeface="Roboto"/>
              </a:endParaRPr>
            </a:p>
          </p:txBody>
        </p:sp>
        <p:sp>
          <p:nvSpPr>
            <p:cNvPr id="87" name="Google Shape;87;p15"/>
            <p:cNvSpPr/>
            <p:nvPr/>
          </p:nvSpPr>
          <p:spPr>
            <a:xfrm>
              <a:off x="3204675" y="1821481"/>
              <a:ext cx="542400" cy="3204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5642125" y="1821481"/>
              <a:ext cx="542400" cy="3204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15"/>
          <p:cNvGrpSpPr/>
          <p:nvPr/>
        </p:nvGrpSpPr>
        <p:grpSpPr>
          <a:xfrm>
            <a:off x="367825" y="2493475"/>
            <a:ext cx="6137900" cy="831300"/>
            <a:chOff x="1714025" y="3224750"/>
            <a:chExt cx="6137900" cy="831300"/>
          </a:xfrm>
        </p:grpSpPr>
        <p:sp>
          <p:nvSpPr>
            <p:cNvPr id="90" name="Google Shape;90;p15"/>
            <p:cNvSpPr txBox="1"/>
            <p:nvPr/>
          </p:nvSpPr>
          <p:spPr>
            <a:xfrm>
              <a:off x="2336800" y="3224750"/>
              <a:ext cx="2314500" cy="8313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Roboto"/>
                  <a:ea typeface="Roboto"/>
                  <a:cs typeface="Roboto"/>
                  <a:sym typeface="Roboto"/>
                </a:rPr>
                <a:t>Cada una de estas secuencias es un plan de consulta. </a:t>
              </a:r>
              <a:endParaRPr>
                <a:latin typeface="Roboto"/>
                <a:ea typeface="Roboto"/>
                <a:cs typeface="Roboto"/>
                <a:sym typeface="Roboto"/>
              </a:endParaRPr>
            </a:p>
          </p:txBody>
        </p:sp>
        <p:sp>
          <p:nvSpPr>
            <p:cNvPr id="91" name="Google Shape;91;p15"/>
            <p:cNvSpPr txBox="1"/>
            <p:nvPr/>
          </p:nvSpPr>
          <p:spPr>
            <a:xfrm>
              <a:off x="5354425" y="3224750"/>
              <a:ext cx="2497500" cy="8313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Roboto"/>
                  <a:ea typeface="Roboto"/>
                  <a:cs typeface="Roboto"/>
                  <a:sym typeface="Roboto"/>
                </a:rPr>
                <a:t>E</a:t>
              </a:r>
              <a:r>
                <a:rPr lang="es-419">
                  <a:latin typeface="Roboto"/>
                  <a:ea typeface="Roboto"/>
                  <a:cs typeface="Roboto"/>
                  <a:sym typeface="Roboto"/>
                </a:rPr>
                <a:t>l optimizador escoge el plan de consulta más barato y lo ejecuta. </a:t>
              </a:r>
              <a:endParaRPr>
                <a:latin typeface="Roboto"/>
                <a:ea typeface="Roboto"/>
                <a:cs typeface="Roboto"/>
                <a:sym typeface="Roboto"/>
              </a:endParaRPr>
            </a:p>
          </p:txBody>
        </p:sp>
        <p:sp>
          <p:nvSpPr>
            <p:cNvPr id="92" name="Google Shape;92;p15"/>
            <p:cNvSpPr/>
            <p:nvPr/>
          </p:nvSpPr>
          <p:spPr>
            <a:xfrm>
              <a:off x="1714025" y="3444500"/>
              <a:ext cx="542400" cy="3918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4731663" y="3444500"/>
              <a:ext cx="542400" cy="3918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4" name="Google Shape;94;p15"/>
          <p:cNvPicPr preferRelativeResize="0"/>
          <p:nvPr/>
        </p:nvPicPr>
        <p:blipFill>
          <a:blip r:embed="rId3">
            <a:alphaModFix/>
          </a:blip>
          <a:stretch>
            <a:fillRect/>
          </a:stretch>
        </p:blipFill>
        <p:spPr>
          <a:xfrm>
            <a:off x="2734787" y="3375425"/>
            <a:ext cx="3674426" cy="1709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419">
                <a:solidFill>
                  <a:schemeClr val="dk2"/>
                </a:solidFill>
              </a:rPr>
              <a:t>Leyes algebraicas para mejorar el plan de consultas</a:t>
            </a:r>
            <a:endParaRPr>
              <a:solidFill>
                <a:schemeClr val="dk2"/>
              </a:solidFill>
            </a:endParaRPr>
          </a:p>
        </p:txBody>
      </p:sp>
      <p:sp>
        <p:nvSpPr>
          <p:cNvPr id="100" name="Google Shape;100;p16"/>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800">
                <a:solidFill>
                  <a:srgbClr val="000000"/>
                </a:solidFill>
              </a:rPr>
              <a:t>A partir de una consulta, el generador de planes de consulta trabaja para mejorar la expresión algebraica correspondiente a la consulta aplicando propiedades o leyes que satisfacen el álgebra relacional. </a:t>
            </a:r>
            <a:endParaRPr>
              <a:solidFill>
                <a:srgbClr val="000000"/>
              </a:solidFill>
            </a:endParaRPr>
          </a:p>
        </p:txBody>
      </p:sp>
      <p:sp>
        <p:nvSpPr>
          <p:cNvPr id="101" name="Google Shape;101;p16"/>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solidFill>
                  <a:srgbClr val="000000"/>
                </a:solidFill>
              </a:rPr>
              <a:t>Algunas de estas leyes son las siguientes: </a:t>
            </a:r>
            <a:endParaRPr>
              <a:solidFill>
                <a:srgbClr val="000000"/>
              </a:solidFill>
            </a:endParaRPr>
          </a:p>
          <a:p>
            <a:pPr indent="0" lvl="0" marL="0" rtl="0" algn="l">
              <a:spcBef>
                <a:spcPts val="1200"/>
              </a:spcBef>
              <a:spcAft>
                <a:spcPts val="0"/>
              </a:spcAft>
              <a:buNone/>
            </a:pPr>
            <a:r>
              <a:rPr lang="es-419">
                <a:solidFill>
                  <a:srgbClr val="000000"/>
                </a:solidFill>
              </a:rPr>
              <a:t>Leyes conmutativas y </a:t>
            </a:r>
            <a:r>
              <a:rPr lang="es-419">
                <a:solidFill>
                  <a:srgbClr val="000000"/>
                </a:solidFill>
              </a:rPr>
              <a:t>asociativas</a:t>
            </a:r>
            <a:r>
              <a:rPr lang="es-419">
                <a:solidFill>
                  <a:srgbClr val="000000"/>
                </a:solidFill>
              </a:rPr>
              <a:t>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102" name="Google Shape;102;p16"/>
          <p:cNvPicPr preferRelativeResize="0"/>
          <p:nvPr/>
        </p:nvPicPr>
        <p:blipFill>
          <a:blip r:embed="rId3">
            <a:alphaModFix/>
          </a:blip>
          <a:stretch>
            <a:fillRect/>
          </a:stretch>
        </p:blipFill>
        <p:spPr>
          <a:xfrm>
            <a:off x="4825623" y="2377038"/>
            <a:ext cx="3693275" cy="1304475"/>
          </a:xfrm>
          <a:prstGeom prst="rect">
            <a:avLst/>
          </a:prstGeom>
          <a:noFill/>
          <a:ln>
            <a:noFill/>
          </a:ln>
        </p:spPr>
      </p:pic>
      <p:pic>
        <p:nvPicPr>
          <p:cNvPr id="103" name="Google Shape;103;p16"/>
          <p:cNvPicPr preferRelativeResize="0"/>
          <p:nvPr/>
        </p:nvPicPr>
        <p:blipFill>
          <a:blip r:embed="rId4">
            <a:alphaModFix/>
          </a:blip>
          <a:stretch>
            <a:fillRect/>
          </a:stretch>
        </p:blipFill>
        <p:spPr>
          <a:xfrm>
            <a:off x="2957000" y="3488300"/>
            <a:ext cx="1474375" cy="1474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87900" y="2269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solidFill>
                  <a:schemeClr val="dk2"/>
                </a:solidFill>
              </a:rPr>
              <a:t>Otras leyes que existen son: </a:t>
            </a:r>
            <a:endParaRPr>
              <a:solidFill>
                <a:schemeClr val="dk2"/>
              </a:solidFill>
            </a:endParaRPr>
          </a:p>
        </p:txBody>
      </p:sp>
      <p:sp>
        <p:nvSpPr>
          <p:cNvPr id="109" name="Google Shape;109;p17"/>
          <p:cNvSpPr txBox="1"/>
          <p:nvPr>
            <p:ph idx="1" type="body"/>
          </p:nvPr>
        </p:nvSpPr>
        <p:spPr>
          <a:xfrm>
            <a:off x="387900" y="1336100"/>
            <a:ext cx="4134000" cy="365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solidFill>
                  <a:srgbClr val="000000"/>
                </a:solidFill>
              </a:rPr>
              <a:t>Leyes incluyendo selección: </a:t>
            </a:r>
            <a:endParaRPr b="1">
              <a:solidFill>
                <a:srgbClr val="000000"/>
              </a:solidFill>
            </a:endParaRPr>
          </a:p>
          <a:p>
            <a:pPr indent="0" lvl="0" marL="0" rtl="0" algn="l">
              <a:spcBef>
                <a:spcPts val="1200"/>
              </a:spcBef>
              <a:spcAft>
                <a:spcPts val="1200"/>
              </a:spcAft>
              <a:buNone/>
            </a:pPr>
            <a:r>
              <a:t/>
            </a:r>
            <a:endParaRPr>
              <a:solidFill>
                <a:srgbClr val="000000"/>
              </a:solidFill>
            </a:endParaRPr>
          </a:p>
        </p:txBody>
      </p:sp>
      <p:sp>
        <p:nvSpPr>
          <p:cNvPr id="110" name="Google Shape;110;p17"/>
          <p:cNvSpPr txBox="1"/>
          <p:nvPr>
            <p:ph idx="2" type="body"/>
          </p:nvPr>
        </p:nvSpPr>
        <p:spPr>
          <a:xfrm>
            <a:off x="4756200" y="1489825"/>
            <a:ext cx="3999900" cy="125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solidFill>
                  <a:srgbClr val="000000"/>
                </a:solidFill>
              </a:rPr>
              <a:t>Leyes incluyendo proyección:</a:t>
            </a:r>
            <a:endParaRPr b="1">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111" name="Google Shape;111;p17"/>
          <p:cNvPicPr preferRelativeResize="0"/>
          <p:nvPr/>
        </p:nvPicPr>
        <p:blipFill>
          <a:blip r:embed="rId3">
            <a:alphaModFix/>
          </a:blip>
          <a:stretch>
            <a:fillRect/>
          </a:stretch>
        </p:blipFill>
        <p:spPr>
          <a:xfrm>
            <a:off x="498425" y="1681088"/>
            <a:ext cx="2800350" cy="676275"/>
          </a:xfrm>
          <a:prstGeom prst="rect">
            <a:avLst/>
          </a:prstGeom>
          <a:noFill/>
          <a:ln>
            <a:noFill/>
          </a:ln>
        </p:spPr>
      </p:pic>
      <p:pic>
        <p:nvPicPr>
          <p:cNvPr id="112" name="Google Shape;112;p17"/>
          <p:cNvPicPr preferRelativeResize="0"/>
          <p:nvPr/>
        </p:nvPicPr>
        <p:blipFill>
          <a:blip r:embed="rId4">
            <a:alphaModFix/>
          </a:blip>
          <a:stretch>
            <a:fillRect/>
          </a:stretch>
        </p:blipFill>
        <p:spPr>
          <a:xfrm>
            <a:off x="498425" y="2449061"/>
            <a:ext cx="2033150" cy="245375"/>
          </a:xfrm>
          <a:prstGeom prst="rect">
            <a:avLst/>
          </a:prstGeom>
          <a:noFill/>
          <a:ln>
            <a:noFill/>
          </a:ln>
        </p:spPr>
      </p:pic>
      <p:pic>
        <p:nvPicPr>
          <p:cNvPr id="113" name="Google Shape;113;p17"/>
          <p:cNvPicPr preferRelativeResize="0"/>
          <p:nvPr/>
        </p:nvPicPr>
        <p:blipFill>
          <a:blip r:embed="rId5">
            <a:alphaModFix/>
          </a:blip>
          <a:stretch>
            <a:fillRect/>
          </a:stretch>
        </p:blipFill>
        <p:spPr>
          <a:xfrm>
            <a:off x="498425" y="2744650"/>
            <a:ext cx="1930259" cy="245375"/>
          </a:xfrm>
          <a:prstGeom prst="rect">
            <a:avLst/>
          </a:prstGeom>
          <a:noFill/>
          <a:ln>
            <a:noFill/>
          </a:ln>
        </p:spPr>
      </p:pic>
      <p:pic>
        <p:nvPicPr>
          <p:cNvPr id="114" name="Google Shape;114;p17"/>
          <p:cNvPicPr preferRelativeResize="0"/>
          <p:nvPr/>
        </p:nvPicPr>
        <p:blipFill>
          <a:blip r:embed="rId6">
            <a:alphaModFix/>
          </a:blip>
          <a:stretch>
            <a:fillRect/>
          </a:stretch>
        </p:blipFill>
        <p:spPr>
          <a:xfrm>
            <a:off x="498425" y="3040250"/>
            <a:ext cx="3731370" cy="245375"/>
          </a:xfrm>
          <a:prstGeom prst="rect">
            <a:avLst/>
          </a:prstGeom>
          <a:noFill/>
          <a:ln>
            <a:noFill/>
          </a:ln>
        </p:spPr>
      </p:pic>
      <p:pic>
        <p:nvPicPr>
          <p:cNvPr id="115" name="Google Shape;115;p17"/>
          <p:cNvPicPr preferRelativeResize="0"/>
          <p:nvPr/>
        </p:nvPicPr>
        <p:blipFill>
          <a:blip r:embed="rId7">
            <a:alphaModFix/>
          </a:blip>
          <a:stretch>
            <a:fillRect/>
          </a:stretch>
        </p:blipFill>
        <p:spPr>
          <a:xfrm>
            <a:off x="498425" y="3335850"/>
            <a:ext cx="1529758" cy="202350"/>
          </a:xfrm>
          <a:prstGeom prst="rect">
            <a:avLst/>
          </a:prstGeom>
          <a:noFill/>
          <a:ln>
            <a:noFill/>
          </a:ln>
        </p:spPr>
      </p:pic>
      <p:pic>
        <p:nvPicPr>
          <p:cNvPr id="116" name="Google Shape;116;p17"/>
          <p:cNvPicPr preferRelativeResize="0"/>
          <p:nvPr/>
        </p:nvPicPr>
        <p:blipFill>
          <a:blip r:embed="rId8">
            <a:alphaModFix/>
          </a:blip>
          <a:stretch>
            <a:fillRect/>
          </a:stretch>
        </p:blipFill>
        <p:spPr>
          <a:xfrm>
            <a:off x="448200" y="3631450"/>
            <a:ext cx="4073575" cy="202358"/>
          </a:xfrm>
          <a:prstGeom prst="rect">
            <a:avLst/>
          </a:prstGeom>
          <a:noFill/>
          <a:ln>
            <a:noFill/>
          </a:ln>
        </p:spPr>
      </p:pic>
      <p:pic>
        <p:nvPicPr>
          <p:cNvPr id="117" name="Google Shape;117;p17"/>
          <p:cNvPicPr preferRelativeResize="0"/>
          <p:nvPr/>
        </p:nvPicPr>
        <p:blipFill>
          <a:blip r:embed="rId9">
            <a:alphaModFix/>
          </a:blip>
          <a:stretch>
            <a:fillRect/>
          </a:stretch>
        </p:blipFill>
        <p:spPr>
          <a:xfrm>
            <a:off x="498425" y="3927050"/>
            <a:ext cx="1694665" cy="202350"/>
          </a:xfrm>
          <a:prstGeom prst="rect">
            <a:avLst/>
          </a:prstGeom>
          <a:noFill/>
          <a:ln>
            <a:noFill/>
          </a:ln>
        </p:spPr>
      </p:pic>
      <p:pic>
        <p:nvPicPr>
          <p:cNvPr id="118" name="Google Shape;118;p17"/>
          <p:cNvPicPr preferRelativeResize="0"/>
          <p:nvPr/>
        </p:nvPicPr>
        <p:blipFill>
          <a:blip r:embed="rId10">
            <a:alphaModFix/>
          </a:blip>
          <a:stretch>
            <a:fillRect/>
          </a:stretch>
        </p:blipFill>
        <p:spPr>
          <a:xfrm>
            <a:off x="4843825" y="1849050"/>
            <a:ext cx="2052466" cy="202350"/>
          </a:xfrm>
          <a:prstGeom prst="rect">
            <a:avLst/>
          </a:prstGeom>
          <a:noFill/>
          <a:ln>
            <a:noFill/>
          </a:ln>
        </p:spPr>
      </p:pic>
      <p:pic>
        <p:nvPicPr>
          <p:cNvPr id="119" name="Google Shape;119;p17"/>
          <p:cNvPicPr preferRelativeResize="0"/>
          <p:nvPr/>
        </p:nvPicPr>
        <p:blipFill>
          <a:blip r:embed="rId11">
            <a:alphaModFix/>
          </a:blip>
          <a:stretch>
            <a:fillRect/>
          </a:stretch>
        </p:blipFill>
        <p:spPr>
          <a:xfrm>
            <a:off x="4843825" y="2140400"/>
            <a:ext cx="2387573" cy="202350"/>
          </a:xfrm>
          <a:prstGeom prst="rect">
            <a:avLst/>
          </a:prstGeom>
          <a:noFill/>
          <a:ln>
            <a:noFill/>
          </a:ln>
        </p:spPr>
      </p:pic>
      <p:pic>
        <p:nvPicPr>
          <p:cNvPr id="120" name="Google Shape;120;p17"/>
          <p:cNvPicPr preferRelativeResize="0"/>
          <p:nvPr/>
        </p:nvPicPr>
        <p:blipFill>
          <a:blip r:embed="rId12">
            <a:alphaModFix/>
          </a:blip>
          <a:stretch>
            <a:fillRect/>
          </a:stretch>
        </p:blipFill>
        <p:spPr>
          <a:xfrm>
            <a:off x="4843825" y="2431750"/>
            <a:ext cx="2269850" cy="202350"/>
          </a:xfrm>
          <a:prstGeom prst="rect">
            <a:avLst/>
          </a:prstGeom>
          <a:noFill/>
          <a:ln>
            <a:noFill/>
          </a:ln>
        </p:spPr>
      </p:pic>
      <p:sp>
        <p:nvSpPr>
          <p:cNvPr id="121" name="Google Shape;121;p17"/>
          <p:cNvSpPr txBox="1"/>
          <p:nvPr/>
        </p:nvSpPr>
        <p:spPr>
          <a:xfrm>
            <a:off x="4882300" y="2903275"/>
            <a:ext cx="321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latin typeface="Roboto"/>
                <a:ea typeface="Roboto"/>
                <a:cs typeface="Roboto"/>
                <a:sym typeface="Roboto"/>
              </a:rPr>
              <a:t>Leyes para join y producto:</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22" name="Google Shape;122;p17"/>
          <p:cNvPicPr preferRelativeResize="0"/>
          <p:nvPr/>
        </p:nvPicPr>
        <p:blipFill>
          <a:blip r:embed="rId13">
            <a:alphaModFix/>
          </a:blip>
          <a:stretch>
            <a:fillRect/>
          </a:stretch>
        </p:blipFill>
        <p:spPr>
          <a:xfrm>
            <a:off x="4965650" y="3294150"/>
            <a:ext cx="1694675" cy="245375"/>
          </a:xfrm>
          <a:prstGeom prst="rect">
            <a:avLst/>
          </a:prstGeom>
          <a:noFill/>
          <a:ln>
            <a:noFill/>
          </a:ln>
        </p:spPr>
      </p:pic>
      <p:pic>
        <p:nvPicPr>
          <p:cNvPr id="123" name="Google Shape;123;p17"/>
          <p:cNvPicPr preferRelativeResize="0"/>
          <p:nvPr/>
        </p:nvPicPr>
        <p:blipFill>
          <a:blip r:embed="rId14">
            <a:alphaModFix/>
          </a:blip>
          <a:stretch>
            <a:fillRect/>
          </a:stretch>
        </p:blipFill>
        <p:spPr>
          <a:xfrm>
            <a:off x="4965650" y="3570075"/>
            <a:ext cx="1744889" cy="24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solidFill>
                  <a:schemeClr val="dk2"/>
                </a:solidFill>
              </a:rPr>
              <a:t>Aplicación de estas leyes</a:t>
            </a:r>
            <a:endParaRPr>
              <a:solidFill>
                <a:schemeClr val="dk2"/>
              </a:solidFill>
            </a:endParaRPr>
          </a:p>
        </p:txBody>
      </p:sp>
      <p:sp>
        <p:nvSpPr>
          <p:cNvPr id="129" name="Google Shape;129;p18"/>
          <p:cNvSpPr txBox="1"/>
          <p:nvPr>
            <p:ph idx="1" type="body"/>
          </p:nvPr>
        </p:nvSpPr>
        <p:spPr>
          <a:xfrm>
            <a:off x="387900" y="1489825"/>
            <a:ext cx="39999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a:solidFill>
                  <a:srgbClr val="000000"/>
                </a:solidFill>
              </a:rPr>
              <a:t>Teniendo el esquema: </a:t>
            </a:r>
            <a:endParaRPr>
              <a:solidFill>
                <a:srgbClr val="000000"/>
              </a:solidFill>
            </a:endParaRPr>
          </a:p>
          <a:p>
            <a:pPr indent="0" lvl="0" marL="0" rtl="0" algn="l">
              <a:spcBef>
                <a:spcPts val="1200"/>
              </a:spcBef>
              <a:spcAft>
                <a:spcPts val="0"/>
              </a:spcAft>
              <a:buNone/>
            </a:pPr>
            <a:r>
              <a:rPr lang="es-419">
                <a:solidFill>
                  <a:srgbClr val="000000"/>
                </a:solidFill>
              </a:rPr>
              <a:t>StarsIn(title, year, starName)</a:t>
            </a:r>
            <a:endParaRPr>
              <a:solidFill>
                <a:srgbClr val="000000"/>
              </a:solidFill>
            </a:endParaRPr>
          </a:p>
          <a:p>
            <a:pPr indent="0" lvl="0" marL="0" rtl="0" algn="l">
              <a:spcBef>
                <a:spcPts val="0"/>
              </a:spcBef>
              <a:spcAft>
                <a:spcPts val="0"/>
              </a:spcAft>
              <a:buNone/>
            </a:pPr>
            <a:r>
              <a:rPr lang="es-419">
                <a:solidFill>
                  <a:srgbClr val="000000"/>
                </a:solidFill>
              </a:rPr>
              <a:t>Movie(title, year, length, studioName)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s-419">
                <a:solidFill>
                  <a:srgbClr val="000000"/>
                </a:solidFill>
              </a:rPr>
              <a:t>y la vista MoviesOf1966 definida como: </a:t>
            </a:r>
            <a:endParaRPr>
              <a:solidFill>
                <a:srgbClr val="000000"/>
              </a:solidFill>
            </a:endParaRPr>
          </a:p>
          <a:p>
            <a:pPr indent="0" lvl="0" marL="0" rtl="0" algn="l">
              <a:spcBef>
                <a:spcPts val="1200"/>
              </a:spcBef>
              <a:spcAft>
                <a:spcPts val="0"/>
              </a:spcAft>
              <a:buNone/>
            </a:pPr>
            <a:r>
              <a:rPr lang="es-419">
                <a:solidFill>
                  <a:srgbClr val="000000"/>
                </a:solidFill>
              </a:rPr>
              <a:t>CREATE VIEW MoviesOf1996 AS</a:t>
            </a:r>
            <a:endParaRPr>
              <a:solidFill>
                <a:srgbClr val="000000"/>
              </a:solidFill>
            </a:endParaRPr>
          </a:p>
          <a:p>
            <a:pPr indent="0" lvl="0" marL="0" rtl="0" algn="l">
              <a:spcBef>
                <a:spcPts val="0"/>
              </a:spcBef>
              <a:spcAft>
                <a:spcPts val="0"/>
              </a:spcAft>
              <a:buNone/>
            </a:pPr>
            <a:r>
              <a:rPr lang="es-419">
                <a:solidFill>
                  <a:srgbClr val="000000"/>
                </a:solidFill>
              </a:rPr>
              <a:t>SELECT *</a:t>
            </a:r>
            <a:endParaRPr>
              <a:solidFill>
                <a:srgbClr val="000000"/>
              </a:solidFill>
            </a:endParaRPr>
          </a:p>
          <a:p>
            <a:pPr indent="0" lvl="0" marL="0" rtl="0" algn="l">
              <a:spcBef>
                <a:spcPts val="0"/>
              </a:spcBef>
              <a:spcAft>
                <a:spcPts val="0"/>
              </a:spcAft>
              <a:buNone/>
            </a:pPr>
            <a:r>
              <a:rPr lang="es-419">
                <a:solidFill>
                  <a:srgbClr val="000000"/>
                </a:solidFill>
              </a:rPr>
              <a:t>FROM Movie</a:t>
            </a:r>
            <a:endParaRPr>
              <a:solidFill>
                <a:srgbClr val="000000"/>
              </a:solidFill>
            </a:endParaRPr>
          </a:p>
          <a:p>
            <a:pPr indent="0" lvl="0" marL="0" rtl="0" algn="l">
              <a:spcBef>
                <a:spcPts val="0"/>
              </a:spcBef>
              <a:spcAft>
                <a:spcPts val="0"/>
              </a:spcAft>
              <a:buNone/>
            </a:pPr>
            <a:r>
              <a:rPr lang="es-419">
                <a:solidFill>
                  <a:srgbClr val="000000"/>
                </a:solidFill>
              </a:rPr>
              <a:t>WHERE year=1996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
        <p:nvSpPr>
          <p:cNvPr id="130" name="Google Shape;130;p18"/>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a:solidFill>
                  <a:srgbClr val="000000"/>
                </a:solidFill>
              </a:rPr>
              <a:t>Tomamos la consulta “Que actores trabajaron para cuáles estudios en 1996?” que corresponde a esta sentencia:</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s-419">
                <a:solidFill>
                  <a:srgbClr val="000000"/>
                </a:solidFill>
              </a:rPr>
              <a:t>SELECT starName, studioName</a:t>
            </a:r>
            <a:endParaRPr>
              <a:solidFill>
                <a:srgbClr val="000000"/>
              </a:solidFill>
            </a:endParaRPr>
          </a:p>
          <a:p>
            <a:pPr indent="0" lvl="0" marL="0" rtl="0" algn="l">
              <a:spcBef>
                <a:spcPts val="0"/>
              </a:spcBef>
              <a:spcAft>
                <a:spcPts val="0"/>
              </a:spcAft>
              <a:buNone/>
            </a:pPr>
            <a:r>
              <a:rPr lang="es-419">
                <a:solidFill>
                  <a:srgbClr val="000000"/>
                </a:solidFill>
              </a:rPr>
              <a:t>FROM MoviesOf1996 NATURAL JOIN StarsIn;</a:t>
            </a:r>
            <a:endParaRPr>
              <a:solidFill>
                <a:srgbClr val="000000"/>
              </a:solidFill>
            </a:endParaRPr>
          </a:p>
          <a:p>
            <a:pPr indent="0" lvl="0" marL="0" rtl="0" algn="l">
              <a:spcBef>
                <a:spcPts val="1200"/>
              </a:spcBef>
              <a:spcAft>
                <a:spcPts val="0"/>
              </a:spcAft>
              <a:buNone/>
            </a:pPr>
            <a:r>
              <a:rPr lang="es-419">
                <a:solidFill>
                  <a:srgbClr val="000000"/>
                </a:solidFill>
              </a:rPr>
              <a:t>Y la vista esta definida por:</a:t>
            </a:r>
            <a:endParaRPr>
              <a:solidFill>
                <a:srgbClr val="000000"/>
              </a:solidFill>
            </a:endParaRPr>
          </a:p>
          <a:p>
            <a:pPr indent="0" lvl="0" marL="0" rtl="0" algn="l">
              <a:spcBef>
                <a:spcPts val="1200"/>
              </a:spcBef>
              <a:spcAft>
                <a:spcPts val="0"/>
              </a:spcAft>
              <a:buNone/>
            </a:pPr>
            <a:r>
              <a:rPr lang="es-419">
                <a:solidFill>
                  <a:srgbClr val="000000"/>
                </a:solidFill>
              </a:rPr>
              <a:t>S year=1</a:t>
            </a:r>
            <a:r>
              <a:rPr lang="es-419">
                <a:solidFill>
                  <a:srgbClr val="000000"/>
                </a:solidFill>
              </a:rPr>
              <a:t>966 </a:t>
            </a:r>
            <a:r>
              <a:rPr lang="es-419">
                <a:solidFill>
                  <a:srgbClr val="000000"/>
                </a:solidFill>
              </a:rPr>
              <a:t>(Movie)</a:t>
            </a:r>
            <a:endParaRPr>
              <a:solidFill>
                <a:srgbClr val="000000"/>
              </a:solidFill>
            </a:endParaRPr>
          </a:p>
          <a:p>
            <a:pPr indent="0" lvl="0" marL="0" rtl="0" algn="l">
              <a:spcBef>
                <a:spcPts val="0"/>
              </a:spcBef>
              <a:spcAft>
                <a:spcPts val="120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solidFill>
                  <a:schemeClr val="dk2"/>
                </a:solidFill>
              </a:rPr>
              <a:t>Reescritura de consultas</a:t>
            </a:r>
            <a:endParaRPr>
              <a:solidFill>
                <a:schemeClr val="dk2"/>
              </a:solidFill>
            </a:endParaRPr>
          </a:p>
        </p:txBody>
      </p:sp>
      <p:sp>
        <p:nvSpPr>
          <p:cNvPr id="136" name="Google Shape;136;p19"/>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7" name="Google Shape;137;p19"/>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8" name="Google Shape;138;p19"/>
          <p:cNvSpPr txBox="1"/>
          <p:nvPr/>
        </p:nvSpPr>
        <p:spPr>
          <a:xfrm>
            <a:off x="3175650" y="11441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latin typeface="Roboto"/>
                <a:ea typeface="Roboto"/>
                <a:cs typeface="Roboto"/>
                <a:sym typeface="Roboto"/>
              </a:rPr>
              <a:t>Planes equivalentes</a:t>
            </a:r>
            <a:endParaRPr>
              <a:latin typeface="Roboto"/>
              <a:ea typeface="Roboto"/>
              <a:cs typeface="Roboto"/>
              <a:sym typeface="Roboto"/>
            </a:endParaRPr>
          </a:p>
        </p:txBody>
      </p:sp>
      <p:pic>
        <p:nvPicPr>
          <p:cNvPr id="139" name="Google Shape;139;p19"/>
          <p:cNvPicPr preferRelativeResize="0"/>
          <p:nvPr/>
        </p:nvPicPr>
        <p:blipFill>
          <a:blip r:embed="rId3">
            <a:alphaModFix/>
          </a:blip>
          <a:stretch>
            <a:fillRect/>
          </a:stretch>
        </p:blipFill>
        <p:spPr>
          <a:xfrm>
            <a:off x="5150045" y="1960538"/>
            <a:ext cx="3212200" cy="2137475"/>
          </a:xfrm>
          <a:prstGeom prst="rect">
            <a:avLst/>
          </a:prstGeom>
          <a:noFill/>
          <a:ln>
            <a:noFill/>
          </a:ln>
        </p:spPr>
      </p:pic>
      <p:pic>
        <p:nvPicPr>
          <p:cNvPr id="140" name="Google Shape;140;p19"/>
          <p:cNvPicPr preferRelativeResize="0"/>
          <p:nvPr/>
        </p:nvPicPr>
        <p:blipFill>
          <a:blip r:embed="rId4">
            <a:alphaModFix/>
          </a:blip>
          <a:stretch>
            <a:fillRect/>
          </a:stretch>
        </p:blipFill>
        <p:spPr>
          <a:xfrm>
            <a:off x="878871" y="1960546"/>
            <a:ext cx="3017952" cy="2137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solidFill>
                  <a:schemeClr val="lt1"/>
                </a:solidFill>
              </a:rPr>
              <a:t>Estimación de costo de operaciones</a:t>
            </a:r>
            <a:endParaRPr>
              <a:solidFill>
                <a:schemeClr val="lt1"/>
              </a:solidFill>
            </a:endParaRPr>
          </a:p>
        </p:txBody>
      </p:sp>
      <p:sp>
        <p:nvSpPr>
          <p:cNvPr id="146" name="Google Shape;146;p20"/>
          <p:cNvSpPr txBox="1"/>
          <p:nvPr>
            <p:ph idx="1" type="body"/>
          </p:nvPr>
        </p:nvSpPr>
        <p:spPr>
          <a:xfrm>
            <a:off x="387900" y="1489825"/>
            <a:ext cx="33507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419">
                <a:solidFill>
                  <a:srgbClr val="000000"/>
                </a:solidFill>
              </a:rPr>
              <a:t>Para evaluar el costo, es necesario considerar ciertos parámetro que tienen influencia en el cálculo de la cantidad de operaciones de I/O.</a:t>
            </a:r>
            <a:endParaRPr>
              <a:solidFill>
                <a:srgbClr val="000000"/>
              </a:solidFill>
            </a:endParaRPr>
          </a:p>
        </p:txBody>
      </p:sp>
      <p:sp>
        <p:nvSpPr>
          <p:cNvPr id="147" name="Google Shape;147;p20"/>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0"/>
          <p:cNvPicPr preferRelativeResize="0"/>
          <p:nvPr/>
        </p:nvPicPr>
        <p:blipFill>
          <a:blip r:embed="rId3">
            <a:alphaModFix/>
          </a:blip>
          <a:stretch>
            <a:fillRect/>
          </a:stretch>
        </p:blipFill>
        <p:spPr>
          <a:xfrm>
            <a:off x="3902048" y="1458563"/>
            <a:ext cx="4663825" cy="3141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solidFill>
                  <a:schemeClr val="lt1"/>
                </a:solidFill>
              </a:rPr>
              <a:t>Estimación de costos de operaciones</a:t>
            </a:r>
            <a:endParaRPr>
              <a:solidFill>
                <a:schemeClr val="lt1"/>
              </a:solidFill>
            </a:endParaRPr>
          </a:p>
        </p:txBody>
      </p:sp>
      <p:sp>
        <p:nvSpPr>
          <p:cNvPr id="154" name="Google Shape;154;p21"/>
          <p:cNvSpPr txBox="1"/>
          <p:nvPr>
            <p:ph idx="1" type="body"/>
          </p:nvPr>
        </p:nvSpPr>
        <p:spPr>
          <a:xfrm>
            <a:off x="387900" y="1489825"/>
            <a:ext cx="3036300" cy="30789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lang="es-419">
                <a:solidFill>
                  <a:srgbClr val="000000"/>
                </a:solidFill>
              </a:rPr>
              <a:t>Es importante tener la división con respecto a la estrategia de implementación:</a:t>
            </a:r>
            <a:endParaRPr>
              <a:solidFill>
                <a:srgbClr val="000000"/>
              </a:solidFill>
            </a:endParaRPr>
          </a:p>
          <a:p>
            <a:pPr indent="0" lvl="0" marL="0" rtl="0" algn="just">
              <a:spcBef>
                <a:spcPts val="1200"/>
              </a:spcBef>
              <a:spcAft>
                <a:spcPts val="0"/>
              </a:spcAft>
              <a:buNone/>
            </a:pPr>
            <a:r>
              <a:rPr lang="es-419">
                <a:solidFill>
                  <a:srgbClr val="000000"/>
                </a:solidFill>
              </a:rPr>
              <a:t>Pipelined: Hay operadores que se ejecutan </a:t>
            </a:r>
            <a:r>
              <a:rPr lang="es-419">
                <a:solidFill>
                  <a:srgbClr val="000000"/>
                </a:solidFill>
              </a:rPr>
              <a:t>simultáneamente</a:t>
            </a:r>
            <a:r>
              <a:rPr lang="es-419">
                <a:solidFill>
                  <a:srgbClr val="000000"/>
                </a:solidFill>
              </a:rPr>
              <a:t> y pueden pasarse los resultados a medida que se general. No necesita grabar los resultados intermedios (Proyección).</a:t>
            </a:r>
            <a:endParaRPr>
              <a:solidFill>
                <a:srgbClr val="000000"/>
              </a:solidFill>
            </a:endParaRPr>
          </a:p>
          <a:p>
            <a:pPr indent="0" lvl="0" marL="0" rtl="0" algn="just">
              <a:spcBef>
                <a:spcPts val="1200"/>
              </a:spcBef>
              <a:spcAft>
                <a:spcPts val="1200"/>
              </a:spcAft>
              <a:buNone/>
            </a:pPr>
            <a:r>
              <a:rPr lang="es-419">
                <a:solidFill>
                  <a:srgbClr val="000000"/>
                </a:solidFill>
              </a:rPr>
              <a:t>No Pipelined: Los operadores se ejecutan </a:t>
            </a:r>
            <a:r>
              <a:rPr lang="es-419">
                <a:solidFill>
                  <a:srgbClr val="000000"/>
                </a:solidFill>
              </a:rPr>
              <a:t>secuencialmente</a:t>
            </a:r>
            <a:r>
              <a:rPr lang="es-419">
                <a:solidFill>
                  <a:srgbClr val="000000"/>
                </a:solidFill>
              </a:rPr>
              <a:t> y es necesario </a:t>
            </a:r>
            <a:r>
              <a:rPr lang="es-419">
                <a:solidFill>
                  <a:srgbClr val="000000"/>
                </a:solidFill>
              </a:rPr>
              <a:t>guardar</a:t>
            </a:r>
            <a:r>
              <a:rPr lang="es-419">
                <a:solidFill>
                  <a:srgbClr val="000000"/>
                </a:solidFill>
              </a:rPr>
              <a:t> resultados intermedios (Selección y Join).</a:t>
            </a:r>
            <a:endParaRPr>
              <a:solidFill>
                <a:srgbClr val="000000"/>
              </a:solidFill>
            </a:endParaRPr>
          </a:p>
        </p:txBody>
      </p:sp>
      <p:sp>
        <p:nvSpPr>
          <p:cNvPr id="155" name="Google Shape;155;p21"/>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1"/>
          <p:cNvPicPr preferRelativeResize="0"/>
          <p:nvPr/>
        </p:nvPicPr>
        <p:blipFill>
          <a:blip r:embed="rId3">
            <a:alphaModFix/>
          </a:blip>
          <a:stretch>
            <a:fillRect/>
          </a:stretch>
        </p:blipFill>
        <p:spPr>
          <a:xfrm>
            <a:off x="3735050" y="1481475"/>
            <a:ext cx="5264250" cy="3095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6CA28D63A2C0244973B388C5DDCD100" ma:contentTypeVersion="2" ma:contentTypeDescription="Crear nuevo documento." ma:contentTypeScope="" ma:versionID="f98ade9044671680f5136e3c7be1b560">
  <xsd:schema xmlns:xsd="http://www.w3.org/2001/XMLSchema" xmlns:xs="http://www.w3.org/2001/XMLSchema" xmlns:p="http://schemas.microsoft.com/office/2006/metadata/properties" xmlns:ns2="51a6c0ef-3aa2-43e1-8c47-46ea5a9700ef" targetNamespace="http://schemas.microsoft.com/office/2006/metadata/properties" ma:root="true" ma:fieldsID="a0083c5f55da789594c7e8f118780e3d" ns2:_="">
    <xsd:import namespace="51a6c0ef-3aa2-43e1-8c47-46ea5a9700e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a6c0ef-3aa2-43e1-8c47-46ea5a9700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726418-0F16-4E03-AD81-6F6B164C3CDA}"/>
</file>

<file path=customXml/itemProps2.xml><?xml version="1.0" encoding="utf-8"?>
<ds:datastoreItem xmlns:ds="http://schemas.openxmlformats.org/officeDocument/2006/customXml" ds:itemID="{4BB20053-B53D-408B-9443-96F386F4DC35}"/>
</file>

<file path=customXml/itemProps3.xml><?xml version="1.0" encoding="utf-8"?>
<ds:datastoreItem xmlns:ds="http://schemas.openxmlformats.org/officeDocument/2006/customXml" ds:itemID="{56C6CFF4-6F16-4BDF-A1E4-01D85B6BFAC4}"/>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0x01010006CA28D63A2C0244973B388C5DDCD100</vt:lpwstr>
  </property>
</Properties>
</file>