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8" r:id="rId4"/>
    <p:sldId id="259" r:id="rId5"/>
    <p:sldId id="286" r:id="rId6"/>
    <p:sldId id="287" r:id="rId7"/>
    <p:sldId id="260" r:id="rId8"/>
    <p:sldId id="261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2" r:id="rId29"/>
    <p:sldId id="284" r:id="rId30"/>
    <p:sldId id="285" r:id="rId31"/>
    <p:sldId id="288" r:id="rId32"/>
    <p:sldId id="289" r:id="rId33"/>
    <p:sldId id="290" r:id="rId34"/>
    <p:sldId id="291" r:id="rId35"/>
    <p:sldId id="293" r:id="rId36"/>
    <p:sldId id="265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B8BF09-C622-494A-B367-001DC18782B5}">
          <p14:sldIdLst>
            <p14:sldId id="257"/>
            <p14:sldId id="258"/>
            <p14:sldId id="259"/>
            <p14:sldId id="286"/>
            <p14:sldId id="287"/>
            <p14:sldId id="260"/>
            <p14:sldId id="261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2"/>
            <p14:sldId id="284"/>
            <p14:sldId id="285"/>
            <p14:sldId id="288"/>
            <p14:sldId id="289"/>
            <p14:sldId id="290"/>
            <p14:sldId id="291"/>
            <p14:sldId id="29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ía del Rosario Galeana Chávez" initials="MdRGC" lastIdx="2" clrIdx="0">
    <p:extLst>
      <p:ext uri="{19B8F6BF-5375-455C-9EA6-DF929625EA0E}">
        <p15:presenceInfo xmlns:p15="http://schemas.microsoft.com/office/powerpoint/2012/main" userId="S-1-5-21-553860295-1115410534-372747882-103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5D0F-7404-4598-A70B-01E3992178C7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5D4E6-F34F-4AE0-9CBF-84BC2810B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34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5D4E6-F34F-4AE0-9CBF-84BC2810B55A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9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B507-D03D-40C2-8E60-F6A7CF8A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97FCD-163C-4653-AD00-3DD3DD2D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3C5C7-2103-4512-A0A3-631144FE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9FEE9-69A0-4763-B037-42D50B7A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EBDBB-CFB8-4557-8E03-83F61EB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7B9A-7ABE-4C79-B2D1-73C5263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2AE6E-CB90-43A9-AB29-070B1C26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B59C8-DAEC-41C0-8148-2DE43485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13EF2-0E27-4315-B938-E500000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680B-A3F2-4B48-9DAE-DD56464D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4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C8671-2F19-49B5-9885-B42386CB3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1A749-E4B7-40A1-9101-2BA5F2B20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DC512-4D9F-4DA2-B419-178881DF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E8DDA-A44F-40E1-8014-DE2837A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CA0-951D-4A2F-AC85-8BE035E7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2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85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99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20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767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8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9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1258B-F8FB-4613-A8A4-EF1EA98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4BB70-A1F9-4B43-A9FE-0FE90BBB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FB40C-5FF3-4FE3-92C5-EEA55BB3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4E8ED-09BE-42B1-B7A3-D6C20FE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62550-7C8A-445A-82A0-204E0C9E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729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370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248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53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D5F9-E0EC-4BF2-AF62-1B138568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B88AF-4545-4B61-8799-95AF4BFD3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7B648-70E8-4313-A9AA-50E2FB13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1F34F-4936-4968-8B28-E6140880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58B0F-7976-43F4-ACCB-BAA0996B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26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8A11B-A44D-4F11-9738-7FD4DA6B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C63A6-3BFD-49B7-BEF1-7BFFA410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B899B-28EB-4F05-9041-41D90484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A4AED7-BA41-42BC-BA9D-C77EC546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AF791-F7C8-4713-AC2D-8D860F9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295F05-6637-450A-86DA-21B9F10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1995-5685-47AB-965A-286092E4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7A1E9-F1C3-43A4-9CE6-5D2664A4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E8E92A-53D2-44E9-88CE-004105C2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F2C9D5-A00B-457A-AD38-51505E14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4167B2-28E1-4EA9-A8C7-AB7CCAFD5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B57B4A-DD45-4F44-AC1D-61B8C881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6A8AE2-3A3A-4BCE-B0BF-05A62CF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8A77-27AA-4D4C-8A04-A9AEBFFD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8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CEA77-30A3-43E0-86C8-6C3B7F4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00B86B-819C-4055-B2A3-3BBC58FE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2803D4-4183-49F1-A6F4-4FCF72D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7A5E89-7C08-4461-8165-E101AC15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DA23F0-8E8B-4D3B-8671-88E95122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BF6C4E-AE6C-4856-B74C-E6257222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4CA450-97E1-49F8-8FE1-6F604B6C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4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B8E7-BECE-4C23-B7E1-60A1A6AA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31D09-8EE5-48F9-899E-395066F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4AB9E1-0A00-4569-BECD-995612F6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C630D-F519-46B8-B37D-657C7AA3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408AE-6C0F-48A0-A86E-43A0FA3E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D352D-D6CB-499B-902A-EBD7239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0FD1-DE71-4058-8843-2567BB3E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4F9463-D6FA-462C-8AE3-B5E9B0262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D5900-66C0-43C5-BACE-56F6276AE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01051-D753-40E6-9EC9-1E69C76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93B27-6838-4850-BA31-497C70F5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91AB6-87F0-4561-A085-6A69B2B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7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860096-7975-47BB-8864-B86BFD07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4B2B1-0BEB-49DA-9547-45A9CC8F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726F9-BB83-4815-B54D-61D94FAA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E648-628A-4A61-B5F5-CDCA18D53456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F0F76-C3BF-4472-836E-D40B13945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03149-3C66-4937-845C-BD4C36545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DE06-6287-48F6-9746-82E6F053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30/09/2021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1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ndo abstracto de redes y nodos azules">
            <a:extLst>
              <a:ext uri="{FF2B5EF4-FFF2-40B4-BE49-F238E27FC236}">
                <a16:creationId xmlns:a16="http://schemas.microsoft.com/office/drawing/2014/main" id="{5ADFC99C-D031-41BE-B26A-592D129F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16653C-1F96-4FAE-B3DF-D43ADEDD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Introducción a SQL Server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3B62B-6158-46F3-BC2D-169EB632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9404"/>
            <a:ext cx="5553075" cy="1098395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Ing. María del Rosario Galeana Chávez 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9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Condicionando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Ordenando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3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Limitando los renglones de una selección Clausula WHERE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57137"/>
            <a:ext cx="10515600" cy="421982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Sintaxis: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SELECT[DISTINCT] {*, columna[alias],…}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FROM tabla</a:t>
            </a:r>
          </a:p>
          <a:p>
            <a:pPr marL="0" indent="0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 condición(es)]</a:t>
            </a:r>
          </a:p>
          <a:p>
            <a:pPr marL="0" indent="0">
              <a:buNone/>
            </a:pP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/>
              <a:t>WHERE hace que se muestren solo los registros que cumplen la condición(es).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50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4583"/>
            <a:ext cx="10515600" cy="16380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Ejemplo: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Empleado 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WHERE nombre=‘Juan’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291208"/>
              </p:ext>
            </p:extLst>
          </p:nvPr>
        </p:nvGraphicFramePr>
        <p:xfrm>
          <a:off x="116426" y="2948572"/>
          <a:ext cx="119591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1758061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202562664"/>
                    </a:ext>
                  </a:extLst>
                </a:gridCol>
                <a:gridCol w="1420178">
                  <a:extLst>
                    <a:ext uri="{9D8B030D-6E8A-4147-A177-3AD203B41FA5}">
                      <a16:colId xmlns:a16="http://schemas.microsoft.com/office/drawing/2014/main" val="2040026811"/>
                    </a:ext>
                  </a:extLst>
                </a:gridCol>
                <a:gridCol w="1240346">
                  <a:extLst>
                    <a:ext uri="{9D8B030D-6E8A-4147-A177-3AD203B41FA5}">
                      <a16:colId xmlns:a16="http://schemas.microsoft.com/office/drawing/2014/main" val="2648338310"/>
                    </a:ext>
                  </a:extLst>
                </a:gridCol>
                <a:gridCol w="1322578">
                  <a:extLst>
                    <a:ext uri="{9D8B030D-6E8A-4147-A177-3AD203B41FA5}">
                      <a16:colId xmlns:a16="http://schemas.microsoft.com/office/drawing/2014/main" val="2518537635"/>
                    </a:ext>
                  </a:extLst>
                </a:gridCol>
                <a:gridCol w="1301115">
                  <a:extLst>
                    <a:ext uri="{9D8B030D-6E8A-4147-A177-3AD203B41FA5}">
                      <a16:colId xmlns:a16="http://schemas.microsoft.com/office/drawing/2014/main" val="2905695241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1416872659"/>
                    </a:ext>
                  </a:extLst>
                </a:gridCol>
                <a:gridCol w="860806">
                  <a:extLst>
                    <a:ext uri="{9D8B030D-6E8A-4147-A177-3AD203B41FA5}">
                      <a16:colId xmlns:a16="http://schemas.microsoft.com/office/drawing/2014/main" val="265912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/>
                        <a:t>IdEmpleado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/>
                        <a:t>NumeroNomina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Nombre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NombreAdic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ApPaterno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ApMaterno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IdDireccion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salarioMensual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IdJefe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12580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Guerra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65891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Limón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Hernán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7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45321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33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Operadores de Comparación</a:t>
            </a:r>
            <a:r>
              <a:rPr lang="es-MX" dirty="0"/>
              <a:t>	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9656" y="3272849"/>
            <a:ext cx="10863659" cy="3367088"/>
          </a:xfrm>
        </p:spPr>
        <p:txBody>
          <a:bodyPr>
            <a:normAutofit/>
          </a:bodyPr>
          <a:lstStyle/>
          <a:p>
            <a:r>
              <a:rPr lang="es-MX" sz="2400" dirty="0"/>
              <a:t>Sintaxis</a:t>
            </a:r>
          </a:p>
          <a:p>
            <a:pPr marL="457200" lvl="1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WHERE expresión1 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Operador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expresión2</a:t>
            </a:r>
          </a:p>
          <a:p>
            <a:pPr marL="0" indent="0">
              <a:buNone/>
            </a:pPr>
            <a:r>
              <a:rPr lang="es-MX" sz="2400" dirty="0"/>
              <a:t>Son utilizados para comparar 2 expresiones y regresar un valor booleano 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WHERE nombre=‘Juan’</a:t>
            </a:r>
          </a:p>
          <a:p>
            <a:pPr marL="457200" lvl="1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WHERE Precio &gt;=10000</a:t>
            </a:r>
          </a:p>
          <a:p>
            <a:pPr marL="457200" lvl="1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FechaAlta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&lt;&gt;’20121225’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734639"/>
              </p:ext>
            </p:extLst>
          </p:nvPr>
        </p:nvGraphicFramePr>
        <p:xfrm>
          <a:off x="2965132" y="1415716"/>
          <a:ext cx="6261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52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3728784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Operador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Descripción</a:t>
                      </a:r>
                      <a:endParaRPr lang="es-ES" sz="18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&gt;,&lt;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Mayor</a:t>
                      </a:r>
                      <a:r>
                        <a:rPr lang="es-ES" sz="1800" baseline="0" dirty="0"/>
                        <a:t> que, Menor que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=&gt;,&lt;=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Mayor o igual que, Menor o igual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0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9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6300" y="333041"/>
            <a:ext cx="2819400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BETWEEN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Condicionar renglones basándose en un rango de valores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Ejemplo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FROM Empleado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BETWEEN 5000 AND 10000</a:t>
            </a:r>
          </a:p>
        </p:txBody>
      </p:sp>
    </p:spTree>
    <p:extLst>
      <p:ext uri="{BB962C8B-B14F-4D97-AF65-F5344CB8AC3E}">
        <p14:creationId xmlns:p14="http://schemas.microsoft.com/office/powerpoint/2010/main" val="273194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4158" y="333040"/>
            <a:ext cx="1744579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Condicionar renglones basándose en una lista de valores </a:t>
            </a:r>
          </a:p>
          <a:p>
            <a:r>
              <a:rPr lang="es-MX" dirty="0"/>
              <a:t>Puede utilizarse con cualquier tipo de datos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FROM Empleado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WHERE Nombre IN(‘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Juan’,’Pedro’,’María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2236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6453" y="0"/>
            <a:ext cx="1632284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242" y="1325564"/>
            <a:ext cx="10515600" cy="1193048"/>
          </a:xfrm>
        </p:spPr>
        <p:txBody>
          <a:bodyPr>
            <a:normAutofit lnSpcReduction="10000"/>
          </a:bodyPr>
          <a:lstStyle/>
          <a:p>
            <a:r>
              <a:rPr lang="es-MX" sz="2500" dirty="0"/>
              <a:t>Realizar búsquedas con caracteres ‘comodines’.</a:t>
            </a:r>
          </a:p>
          <a:p>
            <a:r>
              <a:rPr lang="es-MX" sz="2500" dirty="0"/>
              <a:t>Se utiliza cuando no se conoce el valor exacto a buscar o se desea buscar campos diferentes pero con un mismo patrón.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160603"/>
              </p:ext>
            </p:extLst>
          </p:nvPr>
        </p:nvGraphicFramePr>
        <p:xfrm>
          <a:off x="345543" y="2611730"/>
          <a:ext cx="11532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25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9914573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Carácter comodín</a:t>
                      </a:r>
                      <a:endParaRPr lang="es-ES" sz="1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err="1"/>
                        <a:t>Descipción</a:t>
                      </a:r>
                      <a:endParaRPr lang="es-ES" sz="1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Cualquier cadena de cero o más </a:t>
                      </a:r>
                      <a:r>
                        <a:rPr lang="es-MX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carácteres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/>
                        <a:t>Cualquier 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7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/>
                        <a:t>Cualquier carácter individual del un intervalo ([a-f]) o de un conjunto</a:t>
                      </a:r>
                      <a:r>
                        <a:rPr lang="es-ES" sz="1500" baseline="0" dirty="0"/>
                        <a:t> ([</a:t>
                      </a:r>
                      <a:r>
                        <a:rPr lang="es-ES" sz="1500" baseline="0" dirty="0" err="1"/>
                        <a:t>abcdef</a:t>
                      </a:r>
                      <a:r>
                        <a:rPr lang="es-ES" sz="1500" baseline="0" dirty="0"/>
                        <a:t>]) que se ha especificado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[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s-ES" sz="15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/>
                        <a:t>Cualquier carácter individual que no se encuentre en un intervalo</a:t>
                      </a:r>
                      <a:r>
                        <a:rPr lang="es-ES" sz="1500" baseline="0" dirty="0"/>
                        <a:t> ([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^a-f</a:t>
                      </a:r>
                      <a:r>
                        <a:rPr lang="es-ES" sz="1500" baseline="0" dirty="0"/>
                        <a:t>]) o en un conjunto ([</a:t>
                      </a:r>
                      <a:r>
                        <a:rPr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</a:t>
                      </a:r>
                      <a:r>
                        <a:rPr lang="es-ES" sz="1500" baseline="0" dirty="0"/>
                        <a:t>]) que se ha especificado.</a:t>
                      </a:r>
                      <a:endParaRPr lang="es-E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67694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 txBox="1">
            <a:spLocks/>
          </p:cNvSpPr>
          <p:nvPr/>
        </p:nvSpPr>
        <p:spPr>
          <a:xfrm>
            <a:off x="1143000" y="4983164"/>
            <a:ext cx="3701716" cy="1193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nombre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Empleado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nombre LIKE ‘mar%’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984301"/>
              </p:ext>
            </p:extLst>
          </p:nvPr>
        </p:nvGraphicFramePr>
        <p:xfrm>
          <a:off x="8746585" y="4652588"/>
          <a:ext cx="14044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29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nombre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2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Marisol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Marco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8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64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3736" y="300956"/>
            <a:ext cx="2257926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IS NULL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Válida si los valores son nulos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Producto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PorcentajeDescuento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392858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9463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Operadores Lógicos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606758"/>
              </p:ext>
            </p:extLst>
          </p:nvPr>
        </p:nvGraphicFramePr>
        <p:xfrm>
          <a:off x="1881120" y="2554083"/>
          <a:ext cx="817308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6657340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Operador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Descripción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TRUE si ambas expresiones son nulas.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TRUE si al menos una expresión es nula.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el</a:t>
                      </a:r>
                      <a:r>
                        <a:rPr lang="es-ES" sz="2500" baseline="0" dirty="0"/>
                        <a:t> valor negado de la expresión.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7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4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9463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Operadores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862" y="1690688"/>
            <a:ext cx="11530380" cy="487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				    SELECT *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Producto			    FROM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endParaRPr lang="es-MX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Precio&gt;1000		    WHERE NOT(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NumeroInterno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porcentajeDescuento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&gt;10  OR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NumeroExterno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NULL)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endParaRPr lang="es-MX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NumeroInterno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NumeroExterno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s-MX" sz="2500" dirty="0"/>
              <a:t>	</a:t>
            </a:r>
            <a:r>
              <a:rPr lang="es-MX" dirty="0"/>
              <a:t>	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063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Introducción a SQL Server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MX" b="1" dirty="0"/>
              <a:t>1.1 Modificaciones de la base de datos</a:t>
            </a:r>
          </a:p>
          <a:p>
            <a:pPr marL="457200" lvl="1" indent="0">
              <a:buNone/>
            </a:pPr>
            <a:r>
              <a:rPr lang="es-MX" dirty="0"/>
              <a:t>1.1.1 Reglas básicas SQL Server </a:t>
            </a:r>
          </a:p>
          <a:p>
            <a:pPr marL="457200" lvl="1" indent="0">
              <a:buNone/>
            </a:pPr>
            <a:r>
              <a:rPr lang="es-MX" dirty="0"/>
              <a:t>1.1.2 Consultas básicas SQL Server</a:t>
            </a:r>
          </a:p>
          <a:p>
            <a:pPr marL="457200" lvl="1" indent="0">
              <a:buNone/>
            </a:pPr>
            <a:r>
              <a:rPr lang="es-MX" dirty="0"/>
              <a:t>1.1.3 </a:t>
            </a:r>
            <a:r>
              <a:rPr lang="es-MX" dirty="0" err="1"/>
              <a:t>Subconsultas</a:t>
            </a:r>
            <a:r>
              <a:rPr lang="es-MX" dirty="0"/>
              <a:t> </a:t>
            </a:r>
          </a:p>
          <a:p>
            <a:pPr marL="457200" lvl="1" indent="0">
              <a:buNone/>
            </a:pPr>
            <a:r>
              <a:rPr lang="es-MX" b="1" dirty="0"/>
              <a:t>1.2 Condicionando y Ordenando Datos</a:t>
            </a:r>
          </a:p>
          <a:p>
            <a:pPr marL="457200" lvl="1" indent="0">
              <a:buNone/>
            </a:pPr>
            <a:r>
              <a:rPr lang="es-MX" dirty="0"/>
              <a:t>1.2.1 Operadores de comparación</a:t>
            </a:r>
          </a:p>
          <a:p>
            <a:pPr marL="457200" lvl="1" indent="0">
              <a:buNone/>
            </a:pPr>
            <a:r>
              <a:rPr lang="es-MX" dirty="0"/>
              <a:t>1.2.2 Operadores lógicos</a:t>
            </a:r>
          </a:p>
          <a:p>
            <a:pPr marL="457200" lvl="1" indent="0">
              <a:buNone/>
            </a:pPr>
            <a:r>
              <a:rPr lang="es-MX" dirty="0"/>
              <a:t>1.2.3 Ordenando datos</a:t>
            </a:r>
          </a:p>
          <a:p>
            <a:pPr marL="457200" lvl="1" indent="0">
              <a:buNone/>
            </a:pPr>
            <a:r>
              <a:rPr lang="es-MX" b="1" dirty="0"/>
              <a:t>1.3 Funciones</a:t>
            </a:r>
          </a:p>
          <a:p>
            <a:pPr marL="457200" lvl="1" indent="0">
              <a:buNone/>
            </a:pPr>
            <a:r>
              <a:rPr lang="es-MX" dirty="0"/>
              <a:t>1.3.1 Funciones escalares</a:t>
            </a:r>
          </a:p>
          <a:p>
            <a:pPr marL="457200" lvl="1" indent="0">
              <a:buNone/>
            </a:pPr>
            <a:r>
              <a:rPr lang="es-MX" dirty="0"/>
              <a:t>1.3.2 Funciones de Fecha</a:t>
            </a:r>
          </a:p>
          <a:p>
            <a:pPr marL="457200" lvl="1" indent="0">
              <a:buNone/>
            </a:pPr>
            <a:r>
              <a:rPr lang="es-MX" dirty="0"/>
              <a:t>1.3.3 Otras funciones importantes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291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Ordenando Datos  (ORDER BY)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[DISTINCT]{*, columnas[alias],…}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FROM tabla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[WHERE condición(es)]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[ORDER BY {columna(s)} [ASC|DESC]]</a:t>
            </a:r>
          </a:p>
          <a:p>
            <a:pPr marL="0" indent="0">
              <a:buNone/>
            </a:pPr>
            <a:endParaRPr lang="es-MX" sz="2500" dirty="0"/>
          </a:p>
          <a:p>
            <a:r>
              <a:rPr lang="es-MX" sz="2500" dirty="0"/>
              <a:t>Ordena la salida de la consulta de manera ascendente o descendente</a:t>
            </a:r>
          </a:p>
          <a:p>
            <a:pPr marL="0" indent="0">
              <a:buNone/>
            </a:pPr>
            <a:r>
              <a:rPr lang="es-MX" sz="2500" dirty="0"/>
              <a:t>	ASC: Orden ascendente(default)</a:t>
            </a:r>
          </a:p>
          <a:p>
            <a:pPr marL="0" indent="0">
              <a:buNone/>
            </a:pPr>
            <a:r>
              <a:rPr lang="es-MX" sz="2500" dirty="0"/>
              <a:t>	DESC: Orden descendente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30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Ordenando Datos  (ORDER BY)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/>
          <a:lstStyle/>
          <a:p>
            <a:r>
              <a:rPr lang="es-MX" dirty="0"/>
              <a:t>ORDER BY siempre debe der la última clausula de la instrucción SELECT.</a:t>
            </a:r>
          </a:p>
          <a:p>
            <a:r>
              <a:rPr lang="es-MX" dirty="0"/>
              <a:t>Se puede ordenar por más de una columna.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Empleado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5000 AND 10000</a:t>
            </a:r>
          </a:p>
          <a:p>
            <a:pPr marL="0" indent="0">
              <a:buNone/>
            </a:pPr>
            <a:r>
              <a:rPr lang="es-MX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Nombre DESC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174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Ordenando Datos con Alias (ORDER BY)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 principalmente cuando se requiere ordenar por un valor calculado.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*12 AS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SalarioAnual</a:t>
            </a:r>
            <a:endParaRPr lang="es-MX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Empleado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SalarioAnual</a:t>
            </a:r>
            <a:endParaRPr lang="es-MX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5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29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Funciones escalares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463" y="2181726"/>
            <a:ext cx="8161895" cy="2855787"/>
          </a:xfrm>
        </p:spPr>
        <p:txBody>
          <a:bodyPr numCol="2">
            <a:normAutofit lnSpcReduction="10000"/>
          </a:bodyPr>
          <a:lstStyle/>
          <a:p>
            <a:r>
              <a:rPr lang="es-MX" dirty="0"/>
              <a:t>Configuración </a:t>
            </a:r>
          </a:p>
          <a:p>
            <a:r>
              <a:rPr lang="es-MX" dirty="0"/>
              <a:t>Conversión </a:t>
            </a:r>
          </a:p>
          <a:p>
            <a:r>
              <a:rPr lang="es-MX" dirty="0"/>
              <a:t>Cursor</a:t>
            </a:r>
          </a:p>
          <a:p>
            <a:r>
              <a:rPr lang="es-MX" dirty="0"/>
              <a:t>Fecha </a:t>
            </a:r>
          </a:p>
          <a:p>
            <a:r>
              <a:rPr lang="es-MX" dirty="0"/>
              <a:t>Lógicas </a:t>
            </a:r>
          </a:p>
          <a:p>
            <a:endParaRPr lang="es-MX" dirty="0"/>
          </a:p>
          <a:p>
            <a:r>
              <a:rPr lang="es-MX" dirty="0"/>
              <a:t>Matemáticas</a:t>
            </a:r>
          </a:p>
          <a:p>
            <a:r>
              <a:rPr lang="es-MX" dirty="0"/>
              <a:t>Metadatos </a:t>
            </a:r>
          </a:p>
          <a:p>
            <a:r>
              <a:rPr lang="es-MX" dirty="0"/>
              <a:t>Seguridad</a:t>
            </a:r>
          </a:p>
          <a:p>
            <a:r>
              <a:rPr lang="es-MX" dirty="0"/>
              <a:t>Cadena </a:t>
            </a:r>
          </a:p>
          <a:p>
            <a:r>
              <a:rPr lang="es-MX" dirty="0"/>
              <a:t>Sistema </a:t>
            </a:r>
          </a:p>
        </p:txBody>
      </p:sp>
    </p:spTree>
    <p:extLst>
      <p:ext uri="{BB962C8B-B14F-4D97-AF65-F5344CB8AC3E}">
        <p14:creationId xmlns:p14="http://schemas.microsoft.com/office/powerpoint/2010/main" val="305976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Trabajando con Fechas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500" dirty="0"/>
              <a:t>Operaciones Típicas </a:t>
            </a:r>
          </a:p>
          <a:p>
            <a:pPr marL="0" indent="0">
              <a:buNone/>
            </a:pPr>
            <a:endParaRPr lang="es-MX" sz="2500" dirty="0"/>
          </a:p>
          <a:p>
            <a:r>
              <a:rPr lang="es-MX" sz="2500" dirty="0"/>
              <a:t>Obtener fechas</a:t>
            </a:r>
          </a:p>
          <a:p>
            <a:pPr marL="0" indent="0">
              <a:buNone/>
            </a:pPr>
            <a:r>
              <a:rPr lang="es-MX" sz="2500" dirty="0"/>
              <a:t>	En qué fecha se realizó el préstamo de la película </a:t>
            </a:r>
            <a:r>
              <a:rPr lang="es-MX" sz="2500" dirty="0" err="1"/>
              <a:t>Titanic</a:t>
            </a:r>
            <a:r>
              <a:rPr lang="es-MX" sz="2500" dirty="0"/>
              <a:t> del cliente con 	id 1345232</a:t>
            </a:r>
          </a:p>
          <a:p>
            <a:r>
              <a:rPr lang="es-MX" sz="2500" dirty="0"/>
              <a:t>Aritmética de Fechas </a:t>
            </a:r>
          </a:p>
          <a:p>
            <a:pPr marL="0" indent="0">
              <a:buNone/>
            </a:pPr>
            <a:r>
              <a:rPr lang="es-MX" sz="2500" dirty="0"/>
              <a:t>	¿Qué edad tiene el cliente 453464 el día de hoy?</a:t>
            </a:r>
          </a:p>
          <a:p>
            <a:r>
              <a:rPr lang="es-MX" sz="2500" dirty="0"/>
              <a:t>Dar formato a fechas</a:t>
            </a:r>
          </a:p>
          <a:p>
            <a:pPr marL="0" indent="0">
              <a:buNone/>
            </a:pPr>
            <a:r>
              <a:rPr lang="es-MX" sz="2500" dirty="0"/>
              <a:t>	Muestra el día de la semana en que se debe regresar una determinada 	película.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36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44916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Funciones para Fechas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522849"/>
              </p:ext>
            </p:extLst>
          </p:nvPr>
        </p:nvGraphicFramePr>
        <p:xfrm>
          <a:off x="838200" y="1929064"/>
          <a:ext cx="10375582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124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7601458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Operador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Descripción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DATEADD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Agrega un valor a una fecha</a:t>
                      </a:r>
                      <a:r>
                        <a:rPr lang="es-ES" sz="2500" baseline="0" dirty="0"/>
                        <a:t> indicada.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DATEDIFF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la diferencia entre 2 fechas.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DATENAME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la fecha en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DATEPART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un entero que representa la parte de una 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1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GETDATE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la fecha Actual.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3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YEAR,MONTH,DATE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500" dirty="0"/>
                        <a:t>Devuelve el año, mes o día de una fecha.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6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65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54C09-5824-4874-9866-2EA7707D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Funciones para Fechas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D6397D4-307B-4289-90F9-071ACC0C9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29977"/>
              </p:ext>
            </p:extLst>
          </p:nvPr>
        </p:nvGraphicFramePr>
        <p:xfrm>
          <a:off x="2345626" y="1975034"/>
          <a:ext cx="6842762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01">
                  <a:extLst>
                    <a:ext uri="{9D8B030D-6E8A-4147-A177-3AD203B41FA5}">
                      <a16:colId xmlns:a16="http://schemas.microsoft.com/office/drawing/2014/main" val="2424220502"/>
                    </a:ext>
                  </a:extLst>
                </a:gridCol>
                <a:gridCol w="4451161">
                  <a:extLst>
                    <a:ext uri="{9D8B030D-6E8A-4147-A177-3AD203B41FA5}">
                      <a16:colId xmlns:a16="http://schemas.microsoft.com/office/drawing/2014/main" val="298816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Parámetro/función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GETDATE()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latin typeface="+mj-lt"/>
                        </a:rPr>
                        <a:t>Devuelve la fecha y hora actuales del sistema.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5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DATEDIFF</a:t>
                      </a:r>
                    </a:p>
                    <a:p>
                      <a:r>
                        <a:rPr lang="es-MX" sz="1600" dirty="0"/>
                        <a:t>(Interval,date1,date2)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latin typeface="+mj-lt"/>
                        </a:rPr>
                        <a:t>Devuelve la diferencia entre date2, date1 de la manera especificada por el intervalo (date2-date1).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7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DATEADD()</a:t>
                      </a:r>
                    </a:p>
                    <a:p>
                      <a:r>
                        <a:rPr lang="es-MX" sz="1600" dirty="0"/>
                        <a:t>(Interval, </a:t>
                      </a:r>
                      <a:r>
                        <a:rPr lang="es-MX" sz="1600" dirty="0" err="1"/>
                        <a:t>number</a:t>
                      </a:r>
                      <a:r>
                        <a:rPr lang="es-MX" sz="1600" dirty="0"/>
                        <a:t>, date)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latin typeface="+mj-lt"/>
                        </a:rPr>
                        <a:t>La fecha especificada por intervalo más el número.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54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DATEPART</a:t>
                      </a:r>
                    </a:p>
                    <a:p>
                      <a:r>
                        <a:rPr lang="es-MX" sz="1600" dirty="0"/>
                        <a:t>(Interval, date)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latin typeface="+mj-lt"/>
                        </a:rPr>
                        <a:t>Devuelve el valor entero correspondiente a la parte especificada del intervalo en la fecha.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3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DATENAME</a:t>
                      </a:r>
                    </a:p>
                    <a:p>
                      <a:r>
                        <a:rPr lang="es-MX" sz="1600" dirty="0"/>
                        <a:t>(Interval, date)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latin typeface="+mj-lt"/>
                        </a:rPr>
                        <a:t>Devuelve el nombre de cadena correspondiente a la parte de fecha especificada en fecha.</a:t>
                      </a:r>
                      <a:endParaRPr lang="es-ES" sz="16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56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2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DATEADD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4307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500" dirty="0"/>
              <a:t>Sintaxis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DATEADD(parte de la fecha, número, fecha)</a:t>
            </a:r>
          </a:p>
          <a:p>
            <a:pPr marL="0" indent="0">
              <a:buNone/>
            </a:pPr>
            <a:r>
              <a:rPr lang="es-MX" sz="2500" dirty="0"/>
              <a:t>A la “parte de la fecha” de “fecha” se le agrega el “número” especificado.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/>
              <a:t>Ejemplo:</a:t>
            </a:r>
          </a:p>
          <a:p>
            <a:pPr marL="0" indent="0">
              <a:buNone/>
            </a:pPr>
            <a:r>
              <a:rPr lang="es-MX" sz="2500" dirty="0"/>
              <a:t>Calcula la fecha de evolución de una película si el plazo es de 7 días naturales.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DATEADD(dd,7,fechaPrestamo) as ‘Fecha de Devolución’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Prestamos</a:t>
            </a:r>
          </a:p>
        </p:txBody>
      </p:sp>
    </p:spTree>
    <p:extLst>
      <p:ext uri="{BB962C8B-B14F-4D97-AF65-F5344CB8AC3E}">
        <p14:creationId xmlns:p14="http://schemas.microsoft.com/office/powerpoint/2010/main" val="395095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7409" y="140535"/>
            <a:ext cx="5658853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DATEADD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03380"/>
              </p:ext>
            </p:extLst>
          </p:nvPr>
        </p:nvGraphicFramePr>
        <p:xfrm>
          <a:off x="3389040" y="1346736"/>
          <a:ext cx="4596574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124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500" dirty="0" err="1"/>
                        <a:t>DatePart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Abreviación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Year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yy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Quarter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qq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 err="1"/>
                        <a:t>Month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Day</a:t>
                      </a:r>
                      <a:r>
                        <a:rPr lang="es-ES" sz="2500" baseline="0" dirty="0"/>
                        <a:t> of </a:t>
                      </a:r>
                      <a:r>
                        <a:rPr lang="es-ES" sz="2500" baseline="0" dirty="0" err="1"/>
                        <a:t>year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dy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1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dd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3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 err="1"/>
                        <a:t>Week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wk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6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 err="1"/>
                        <a:t>Hour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hh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wmi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 err="1"/>
                        <a:t>Second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 err="1"/>
                        <a:t>ss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9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dirty="0" err="1"/>
                        <a:t>Milllisecond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dirty="0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1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966" y="252831"/>
            <a:ext cx="6616729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Precedencia de Operadores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62213"/>
              </p:ext>
            </p:extLst>
          </p:nvPr>
        </p:nvGraphicFramePr>
        <p:xfrm>
          <a:off x="265334" y="1825625"/>
          <a:ext cx="11661331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431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10883900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Nivel</a:t>
                      </a:r>
                      <a:endParaRPr lang="es-ES" sz="20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Operadores</a:t>
                      </a:r>
                      <a:endParaRPr lang="es-ES" sz="20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(Bit a bit NO)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(Multiplicación), / (División),% (Módulo)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+ (Positivo), - (Negativo), + (Suma), + (Concatenación), - (Resta), &amp; (Y bit a bit), ^ (OR exclusivo a bit), | (OR bit a bit)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9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=,&gt;, &lt;,&gt; =, &lt;=, &lt;&gt;,! =,!&gt;,! &lt;(Operadores de comparación)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TODOS, CUALQUIERA, ENTRE, EN, COMO O ALGUNOS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0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>
                          <a:effectLst/>
                        </a:rPr>
                        <a:t>= (Asignación)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320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1E959-1847-46B1-B829-699020D9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500062"/>
            <a:ext cx="2917371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DATEDIFF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D7268-90D6-407F-9A50-A710979E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Sintaxis </a:t>
            </a:r>
          </a:p>
          <a:p>
            <a:pPr marL="0" indent="0">
              <a:buNone/>
            </a:pPr>
            <a:r>
              <a:rPr lang="es-MX" sz="2500" dirty="0"/>
              <a:t>	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DATEDIFF(parte de la fecha, fecha inicial, fecha final)</a:t>
            </a:r>
          </a:p>
          <a:p>
            <a:pPr marL="0" indent="0">
              <a:buNone/>
            </a:pPr>
            <a:r>
              <a:rPr lang="es-MX" sz="2500" dirty="0"/>
              <a:t>Devuelve el número de unidades de “parte de la fecha” entre la “fecha inicial” y “fecha final”.</a:t>
            </a:r>
          </a:p>
          <a:p>
            <a:pPr marL="0" indent="0">
              <a:buNone/>
            </a:pPr>
            <a:r>
              <a:rPr lang="es-MX" sz="2500" dirty="0"/>
              <a:t>Ejemplo:</a:t>
            </a:r>
          </a:p>
          <a:p>
            <a:pPr marL="0" indent="0">
              <a:buNone/>
            </a:pPr>
            <a:r>
              <a:rPr lang="es-MX" sz="2500" dirty="0"/>
              <a:t>Calcula el número de días que has vivido hasta el día de hoy.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DATEDIFF(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,&lt;fecha de nacimiento en ‘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aaaammdd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’&gt;, GETDATE()) as ‘Días vividos’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3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E6874-B8E1-4650-81C7-3550E5B6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64" y="500062"/>
            <a:ext cx="6308271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DATENAME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7E906-3D5C-4DF6-886C-EA8A041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Sintaxis 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DATENAME(parte de fecha, fecha)</a:t>
            </a:r>
          </a:p>
          <a:p>
            <a:pPr marL="0" indent="0">
              <a:buNone/>
            </a:pPr>
            <a:r>
              <a:rPr lang="es-ES" dirty="0"/>
              <a:t>Devuelve la presentación en texto de la fecha especificada como “parte de fecha”.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Ejemplo</a:t>
            </a:r>
          </a:p>
          <a:p>
            <a:pPr marL="0" indent="0">
              <a:buNone/>
            </a:pPr>
            <a:r>
              <a:rPr lang="es-MX" dirty="0"/>
              <a:t>Muestra el día de la semana en que naciste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DATENAME(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,&lt;fecha de nacimiento&gt;) as ‘Días que nací’</a:t>
            </a:r>
            <a:endParaRPr lang="es-E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7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E3334-A7AE-489D-BC15-547A274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066"/>
            <a:ext cx="10515600" cy="873942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Funciones YEAR, MONTH, DAY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1D03E-8722-4954-B807-AA72136E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5" y="1337353"/>
            <a:ext cx="11022367" cy="5079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dirty="0"/>
              <a:t>Sintaxis 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YEAR(fecha)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MONTH(fecha)</a:t>
            </a:r>
          </a:p>
          <a:p>
            <a:pPr marL="0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DAY(fecha)</a:t>
            </a:r>
          </a:p>
          <a:p>
            <a:pPr marL="0" indent="0">
              <a:buNone/>
            </a:pPr>
            <a:r>
              <a:rPr lang="es-MX" sz="2500" dirty="0"/>
              <a:t>Devuelve el año, mes y día de una fecha especificada respectivamente.</a:t>
            </a:r>
          </a:p>
          <a:p>
            <a:pPr marL="0" indent="0">
              <a:buNone/>
            </a:pPr>
            <a:r>
              <a:rPr lang="es-MX" sz="2500" dirty="0"/>
              <a:t>Ejemplo:</a:t>
            </a:r>
          </a:p>
          <a:p>
            <a:pPr marL="0" indent="0">
              <a:buNone/>
            </a:pPr>
            <a:r>
              <a:rPr lang="es-MX" sz="2500" dirty="0"/>
              <a:t>	Selecciona a todos los clientes que hayan rentado una película el día de hoy.</a:t>
            </a:r>
          </a:p>
          <a:p>
            <a:pPr marL="914400" lvl="2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914400" lvl="2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FROM Venta</a:t>
            </a:r>
          </a:p>
          <a:p>
            <a:pPr marL="914400" lvl="2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fechaCompra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) = YEAR(GETDATE())</a:t>
            </a:r>
          </a:p>
          <a:p>
            <a:pPr marL="914400" lvl="2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AND MONTH(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fechaCompra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)= MONTH(GETDATE())</a:t>
            </a:r>
          </a:p>
          <a:p>
            <a:pPr marL="914400" lvl="2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AND DAY(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fechaCompra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)= DAY(GETDATE())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47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D9DE-48DB-47FD-9B8E-88A1F6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Otras funciones importantes</a:t>
            </a:r>
            <a:endParaRPr lang="es-E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7105B72-6EE7-4555-ACDA-20793D1B7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77775"/>
              </p:ext>
            </p:extLst>
          </p:nvPr>
        </p:nvGraphicFramePr>
        <p:xfrm>
          <a:off x="1788111" y="1996440"/>
          <a:ext cx="90544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602">
                  <a:extLst>
                    <a:ext uri="{9D8B030D-6E8A-4147-A177-3AD203B41FA5}">
                      <a16:colId xmlns:a16="http://schemas.microsoft.com/office/drawing/2014/main" val="6827977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88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ISNULL 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Sustituye el valor </a:t>
                      </a:r>
                      <a:r>
                        <a:rPr lang="es-MX" dirty="0" err="1"/>
                        <a:t>null</a:t>
                      </a:r>
                      <a:r>
                        <a:rPr lang="es-MX" dirty="0"/>
                        <a:t> por el segundo parámetro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CONVERT (tipo de dato, expresión)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Convierte la expresión al tipo de datos especificado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4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ROUND (expresión, longitud,[truncar])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Redondea o trunca la expresión a la longitud indicada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RTRIM (expresión) / LTRIM (expresión)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 los espacios en blanco de izquierda/ derecha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REPLACE (expresión, cadena a buscar, </a:t>
                      </a:r>
                    </a:p>
                    <a:p>
                      <a:r>
                        <a:rPr lang="es-MX" dirty="0"/>
                        <a:t>cadena de reemplazo)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Reemplaza en la expresión con la cadena de reemplazo la cadena buscada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9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Lower</a:t>
                      </a:r>
                      <a:r>
                        <a:rPr lang="es-MX" dirty="0"/>
                        <a:t> (expresión)/ </a:t>
                      </a:r>
                      <a:r>
                        <a:rPr lang="es-MX" dirty="0" err="1"/>
                        <a:t>Upper</a:t>
                      </a:r>
                      <a:r>
                        <a:rPr lang="es-MX" dirty="0"/>
                        <a:t>(expresión)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Convierte a mayúsculas / minúsculas una expresión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2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28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473C-0A61-4547-A441-10814FE0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Combinación de funciones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E9D95-B65F-4679-BD97-58F8494F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9159"/>
          </a:xfrm>
        </p:spPr>
        <p:txBody>
          <a:bodyPr>
            <a:noAutofit/>
          </a:bodyPr>
          <a:lstStyle/>
          <a:p>
            <a:r>
              <a:rPr lang="es-MX" sz="2500" dirty="0"/>
              <a:t>Todas las funciones se puede utilizar de manera combinada</a:t>
            </a:r>
          </a:p>
          <a:p>
            <a:r>
              <a:rPr lang="es-MX" sz="2500" dirty="0"/>
              <a:t>Ejemplo</a:t>
            </a:r>
          </a:p>
          <a:p>
            <a:r>
              <a:rPr lang="es-MX" sz="2500" dirty="0"/>
              <a:t>Para quitar las horas a una fecha sin utilizar 3 funciones como el ejercicio anterior</a:t>
            </a:r>
          </a:p>
          <a:p>
            <a:pPr marL="0" indent="0">
              <a:buNone/>
            </a:pPr>
            <a:r>
              <a:rPr lang="es-MX" sz="2500" dirty="0"/>
              <a:t>	DATEADD(dd,0, DATEDIFF(dd,0, GETDATE()))</a:t>
            </a:r>
          </a:p>
          <a:p>
            <a:pPr marL="914400" lvl="2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914400" lvl="2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 Venta </a:t>
            </a:r>
          </a:p>
          <a:p>
            <a:pPr marL="914400" lvl="2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 DATEADD(dd,0, DATEDIFF(dd,0,fechCompra))=</a:t>
            </a:r>
          </a:p>
          <a:p>
            <a:pPr marL="914400" lvl="2" indent="0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DATEADD(dd,0, DATEDIFF(dd,0,GETDATE()))</a:t>
            </a:r>
            <a:endParaRPr lang="es-E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9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Función CONVERT()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000" dirty="0"/>
              <a:t>Sintaxis 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tamaño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expresión,estilo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MX" sz="2000" dirty="0"/>
              <a:t>La función CONVERT () es una función genérica para convertir la fecha para el nuevo tipo de datos.</a:t>
            </a:r>
          </a:p>
          <a:p>
            <a:r>
              <a:rPr lang="es-MX" sz="2000" dirty="0"/>
              <a:t>La función CONVERT () puede mostrar los datos de fecha / hora en formatos diferentes.</a:t>
            </a:r>
          </a:p>
          <a:p>
            <a:r>
              <a:rPr lang="fr-FR" sz="2000" dirty="0" err="1"/>
              <a:t>Puede</a:t>
            </a:r>
            <a:r>
              <a:rPr lang="fr-FR" sz="2000" dirty="0"/>
              <a:t> servir </a:t>
            </a:r>
            <a:r>
              <a:rPr lang="fr-FR" sz="2000" dirty="0" err="1"/>
              <a:t>como</a:t>
            </a:r>
            <a:r>
              <a:rPr lang="fr-FR" sz="2000" dirty="0"/>
              <a:t> la </a:t>
            </a:r>
            <a:r>
              <a:rPr lang="fr-FR" sz="2000" dirty="0" err="1"/>
              <a:t>función</a:t>
            </a:r>
            <a:r>
              <a:rPr lang="fr-FR" sz="2000" dirty="0"/>
              <a:t> CAST(), si se </a:t>
            </a:r>
            <a:r>
              <a:rPr lang="fr-FR" sz="2000" dirty="0" err="1"/>
              <a:t>omite</a:t>
            </a:r>
            <a:r>
              <a:rPr lang="fr-FR" sz="2000" dirty="0"/>
              <a:t> el tercer </a:t>
            </a:r>
            <a:r>
              <a:rPr lang="fr-FR" sz="2000" dirty="0" err="1"/>
              <a:t>parámetro</a:t>
            </a:r>
            <a:r>
              <a:rPr lang="fr-FR" sz="2000"/>
              <a:t>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CONVERT(VARCHAR(19),GETDATE())			Sep 30 2021  4:14PM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CONVERT(VARCHAR(10),GETDATE(),10)		09-30-21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CONVERT(VARCHAR(10),GETDATE(),110)		09-30-2021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CONVERT(VARCHAR(11),GETDATE(),6)		30 Sep 21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CONVERT(VARCHAR(11),GETDATE(),106)		30 Sep 2021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CONVERT(VARCHAR(24),GETDATE(),113)		30 Sep 2021 16:14:02:667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D33B0-4DF4-4FB9-84BA-49BC2591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Consultas básicas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13078-9388-492B-827F-00319B4A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509203"/>
            <a:ext cx="11407806" cy="491265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-- Configuración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@@LANGUAGE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@@SERVERNAME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-- metadatos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DB_NAME()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-- sistema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HOST_NAME()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-- conversión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CAST(123.56 as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CONVERT(int,123.56)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CONVERT(date,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/* matemáticas*/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ROUND(123.25,0)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ROUND(123.25,1)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RAND()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>
                <a:solidFill>
                  <a:schemeClr val="accent6">
                    <a:lumMod val="75000"/>
                  </a:schemeClr>
                </a:solidFill>
              </a:rPr>
              <a:t>-- de cadena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'*' + LTRIM('      Cadena de Texto       ') + '*'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'*' + RTRIM('      Cadena de Texto       ') + '*'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RIGHT('Las placas del vehículo son 123WCF',6)</a:t>
            </a:r>
          </a:p>
        </p:txBody>
      </p:sp>
    </p:spTree>
    <p:extLst>
      <p:ext uri="{BB962C8B-B14F-4D97-AF65-F5344CB8AC3E}">
        <p14:creationId xmlns:p14="http://schemas.microsoft.com/office/powerpoint/2010/main" val="326739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E07B5-2F10-465B-9491-6F5AB28C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/>
          <a:lstStyle/>
          <a:p>
            <a:pPr algn="l"/>
            <a:r>
              <a:rPr lang="es-MX" sz="2500" b="1" i="0" dirty="0">
                <a:solidFill>
                  <a:srgbClr val="000000"/>
                </a:solidFill>
                <a:effectLst/>
              </a:rPr>
              <a:t>LTRIM (</a:t>
            </a:r>
            <a:r>
              <a:rPr lang="es-MX" sz="2500" b="1" i="0" dirty="0" err="1">
                <a:solidFill>
                  <a:srgbClr val="000000"/>
                </a:solidFill>
                <a:effectLst/>
              </a:rPr>
              <a:t>str</a:t>
            </a:r>
            <a:r>
              <a:rPr lang="es-MX" sz="25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MX" sz="2500" b="0" i="0" dirty="0">
                <a:solidFill>
                  <a:srgbClr val="000000"/>
                </a:solidFill>
                <a:effectLst/>
              </a:rPr>
              <a:t>: Elimina todos los espacios en blanco del comienzo de la cadena.</a:t>
            </a:r>
          </a:p>
          <a:p>
            <a:pPr algn="l"/>
            <a:r>
              <a:rPr lang="es-MX" sz="2500" b="1" i="0" dirty="0">
                <a:solidFill>
                  <a:srgbClr val="000000"/>
                </a:solidFill>
                <a:effectLst/>
              </a:rPr>
              <a:t>RTRIM (</a:t>
            </a:r>
            <a:r>
              <a:rPr lang="es-MX" sz="2500" b="1" i="0" dirty="0" err="1">
                <a:solidFill>
                  <a:srgbClr val="000000"/>
                </a:solidFill>
                <a:effectLst/>
              </a:rPr>
              <a:t>str</a:t>
            </a:r>
            <a:r>
              <a:rPr lang="es-MX" sz="25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MX" sz="2500" b="0" i="0" dirty="0">
                <a:solidFill>
                  <a:srgbClr val="000000"/>
                </a:solidFill>
                <a:effectLst/>
              </a:rPr>
              <a:t>: Elimina todos los espacios en blanco del final de la cadena.</a:t>
            </a:r>
          </a:p>
          <a:p>
            <a:pPr algn="l"/>
            <a:r>
              <a:rPr lang="en-US" sz="2500" b="1" dirty="0">
                <a:solidFill>
                  <a:srgbClr val="000000"/>
                </a:solidFill>
              </a:rPr>
              <a:t>RIGHT(</a:t>
            </a:r>
            <a:r>
              <a:rPr lang="en-US" sz="2500" b="1" dirty="0" err="1">
                <a:solidFill>
                  <a:srgbClr val="000000"/>
                </a:solidFill>
              </a:rPr>
              <a:t>str,num</a:t>
            </a:r>
            <a:r>
              <a:rPr lang="en-US" sz="2500" b="1" dirty="0">
                <a:solidFill>
                  <a:srgbClr val="000000"/>
                </a:solidFill>
              </a:rPr>
              <a:t>): </a:t>
            </a:r>
            <a:r>
              <a:rPr lang="en-US" sz="2500" b="0" i="0" dirty="0">
                <a:solidFill>
                  <a:srgbClr val="000000"/>
                </a:solidFill>
                <a:effectLst/>
              </a:rPr>
              <a:t>Extrae el num de caracteres indicado en el Segundo argumento comenzando por .la derecha</a:t>
            </a:r>
          </a:p>
          <a:p>
            <a:r>
              <a:rPr lang="es-ES" sz="2500" b="1" dirty="0">
                <a:cs typeface="Courier New" panose="02070309020205020404" pitchFamily="49" charset="0"/>
              </a:rPr>
              <a:t>RAND(): </a:t>
            </a:r>
            <a:r>
              <a:rPr lang="es-ES" sz="2500" dirty="0">
                <a:cs typeface="Courier New" panose="02070309020205020404" pitchFamily="49" charset="0"/>
              </a:rPr>
              <a:t>Retorna numero aleatorio entre el 0 y el 1</a:t>
            </a:r>
          </a:p>
          <a:p>
            <a:pPr algn="l"/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879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Precedencia de Operadores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2968"/>
            <a:ext cx="10515600" cy="428399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Los operadores  con igual precedencia se evalúan de izquierda a derecha.</a:t>
            </a:r>
          </a:p>
          <a:p>
            <a:r>
              <a:rPr lang="es-MX" dirty="0"/>
              <a:t>Se pueden utilizar paréntesis para forzar la precedencia de ejecución.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/2 As ‘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Aguinaldo’FROM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Empleado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Para más claro, puede quedar como… 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SalarioMensual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/2) As ‘Aguinaldo’ FROM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216775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92505"/>
            <a:ext cx="10515600" cy="1097130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Alias en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5747" y="1494839"/>
            <a:ext cx="11221454" cy="38140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600" dirty="0"/>
              <a:t>Renombrar el encabezado de las columnas.</a:t>
            </a:r>
          </a:p>
          <a:p>
            <a:pPr algn="just"/>
            <a:r>
              <a:rPr lang="es-MX" sz="2600" dirty="0"/>
              <a:t>Es útil cuando una columna es un cálculo ya que pierde el nombre de la columna la tabla, aunque se puede utilizar en cualquier columna.</a:t>
            </a:r>
          </a:p>
          <a:p>
            <a:pPr algn="just"/>
            <a:r>
              <a:rPr lang="es-MX" sz="2600" dirty="0"/>
              <a:t>Va después del nombre de la columna, puede llevar la palabra AS y va entre el nombre de la columna y el alias.</a:t>
            </a:r>
          </a:p>
          <a:p>
            <a:pPr algn="just"/>
            <a:r>
              <a:rPr lang="es-MX" sz="2600" dirty="0"/>
              <a:t>Se requieren apóstrofes si el alias tiene espacios o caracteres especiales( % o $).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NombreProducto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PorcentajeDescuento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+ 10 </a:t>
            </a:r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‘</a:t>
            </a:r>
            <a:r>
              <a:rPr lang="es-MX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DescuentoTotal</a:t>
            </a:r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Producto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endParaRPr lang="es-MX" sz="2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662485"/>
              </p:ext>
            </p:extLst>
          </p:nvPr>
        </p:nvGraphicFramePr>
        <p:xfrm>
          <a:off x="3521882" y="5435099"/>
          <a:ext cx="482555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52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  <a:gridCol w="2292604">
                  <a:extLst>
                    <a:ext uri="{9D8B030D-6E8A-4147-A177-3AD203B41FA5}">
                      <a16:colId xmlns:a16="http://schemas.microsoft.com/office/drawing/2014/main" val="38460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500" dirty="0" err="1"/>
                        <a:t>NombreProducto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 err="1"/>
                        <a:t>DescuentoTotal</a:t>
                      </a:r>
                      <a:endParaRPr lang="es-ES" sz="25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Pantalla</a:t>
                      </a:r>
                      <a:r>
                        <a:rPr lang="es-MX" sz="2500" baseline="0" dirty="0"/>
                        <a:t> 32”</a:t>
                      </a:r>
                      <a:endParaRPr lang="es-E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s-E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8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92505"/>
            <a:ext cx="10515600" cy="1097130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Operador concatenación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5747" y="1289635"/>
            <a:ext cx="11012906" cy="38886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600" dirty="0"/>
              <a:t>Concatena texto de varias columnas y/o cadenas en una sola columna.</a:t>
            </a:r>
          </a:p>
          <a:p>
            <a:pPr algn="just"/>
            <a:r>
              <a:rPr lang="es-MX" sz="2600" dirty="0"/>
              <a:t>Se utiliza el operador +</a:t>
            </a:r>
          </a:p>
          <a:p>
            <a:pPr algn="just"/>
            <a:r>
              <a:rPr lang="es-MX" sz="2600" dirty="0"/>
              <a:t>No se puede concatenar una cadena con un número directamente, puesto que el operador + aplicado sobre números, realiza una suma del valor.</a:t>
            </a:r>
          </a:p>
          <a:p>
            <a:pPr algn="just"/>
            <a:r>
              <a:rPr lang="es-MX" sz="2600" dirty="0"/>
              <a:t>Se pueden utilizar cadenas de texto en la concatenación.</a:t>
            </a:r>
          </a:p>
          <a:p>
            <a:pPr marL="0" indent="0">
              <a:buNone/>
            </a:pPr>
            <a:endParaRPr lang="es-MX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‘El producto’ +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NombreProducto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 ‘por promoción tiene un descuento total   de’ + CONVERT (VARCHAR(10),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PorcentajeDescuento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+ 10+ ‘%’ </a:t>
            </a:r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‘Texto Promoción’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Producto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endParaRPr lang="es-MX" sz="2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3637"/>
              </p:ext>
            </p:extLst>
          </p:nvPr>
        </p:nvGraphicFramePr>
        <p:xfrm>
          <a:off x="1709124" y="5306762"/>
          <a:ext cx="8029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702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Texto Promoción</a:t>
                      </a:r>
                      <a:endParaRPr lang="es-ES" sz="20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El producto Pantalla de 32” por promoción</a:t>
                      </a:r>
                      <a:r>
                        <a:rPr lang="es-ES" sz="2000" baseline="0" dirty="0"/>
                        <a:t> </a:t>
                      </a:r>
                      <a:r>
                        <a:rPr lang="es-ES" sz="2000" dirty="0"/>
                        <a:t>tiene un descuento total de 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0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0536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Renglones duplicados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1720"/>
            <a:ext cx="10515600" cy="3073817"/>
          </a:xfrm>
        </p:spPr>
        <p:txBody>
          <a:bodyPr>
            <a:normAutofit fontScale="77500" lnSpcReduction="20000"/>
          </a:bodyPr>
          <a:lstStyle/>
          <a:p>
            <a:r>
              <a:rPr lang="es-MX" sz="2600" dirty="0"/>
              <a:t>El resultado por default de una consulta son todos los renglones de una tabla incluyendo los repetidos.</a:t>
            </a:r>
          </a:p>
          <a:p>
            <a:r>
              <a:rPr lang="es-MX" sz="2600" dirty="0"/>
              <a:t>Por ejemplo si se quisiera saber que productos se han vendido en la tienda, el resultado quedaría con productos mostrados más de una vez.</a:t>
            </a:r>
          </a:p>
          <a:p>
            <a:r>
              <a:rPr lang="es-MX" sz="2600" dirty="0"/>
              <a:t>Para solucionar esto y mostrar solo una vez los productos, se puede utilizar la palabra reservada DISTINCT.</a:t>
            </a:r>
          </a:p>
          <a:p>
            <a:endParaRPr lang="es-MX" sz="2600" dirty="0"/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IdProducto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 SELECT DISTINCT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IdProducto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detalleVenta</a:t>
            </a:r>
            <a:r>
              <a:rPr lang="es-MX" sz="2600" dirty="0"/>
              <a:t>				    </a:t>
            </a:r>
            <a:r>
              <a:rPr lang="es-MX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MX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detalleVenta</a:t>
            </a:r>
            <a:r>
              <a:rPr lang="es-MX" sz="2600" dirty="0"/>
              <a:t>	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326703"/>
              </p:ext>
            </p:extLst>
          </p:nvPr>
        </p:nvGraphicFramePr>
        <p:xfrm>
          <a:off x="1850388" y="4143493"/>
          <a:ext cx="140442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29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IdProducto</a:t>
                      </a:r>
                      <a:endParaRPr lang="es-ES" sz="20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2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4096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F16AB51-66E1-483B-BC2B-A351ABA15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856888"/>
              </p:ext>
            </p:extLst>
          </p:nvPr>
        </p:nvGraphicFramePr>
        <p:xfrm>
          <a:off x="7324407" y="4060339"/>
          <a:ext cx="140442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29">
                  <a:extLst>
                    <a:ext uri="{9D8B030D-6E8A-4147-A177-3AD203B41FA5}">
                      <a16:colId xmlns:a16="http://schemas.microsoft.com/office/drawing/2014/main" val="114469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IdProducto</a:t>
                      </a:r>
                      <a:endParaRPr lang="es-ES" sz="20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4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2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2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2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8321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CA28D63A2C0244973B388C5DDCD100" ma:contentTypeVersion="2" ma:contentTypeDescription="Crear nuevo documento." ma:contentTypeScope="" ma:versionID="f98ade9044671680f5136e3c7be1b560">
  <xsd:schema xmlns:xsd="http://www.w3.org/2001/XMLSchema" xmlns:xs="http://www.w3.org/2001/XMLSchema" xmlns:p="http://schemas.microsoft.com/office/2006/metadata/properties" xmlns:ns2="51a6c0ef-3aa2-43e1-8c47-46ea5a9700ef" targetNamespace="http://schemas.microsoft.com/office/2006/metadata/properties" ma:root="true" ma:fieldsID="a0083c5f55da789594c7e8f118780e3d" ns2:_="">
    <xsd:import namespace="51a6c0ef-3aa2-43e1-8c47-46ea5a970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6c0ef-3aa2-43e1-8c47-46ea5a97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AE3C8C-266D-4FBA-9AB0-6E156522C5A9}"/>
</file>

<file path=customXml/itemProps2.xml><?xml version="1.0" encoding="utf-8"?>
<ds:datastoreItem xmlns:ds="http://schemas.openxmlformats.org/officeDocument/2006/customXml" ds:itemID="{6A7DE316-4292-4FAB-9D89-2401BD61E4C3}"/>
</file>

<file path=customXml/itemProps3.xml><?xml version="1.0" encoding="utf-8"?>
<ds:datastoreItem xmlns:ds="http://schemas.openxmlformats.org/officeDocument/2006/customXml" ds:itemID="{A3180E11-BF32-4C56-A1CC-6E0C98031780}"/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2134</Words>
  <Application>Microsoft Office PowerPoint</Application>
  <PresentationFormat>Panorámica</PresentationFormat>
  <Paragraphs>415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1_Tema de Office</vt:lpstr>
      <vt:lpstr>2_Tema de Office</vt:lpstr>
      <vt:lpstr>Introducción a SQL Server</vt:lpstr>
      <vt:lpstr>Introducción a SQL Server</vt:lpstr>
      <vt:lpstr>Precedencia de Operadores</vt:lpstr>
      <vt:lpstr>Consultas básicas</vt:lpstr>
      <vt:lpstr>Presentación de PowerPoint</vt:lpstr>
      <vt:lpstr>Precedencia de Operadores</vt:lpstr>
      <vt:lpstr>Alias en columnas</vt:lpstr>
      <vt:lpstr>Operador concatenación</vt:lpstr>
      <vt:lpstr>Renglones duplicados</vt:lpstr>
      <vt:lpstr>Condicionando y Ordenando Datos</vt:lpstr>
      <vt:lpstr>Limitando los renglones de una selección Clausula WHERE</vt:lpstr>
      <vt:lpstr>Presentación de PowerPoint</vt:lpstr>
      <vt:lpstr>Operadores de Comparación  </vt:lpstr>
      <vt:lpstr>BETWEEN</vt:lpstr>
      <vt:lpstr>IN</vt:lpstr>
      <vt:lpstr>LIKE</vt:lpstr>
      <vt:lpstr>IS NULL</vt:lpstr>
      <vt:lpstr>Operadores Lógicos</vt:lpstr>
      <vt:lpstr>Operadores Lógicos</vt:lpstr>
      <vt:lpstr>Ordenando Datos  (ORDER BY)</vt:lpstr>
      <vt:lpstr>Ordenando Datos  (ORDER BY)</vt:lpstr>
      <vt:lpstr>Ordenando Datos con Alias (ORDER BY)</vt:lpstr>
      <vt:lpstr>Funciones</vt:lpstr>
      <vt:lpstr>Funciones escalares</vt:lpstr>
      <vt:lpstr>Trabajando con Fechas </vt:lpstr>
      <vt:lpstr>Funciones para Fechas</vt:lpstr>
      <vt:lpstr>Funciones para Fechas</vt:lpstr>
      <vt:lpstr>DATEADD</vt:lpstr>
      <vt:lpstr>DATEADD</vt:lpstr>
      <vt:lpstr>DATEDIFF</vt:lpstr>
      <vt:lpstr>DATENAME</vt:lpstr>
      <vt:lpstr>Funciones YEAR, MONTH, DAY</vt:lpstr>
      <vt:lpstr>Otras funciones importantes</vt:lpstr>
      <vt:lpstr>Combinación de funciones</vt:lpstr>
      <vt:lpstr>Función CONVERT()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SQL Server</dc:title>
  <dc:creator>María del Rosario Galeana Chávez</dc:creator>
  <cp:lastModifiedBy>Roxana Ontiveros</cp:lastModifiedBy>
  <cp:revision>105</cp:revision>
  <dcterms:created xsi:type="dcterms:W3CDTF">2021-09-29T16:55:49Z</dcterms:created>
  <dcterms:modified xsi:type="dcterms:W3CDTF">2021-09-30T21:15:59Z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0x01010006CA28D63A2C0244973B388C5DDCD100</vt:lpwstr>
  </property>
</Properties>
</file>