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3D6D-5D3C-45EB-A529-83C8FB16D023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0BC94-77BA-4880-9A96-5D1408D05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20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4B9C57-61ED-4CE3-9041-C3F41A3A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63EB2BB-F68F-4C73-9B81-7B11F191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56AB0A5-C389-4B67-88F0-2E7469A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CE4FAC9-52DD-433A-9F20-C325FEA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DEAA888-1519-4DAF-B3F8-D0B2D219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830725-DFA7-4513-9C2E-64B42616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2EE4207-8E06-4EE5-9780-D0D984F7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E7E888C-966F-4E3A-9133-6E1574C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290A1AA-53AC-41F8-8BFC-EB31ACD7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2613AC3-8775-43B4-A540-37E2083F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0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EAAE00-12D5-4E3C-BABF-127030E52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A3AF540-0246-4922-B1AA-A15EA49B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EF77419-A1F0-4D34-9C16-2E71984E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66037E2-A8B1-4D0E-9FDD-BB93BED7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9F20652-6BE0-482A-98EA-98FF4FFC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5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0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1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52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84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5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646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453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1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AD08B5-182F-4EC7-807A-398D756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A472897-61CB-48FB-B42C-D5ED84A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DBA8495-5DA8-4FC9-BA4C-58A75FF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DD705B-5474-4A29-80C6-D4BE258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199CAA2-4C61-452A-8E65-A7BEAEE8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9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0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8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1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2BF02F-CBAD-457F-B452-BE6BF782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3B8C300-1A40-45BC-8225-38EACF47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FA6749-B149-41D8-9663-CD01E13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3CFD6C-6208-4951-BC77-97795E18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A997C42-BB6E-4023-AB17-2D4A0AEA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7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CDC2D5-1897-428A-B65E-4CCDAC3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3DFBFCC-1CB8-4163-93FC-41EBEE54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DE4D6BC-0548-49AD-998F-15B4D01B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FFD9B54-21FB-4CD3-98B1-C772521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4EDE0BF-D8AB-49FF-A8D8-8CD4CA6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83F7246-A24D-43F6-9AF3-C73783F3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6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EB4FD9-7B19-4BD9-85DD-D1A9E1B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C3ED6F7-9443-4794-9D95-3D384A9B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7F25D57-A2A0-4F86-A408-8AC04C2A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16D8162-1DE0-46BE-BA95-D816FA5F5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0A7BC6B-5670-429B-9AF3-EA986992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9BC387F-2928-419E-8619-47BD409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B9EAA8E-5B45-48DA-9046-9EC0D163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3F9DA1F-46E9-4B2E-8EF1-9832006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BBA933-2DA4-48FF-9821-65FFA064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95D8978-1B06-49FE-BE11-80CDBF58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0D06698-FB3B-4E9C-871F-63571D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7320DAC-4EE0-44A4-854E-A4DDEDAC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88C1FA8B-3914-42CE-BA6E-B83950AC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3990615-0A01-492E-B824-DC527D46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ECB042B-266C-4CD0-82CF-2CAB883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AF709F-CE29-4098-997C-12223389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208C0FC-181E-46A3-98B3-B2C4D31E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683BD5F-7ACD-47EC-8C55-12D81268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2DA51EE-69F1-491E-92BE-9429FA18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E9D27DC-9078-4B1B-A574-154D56C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C388020-6D9B-48D0-9155-D7AD09D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2E1C06-2365-4AF0-BFFB-EAD16629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C8A7188-AC05-425C-A507-A07793662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BE51BA8-96D3-4DF2-B7AA-C54FFA11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2B9282A-5EC1-442E-97C4-4C5FDF9E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DCCAA0A-8B6C-4B11-9861-F9138D80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2F5D3DF-ABA5-47B6-B4D7-2A3B3CCC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1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BDC7E9D-10C2-4323-B8A5-F2CA5B5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1790A1D-C4BD-485D-8613-7BA1C017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9BA4AF-C6C3-4040-8604-95AEC2C3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8C16-7EB0-46A7-9885-D35F0BD16834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66EFE31-54B3-42D0-A66A-0562D6B3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0FBE60E-971D-4744-8039-D1C2B65A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11/04/2022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5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ndo abstracto de redes y nodos azules">
            <a:extLst>
              <a:ext uri="{FF2B5EF4-FFF2-40B4-BE49-F238E27FC236}">
                <a16:creationId xmlns:a16="http://schemas.microsoft.com/office/drawing/2014/main" xmlns="" id="{5ADFC99C-D031-41BE-B26A-592D129F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16653C-1F96-4FAE-B3DF-D43ADEDD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rgbClr val="FFFFFF"/>
                </a:solidFill>
              </a:rPr>
              <a:t>Funciones en SQL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6E3B62B-6158-46F3-BC2D-169EB632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9404"/>
            <a:ext cx="5553075" cy="1098395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Ing. María del Rosario Galeana Chávez 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9264BFD-360D-430E-B593-7BC0D00FB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538145-ACBA-40C0-AFBD-DE742723D5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7BAD3960-6DE9-4457-8083-F6FFBD58D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3F5E368-26F9-408D-9C1D-D007FCE0C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F249C1C3-EBDE-4C27-BD12-A6AE40A4D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Fotos de Signo de interrogación encima de la cabeza de stock, Signo de  interrogación encima de la cabeza imágenes libres de derechos |  Depositphotos®">
            <a:extLst>
              <a:ext uri="{FF2B5EF4-FFF2-40B4-BE49-F238E27FC236}">
                <a16:creationId xmlns:a16="http://schemas.microsoft.com/office/drawing/2014/main" xmlns="" id="{FBAB1C5D-E389-4061-AB02-6867EA401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"/>
          <a:stretch/>
        </p:blipFill>
        <p:spPr bwMode="auto"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noFill/>
          <a:ln w="203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3824EAAE-AECB-47B5-BBC8-DF238B67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93" y="1411457"/>
            <a:ext cx="1679380" cy="5048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 smtClean="0">
                <a:solidFill>
                  <a:srgbClr val="002060"/>
                </a:solidFill>
              </a:rPr>
              <a:t>¿Qué son?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9B0B174-BB0D-4F9D-A40D-9FD579CA403C}"/>
              </a:ext>
            </a:extLst>
          </p:cNvPr>
          <p:cNvSpPr txBox="1"/>
          <p:nvPr/>
        </p:nvSpPr>
        <p:spPr>
          <a:xfrm>
            <a:off x="675503" y="2993069"/>
            <a:ext cx="7306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dirty="0"/>
              <a:t>Son  un  grupo  de  sentencias  de  T-­‐SQL  </a:t>
            </a:r>
            <a:endParaRPr lang="es-MX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 smtClean="0"/>
              <a:t>Rutinas </a:t>
            </a:r>
            <a:r>
              <a:rPr lang="es-MX" dirty="0"/>
              <a:t>que aceptan parámetros,  realizan </a:t>
            </a:r>
            <a:r>
              <a:rPr lang="es-MX" dirty="0" smtClean="0"/>
              <a:t>una acción </a:t>
            </a:r>
            <a:r>
              <a:rPr lang="es-MX" dirty="0"/>
              <a:t> y  devuelven  el  </a:t>
            </a:r>
            <a:r>
              <a:rPr lang="es-MX" dirty="0" smtClean="0"/>
              <a:t>resultado </a:t>
            </a:r>
            <a:r>
              <a:rPr lang="es-MX" dirty="0"/>
              <a:t> de  esa acción como  un  </a:t>
            </a:r>
            <a:r>
              <a:rPr lang="es-MX" dirty="0" smtClean="0"/>
              <a:t>valor. </a:t>
            </a:r>
            <a:r>
              <a:rPr lang="es-MX" dirty="0"/>
              <a:t> </a:t>
            </a:r>
            <a:endParaRPr lang="es-MX" dirty="0" smtClean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 smtClean="0"/>
              <a:t>El </a:t>
            </a:r>
            <a:r>
              <a:rPr lang="es-MX" dirty="0"/>
              <a:t> valor  devuelto puede ser  un  valor  escalar único  o  un  conjunto  </a:t>
            </a:r>
            <a:r>
              <a:rPr lang="es-MX" dirty="0" smtClean="0"/>
              <a:t>de resultados.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 smtClean="0"/>
              <a:t>Existen </a:t>
            </a:r>
            <a:r>
              <a:rPr lang="es-MX" dirty="0"/>
              <a:t> 3  </a:t>
            </a:r>
            <a:r>
              <a:rPr lang="es-MX" dirty="0" smtClean="0"/>
              <a:t>tipos</a:t>
            </a:r>
            <a:r>
              <a:rPr lang="es-MX" dirty="0"/>
              <a:t>:  escalar,  tabla  “En  línea”,  tabla  de  </a:t>
            </a:r>
            <a:r>
              <a:rPr lang="es-MX" dirty="0" smtClean="0"/>
              <a:t>múltiples sentencias. </a:t>
            </a:r>
            <a:r>
              <a:rPr lang="es-MX" dirty="0"/>
              <a:t/>
            </a:r>
            <a:br>
              <a:rPr lang="es-MX" dirty="0"/>
            </a:b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xmlns="" id="{70B3DAFF-8B48-4409-B784-55E626B4273A}"/>
              </a:ext>
            </a:extLst>
          </p:cNvPr>
          <p:cNvSpPr/>
          <p:nvPr/>
        </p:nvSpPr>
        <p:spPr>
          <a:xfrm>
            <a:off x="2485748" y="2086252"/>
            <a:ext cx="550415" cy="73684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9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002060"/>
                </a:solidFill>
              </a:rPr>
              <a:t>Beneficios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302" y="2316944"/>
            <a:ext cx="10515600" cy="2787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MX" sz="3000" dirty="0" smtClean="0"/>
              <a:t>Programación </a:t>
            </a:r>
            <a:r>
              <a:rPr lang="es-MX" sz="3000" dirty="0"/>
              <a:t> modular  </a:t>
            </a:r>
            <a:endParaRPr lang="es-MX" sz="3000" dirty="0" smtClean="0"/>
          </a:p>
          <a:p>
            <a:pPr lvl="1"/>
            <a:r>
              <a:rPr lang="es-MX" sz="3000" dirty="0" smtClean="0"/>
              <a:t>Permiten </a:t>
            </a:r>
            <a:r>
              <a:rPr lang="es-MX" sz="3000" dirty="0"/>
              <a:t>mejorar  el  rendimiento  de  las </a:t>
            </a:r>
            <a:r>
              <a:rPr lang="es-MX" sz="3000" dirty="0" smtClean="0"/>
              <a:t>ejecuciones</a:t>
            </a:r>
          </a:p>
          <a:p>
            <a:pPr lvl="1"/>
            <a:r>
              <a:rPr lang="es-MX" sz="3000" dirty="0" smtClean="0"/>
              <a:t>Dependiendo </a:t>
            </a:r>
            <a:r>
              <a:rPr lang="es-MX" sz="3000" dirty="0"/>
              <a:t> de  la  situación puede reducir  el  tráfico  en  la  red  </a:t>
            </a:r>
            <a:r>
              <a:rPr lang="es-MX" sz="3000" dirty="0"/>
              <a:t> </a:t>
            </a:r>
            <a:r>
              <a:rPr lang="es-MX" dirty="0"/>
              <a:t/>
            </a:r>
            <a:br>
              <a:rPr lang="es-MX" dirty="0"/>
            </a:br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12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</a:t>
            </a:r>
            <a:r>
              <a:rPr lang="es-MX" b="1" dirty="0" smtClean="0">
                <a:solidFill>
                  <a:srgbClr val="002060"/>
                </a:solidFill>
              </a:rPr>
              <a:t>por el Usuario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s-MX" dirty="0" smtClean="0"/>
              <a:t>CREATE</a:t>
            </a:r>
            <a:r>
              <a:rPr lang="es-MX" dirty="0"/>
              <a:t> FUNCTION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-­‐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Agregar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parámetros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entrada</a:t>
            </a:r>
          </a:p>
          <a:p>
            <a:pPr marL="914400" lvl="2" indent="0">
              <a:buNone/>
            </a:pPr>
            <a:r>
              <a:rPr lang="es-MX" dirty="0"/>
              <a:t>@</a:t>
            </a:r>
            <a:r>
              <a:rPr lang="es-MX" dirty="0" smtClean="0"/>
              <a:t>Param1  </a:t>
            </a:r>
            <a:r>
              <a:rPr lang="es-MX" dirty="0"/>
              <a:t> </a:t>
            </a:r>
            <a:r>
              <a:rPr lang="es-MX" dirty="0" smtClean="0"/>
              <a:t>[tipo </a:t>
            </a:r>
            <a:r>
              <a:rPr lang="es-MX" dirty="0"/>
              <a:t> </a:t>
            </a:r>
            <a:r>
              <a:rPr lang="es-MX" dirty="0" smtClean="0"/>
              <a:t>de </a:t>
            </a:r>
            <a:r>
              <a:rPr lang="es-MX" dirty="0"/>
              <a:t> dato</a:t>
            </a:r>
            <a:r>
              <a:rPr lang="es-MX" dirty="0" smtClean="0"/>
              <a:t>], </a:t>
            </a:r>
            <a:r>
              <a:rPr lang="es-MX" dirty="0"/>
              <a:t> …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  <a:r>
              <a:rPr lang="es-MX" dirty="0" smtClean="0"/>
              <a:t>)</a:t>
            </a:r>
            <a:r>
              <a:rPr lang="es-MX" dirty="0"/>
              <a:t>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</a:p>
          <a:p>
            <a:pPr marL="457200" lvl="1" indent="0">
              <a:buNone/>
            </a:pPr>
            <a:r>
              <a:rPr lang="es-MX" dirty="0" smtClean="0"/>
              <a:t>RETURNS </a:t>
            </a:r>
            <a:r>
              <a:rPr lang="es-MX" dirty="0"/>
              <a:t> </a:t>
            </a:r>
            <a:r>
              <a:rPr lang="es-MX" dirty="0" smtClean="0"/>
              <a:t>[tipo</a:t>
            </a:r>
            <a:r>
              <a:rPr lang="es-MX" dirty="0"/>
              <a:t> </a:t>
            </a:r>
            <a:r>
              <a:rPr lang="es-MX" dirty="0" smtClean="0"/>
              <a:t>de</a:t>
            </a:r>
            <a:r>
              <a:rPr lang="es-MX" dirty="0"/>
              <a:t> dato]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  <a:r>
              <a:rPr lang="es-MX" dirty="0" smtClean="0"/>
              <a:t>AS</a:t>
            </a:r>
            <a:r>
              <a:rPr lang="es-MX" dirty="0"/>
              <a:t>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  <a:r>
              <a:rPr lang="es-MX" dirty="0" smtClean="0"/>
              <a:t>BEGIN</a:t>
            </a:r>
            <a:r>
              <a:rPr lang="es-MX" dirty="0"/>
              <a:t>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-­­‐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Declarar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variable de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retorno</a:t>
            </a:r>
          </a:p>
          <a:p>
            <a:pPr marL="914400" lvl="2" indent="0">
              <a:buNone/>
            </a:pPr>
            <a:r>
              <a:rPr lang="es-MX" dirty="0" smtClean="0"/>
              <a:t>DECLARE </a:t>
            </a:r>
            <a:r>
              <a:rPr lang="es-MX" dirty="0"/>
              <a:t> @</a:t>
            </a:r>
            <a:r>
              <a:rPr lang="es-MX" dirty="0" err="1" smtClean="0"/>
              <a:t>ResultVar</a:t>
            </a:r>
            <a:r>
              <a:rPr lang="es-MX" dirty="0" smtClean="0"/>
              <a:t>  </a:t>
            </a:r>
            <a:r>
              <a:rPr lang="es-MX" dirty="0"/>
              <a:t> </a:t>
            </a:r>
            <a:r>
              <a:rPr lang="es-MX" dirty="0" smtClean="0"/>
              <a:t>[tipo  </a:t>
            </a:r>
            <a:r>
              <a:rPr lang="es-MX" dirty="0"/>
              <a:t> </a:t>
            </a:r>
            <a:r>
              <a:rPr lang="es-MX" dirty="0" smtClean="0"/>
              <a:t>de  </a:t>
            </a:r>
            <a:r>
              <a:rPr lang="es-MX" dirty="0"/>
              <a:t> dato]	</a:t>
            </a:r>
          </a:p>
          <a:p>
            <a:pPr marL="914400" lvl="2" indent="0">
              <a:buNone/>
            </a:pPr>
            <a:r>
              <a:rPr lang="es-MX" dirty="0"/>
              <a:t>  </a:t>
            </a:r>
          </a:p>
          <a:p>
            <a:pPr marL="914400" lvl="2" indent="0">
              <a:buNone/>
            </a:pP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-‐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Sentencia(s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T-­‐SQL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-­‐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Retornar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valor de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la función 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MX" dirty="0"/>
              <a:t>RETURN	</a:t>
            </a:r>
          </a:p>
          <a:p>
            <a:pPr marL="914400" lvl="2" indent="0">
              <a:buNone/>
            </a:pPr>
            <a:r>
              <a:rPr lang="es-MX" dirty="0"/>
              <a:t>  @</a:t>
            </a:r>
            <a:r>
              <a:rPr lang="es-MX" dirty="0" err="1"/>
              <a:t>ResultVar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END</a:t>
            </a:r>
            <a:br>
              <a:rPr lang="es-MX" dirty="0"/>
            </a:br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</a:t>
            </a:r>
            <a:r>
              <a:rPr lang="es-MX" b="1" dirty="0" smtClean="0">
                <a:solidFill>
                  <a:srgbClr val="002060"/>
                </a:solidFill>
              </a:rPr>
              <a:t>por el Usuario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425" y="1778129"/>
            <a:ext cx="106108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CREATE  FUNCTION  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ObtenerNombreCompleto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(@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INT)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 VARCHAR(100)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AS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BEGIN  DECLARE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VARCHAR(100)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SELECT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=  nombre  +  '  '  +  paterno  +  '  '  +  ISNULL(materno,'')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FROM  persona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WHERE  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=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r>
              <a:rPr lang="es-MX" sz="2000" dirty="0"/>
              <a:t> </a:t>
            </a:r>
            <a:br>
              <a:rPr lang="es-MX" sz="2000" dirty="0"/>
            </a:br>
            <a:endParaRPr lang="es-MX" sz="2000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88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</a:t>
            </a:r>
            <a:r>
              <a:rPr lang="es-MX" b="1" dirty="0" smtClean="0">
                <a:solidFill>
                  <a:srgbClr val="002060"/>
                </a:solidFill>
              </a:rPr>
              <a:t>por el Usuario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425" y="1778129"/>
            <a:ext cx="106108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CREATE  FUNCTION  </a:t>
            </a:r>
            <a:r>
              <a:rPr lang="es-MX" dirty="0" err="1"/>
              <a:t>nombre_funcion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(  </a:t>
            </a:r>
            <a:br>
              <a:rPr lang="es-MX" dirty="0"/>
            </a:br>
            <a:r>
              <a:rPr lang="es-MX" dirty="0"/>
              <a:t>             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-­‐-­‐Lista  de  parámetros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               @</a:t>
            </a:r>
            <a:r>
              <a:rPr lang="es-MX" dirty="0" err="1"/>
              <a:t>parametro</a:t>
            </a:r>
            <a:r>
              <a:rPr lang="es-MX" dirty="0"/>
              <a:t>  [  </a:t>
            </a:r>
            <a:r>
              <a:rPr lang="es-MX" dirty="0" smtClean="0"/>
              <a:t>tipo </a:t>
            </a:r>
            <a:r>
              <a:rPr lang="es-MX" dirty="0"/>
              <a:t> de  dato  ]  ,...n    </a:t>
            </a:r>
            <a:br>
              <a:rPr lang="es-MX" dirty="0"/>
            </a:br>
            <a:r>
              <a:rPr lang="es-MX" dirty="0"/>
              <a:t>)  </a:t>
            </a:r>
            <a:br>
              <a:rPr lang="es-MX" dirty="0"/>
            </a:br>
            <a:r>
              <a:rPr lang="es-MX" dirty="0"/>
              <a:t>RETURNS  @</a:t>
            </a:r>
            <a:r>
              <a:rPr lang="es-MX" dirty="0" err="1"/>
              <a:t>tabla_retorno</a:t>
            </a:r>
            <a:r>
              <a:rPr lang="es-MX" dirty="0"/>
              <a:t>  TABLE  &lt;definición  de  la  tabla&gt;  </a:t>
            </a:r>
            <a:r>
              <a:rPr lang="es-MX" dirty="0" smtClean="0"/>
              <a:t>[ </a:t>
            </a:r>
            <a:r>
              <a:rPr lang="es-MX" dirty="0"/>
              <a:t> AS  ]  </a:t>
            </a:r>
            <a:br>
              <a:rPr lang="es-MX" dirty="0"/>
            </a:br>
            <a:r>
              <a:rPr lang="es-MX" dirty="0"/>
              <a:t>       BEGIN    </a:t>
            </a:r>
            <a:br>
              <a:rPr lang="es-MX" dirty="0"/>
            </a:b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Sentencias  T-­‐SQL  que llenen  la  tabla  @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tabla_retorno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               RETURN  </a:t>
            </a:r>
            <a:br>
              <a:rPr lang="es-MX" dirty="0"/>
            </a:br>
            <a:r>
              <a:rPr lang="es-MX" dirty="0"/>
              <a:t>       END</a:t>
            </a:r>
            <a:r>
              <a:rPr lang="es-MX" dirty="0"/>
              <a:t> </a:t>
            </a:r>
            <a:br>
              <a:rPr lang="es-MX" dirty="0"/>
            </a:br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425" y="241891"/>
            <a:ext cx="10515600" cy="662782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Funciones Definidas </a:t>
            </a:r>
            <a:r>
              <a:rPr lang="es-MX" sz="4000" b="1" dirty="0" smtClean="0">
                <a:solidFill>
                  <a:srgbClr val="002060"/>
                </a:solidFill>
              </a:rPr>
              <a:t>por el Usuario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2513" y="904673"/>
            <a:ext cx="3892598" cy="554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cs typeface="Calibri"/>
              </a:rPr>
              <a:t>Sentencias múltiples</a:t>
            </a:r>
          </a:p>
          <a:p>
            <a:pPr marL="0" indent="0">
              <a:buNone/>
            </a:pPr>
            <a:endParaRPr lang="es-MX" dirty="0">
              <a:cs typeface="Calibr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33425" y="1458944"/>
            <a:ext cx="102358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" dirty="0" smtClean="0"/>
              <a:t>CREATE </a:t>
            </a:r>
            <a:r>
              <a:rPr lang="es-MX" sz="1500" dirty="0"/>
              <a:t> FUNCTION	 </a:t>
            </a:r>
            <a:r>
              <a:rPr lang="es-MX" sz="1500" dirty="0" err="1" smtClean="0"/>
              <a:t>ObtenerDireccionEmpleado</a:t>
            </a:r>
            <a:r>
              <a:rPr lang="es-MX" sz="1500" dirty="0" smtClean="0"/>
              <a:t> </a:t>
            </a:r>
            <a:r>
              <a:rPr lang="es-MX" sz="1500" dirty="0"/>
              <a:t> (@</a:t>
            </a:r>
            <a:r>
              <a:rPr lang="es-MX" sz="1500" dirty="0" err="1" smtClean="0"/>
              <a:t>IdEmpleado</a:t>
            </a:r>
            <a:r>
              <a:rPr lang="es-MX" sz="1500" dirty="0" smtClean="0"/>
              <a:t> </a:t>
            </a:r>
            <a:r>
              <a:rPr lang="es-MX" sz="1500" dirty="0"/>
              <a:t> INT)	</a:t>
            </a:r>
          </a:p>
          <a:p>
            <a:r>
              <a:rPr lang="es-MX" sz="1500" dirty="0"/>
              <a:t>RETURNS	 @</a:t>
            </a:r>
            <a:r>
              <a:rPr lang="es-MX" sz="1500" dirty="0" err="1" smtClean="0"/>
              <a:t>tbEmpleadoDireccion</a:t>
            </a:r>
            <a:r>
              <a:rPr lang="es-MX" sz="1500" dirty="0" smtClean="0"/>
              <a:t> </a:t>
            </a:r>
            <a:r>
              <a:rPr lang="es-MX" sz="1500" dirty="0"/>
              <a:t> TABLE(	</a:t>
            </a:r>
          </a:p>
          <a:p>
            <a:r>
              <a:rPr lang="es-MX" sz="1500" dirty="0" smtClean="0"/>
              <a:t>	</a:t>
            </a:r>
            <a:r>
              <a:rPr lang="es-MX" sz="1500" dirty="0" err="1" smtClean="0"/>
              <a:t>IdEmpleado</a:t>
            </a:r>
            <a:r>
              <a:rPr lang="es-MX" sz="1500" dirty="0" smtClean="0"/>
              <a:t> </a:t>
            </a:r>
            <a:r>
              <a:rPr lang="es-MX" sz="1500" dirty="0"/>
              <a:t>INT	</a:t>
            </a:r>
          </a:p>
          <a:p>
            <a:r>
              <a:rPr lang="es-MX" sz="1500" dirty="0" smtClean="0"/>
              <a:t>	, </a:t>
            </a:r>
            <a:r>
              <a:rPr lang="es-MX" sz="1500" dirty="0"/>
              <a:t> </a:t>
            </a:r>
            <a:r>
              <a:rPr lang="es-MX" sz="1500" dirty="0" err="1"/>
              <a:t>nombreCompleto</a:t>
            </a:r>
            <a:r>
              <a:rPr lang="es-MX" sz="1500" dirty="0"/>
              <a:t> VARCHAR(100)	</a:t>
            </a:r>
          </a:p>
          <a:p>
            <a:r>
              <a:rPr lang="es-MX" sz="1500" dirty="0" smtClean="0"/>
              <a:t>	,</a:t>
            </a:r>
            <a:r>
              <a:rPr lang="es-MX" sz="1500" dirty="0"/>
              <a:t> </a:t>
            </a:r>
            <a:r>
              <a:rPr lang="es-MX" sz="1500" dirty="0" err="1"/>
              <a:t>direccionCompleta</a:t>
            </a:r>
            <a:r>
              <a:rPr lang="es-MX" sz="1500" dirty="0"/>
              <a:t> VARCHAR(100)	</a:t>
            </a:r>
          </a:p>
          <a:p>
            <a:r>
              <a:rPr lang="es-MX" sz="1500" dirty="0"/>
              <a:t>  </a:t>
            </a:r>
            <a:r>
              <a:rPr lang="es-MX" sz="1500" dirty="0" smtClean="0"/>
              <a:t>)</a:t>
            </a:r>
            <a:r>
              <a:rPr lang="es-MX" sz="1500" dirty="0"/>
              <a:t>	</a:t>
            </a:r>
          </a:p>
          <a:p>
            <a:r>
              <a:rPr lang="es-MX" sz="1500" dirty="0"/>
              <a:t> </a:t>
            </a:r>
            <a:r>
              <a:rPr lang="es-MX" sz="1500" dirty="0" smtClean="0"/>
              <a:t>AS</a:t>
            </a:r>
            <a:r>
              <a:rPr lang="es-MX" sz="1500" dirty="0"/>
              <a:t>	</a:t>
            </a:r>
          </a:p>
          <a:p>
            <a:r>
              <a:rPr lang="es-MX" sz="1500" dirty="0"/>
              <a:t> </a:t>
            </a:r>
            <a:r>
              <a:rPr lang="es-MX" sz="1500" dirty="0" smtClean="0"/>
              <a:t>BEGIN</a:t>
            </a:r>
            <a:r>
              <a:rPr lang="es-MX" sz="1500" dirty="0"/>
              <a:t>	</a:t>
            </a:r>
          </a:p>
          <a:p>
            <a:r>
              <a:rPr lang="es-MX" sz="1500" dirty="0" smtClean="0"/>
              <a:t>                  INSERT </a:t>
            </a:r>
            <a:r>
              <a:rPr lang="es-MX" sz="1500" dirty="0"/>
              <a:t> </a:t>
            </a:r>
            <a:r>
              <a:rPr lang="es-MX" sz="1500" dirty="0" smtClean="0"/>
              <a:t>INTO </a:t>
            </a:r>
            <a:r>
              <a:rPr lang="es-MX" sz="1500" dirty="0"/>
              <a:t> @</a:t>
            </a:r>
            <a:r>
              <a:rPr lang="es-MX" sz="1500" dirty="0" err="1"/>
              <a:t>tbEmpleadoDireccion</a:t>
            </a:r>
            <a:endParaRPr lang="es-MX" sz="1500" dirty="0"/>
          </a:p>
          <a:p>
            <a:r>
              <a:rPr lang="es-MX" sz="1500" dirty="0" smtClean="0"/>
              <a:t>                  SELECT </a:t>
            </a:r>
            <a:r>
              <a:rPr lang="es-MX" sz="1500" dirty="0"/>
              <a:t> </a:t>
            </a:r>
            <a:r>
              <a:rPr lang="es-MX" sz="1500" dirty="0" err="1"/>
              <a:t>a.idEmpleado</a:t>
            </a:r>
            <a:r>
              <a:rPr lang="es-MX" sz="1500" dirty="0"/>
              <a:t>,	 	</a:t>
            </a:r>
          </a:p>
          <a:p>
            <a:r>
              <a:rPr lang="es-MX" sz="1500" dirty="0"/>
              <a:t> </a:t>
            </a:r>
            <a:r>
              <a:rPr lang="es-MX" sz="1500" dirty="0" smtClean="0"/>
              <a:t>              </a:t>
            </a:r>
            <a:r>
              <a:rPr lang="es-MX" sz="1500" dirty="0"/>
              <a:t> </a:t>
            </a:r>
            <a:r>
              <a:rPr lang="es-MX" sz="1500" dirty="0" smtClean="0"/>
              <a:t>                                        nombre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paterno 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+</a:t>
            </a:r>
            <a:r>
              <a:rPr lang="es-MX" sz="1500" dirty="0"/>
              <a:t> ISNULL(materno</a:t>
            </a:r>
            <a:r>
              <a:rPr lang="es-MX" sz="1500" dirty="0" smtClean="0"/>
              <a:t>,' ')</a:t>
            </a:r>
            <a:r>
              <a:rPr lang="es-MX" sz="1500" dirty="0"/>
              <a:t>	</a:t>
            </a:r>
          </a:p>
          <a:p>
            <a:r>
              <a:rPr lang="es-MX" sz="1500" dirty="0" smtClean="0"/>
              <a:t>                                                        calle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numero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+</a:t>
            </a:r>
            <a:r>
              <a:rPr lang="es-MX" sz="1500" dirty="0"/>
              <a:t> </a:t>
            </a:r>
            <a:r>
              <a:rPr lang="es-MX" sz="1500" dirty="0" smtClean="0"/>
              <a:t>colonia 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' </a:t>
            </a:r>
            <a:r>
              <a:rPr lang="es-MX" sz="1500" dirty="0"/>
              <a:t> </a:t>
            </a:r>
            <a:r>
              <a:rPr lang="es-MX" sz="1500" dirty="0" smtClean="0"/>
              <a:t>+ </a:t>
            </a:r>
            <a:r>
              <a:rPr lang="es-MX" sz="1500" dirty="0"/>
              <a:t> </a:t>
            </a:r>
            <a:r>
              <a:rPr lang="es-MX" sz="1500" dirty="0" err="1"/>
              <a:t>codigoPostal</a:t>
            </a:r>
            <a:endParaRPr lang="es-MX" sz="1500" dirty="0"/>
          </a:p>
          <a:p>
            <a:r>
              <a:rPr lang="es-MX" sz="1500" dirty="0" smtClean="0"/>
              <a:t>                  FROM </a:t>
            </a:r>
            <a:r>
              <a:rPr lang="es-MX" sz="1500" dirty="0"/>
              <a:t> Empleado </a:t>
            </a:r>
            <a:r>
              <a:rPr lang="es-MX" sz="1500" dirty="0" smtClean="0"/>
              <a:t>              a</a:t>
            </a:r>
            <a:r>
              <a:rPr lang="es-MX" sz="1500" dirty="0"/>
              <a:t>	</a:t>
            </a:r>
          </a:p>
          <a:p>
            <a:r>
              <a:rPr lang="es-MX" sz="1500" dirty="0"/>
              <a:t>  </a:t>
            </a:r>
            <a:r>
              <a:rPr lang="es-MX" sz="1500" dirty="0" smtClean="0"/>
              <a:t>                INNER </a:t>
            </a:r>
            <a:r>
              <a:rPr lang="es-MX" sz="1500" dirty="0"/>
              <a:t> </a:t>
            </a:r>
            <a:r>
              <a:rPr lang="es-MX" sz="1500" dirty="0" smtClean="0"/>
              <a:t>JOIN</a:t>
            </a:r>
            <a:r>
              <a:rPr lang="es-MX" sz="1500" dirty="0"/>
              <a:t> persona </a:t>
            </a:r>
            <a:r>
              <a:rPr lang="es-MX" sz="1500" dirty="0" smtClean="0"/>
              <a:t>      b</a:t>
            </a:r>
            <a:r>
              <a:rPr lang="es-MX" sz="1500" dirty="0"/>
              <a:t>	</a:t>
            </a:r>
          </a:p>
          <a:p>
            <a:r>
              <a:rPr lang="es-MX" sz="1500" dirty="0"/>
              <a:t>  </a:t>
            </a:r>
            <a:r>
              <a:rPr lang="es-MX" sz="1500" dirty="0" smtClean="0"/>
              <a:t>               </a:t>
            </a:r>
            <a:r>
              <a:rPr lang="es-MX" sz="1500" dirty="0" err="1" smtClean="0"/>
              <a:t>on</a:t>
            </a:r>
            <a:r>
              <a:rPr lang="es-MX" sz="1500" dirty="0" smtClean="0"/>
              <a:t> </a:t>
            </a:r>
            <a:r>
              <a:rPr lang="es-MX" sz="1500" dirty="0"/>
              <a:t> </a:t>
            </a:r>
            <a:r>
              <a:rPr lang="es-MX" sz="1500" dirty="0" err="1" smtClean="0"/>
              <a:t>a.idPersona</a:t>
            </a:r>
            <a:r>
              <a:rPr lang="es-MX" sz="1500" dirty="0" smtClean="0"/>
              <a:t> =</a:t>
            </a:r>
            <a:r>
              <a:rPr lang="es-MX" sz="1500" dirty="0"/>
              <a:t> </a:t>
            </a:r>
            <a:r>
              <a:rPr lang="es-MX" sz="1500" dirty="0" err="1"/>
              <a:t>b.IdPersona</a:t>
            </a:r>
            <a:endParaRPr lang="es-MX" sz="1500" dirty="0"/>
          </a:p>
          <a:p>
            <a:r>
              <a:rPr lang="es-MX" sz="1500" dirty="0" smtClean="0"/>
              <a:t>                  INNER </a:t>
            </a:r>
            <a:r>
              <a:rPr lang="es-MX" sz="1500" dirty="0"/>
              <a:t> </a:t>
            </a:r>
            <a:r>
              <a:rPr lang="es-MX" sz="1500" dirty="0" smtClean="0"/>
              <a:t>JOIN </a:t>
            </a:r>
            <a:r>
              <a:rPr lang="es-MX" sz="1500" dirty="0"/>
              <a:t> </a:t>
            </a:r>
            <a:r>
              <a:rPr lang="es-MX" sz="1500" dirty="0" err="1"/>
              <a:t>Direccion</a:t>
            </a:r>
            <a:r>
              <a:rPr lang="es-MX" sz="1500" dirty="0"/>
              <a:t> </a:t>
            </a:r>
            <a:r>
              <a:rPr lang="es-MX" sz="1500" dirty="0" smtClean="0"/>
              <a:t>     c</a:t>
            </a:r>
            <a:r>
              <a:rPr lang="es-MX" sz="1500" dirty="0"/>
              <a:t>	</a:t>
            </a:r>
          </a:p>
          <a:p>
            <a:r>
              <a:rPr lang="es-MX" sz="1500" dirty="0"/>
              <a:t>  </a:t>
            </a:r>
            <a:r>
              <a:rPr lang="es-MX" sz="1500" dirty="0" smtClean="0"/>
              <a:t>               </a:t>
            </a:r>
            <a:r>
              <a:rPr lang="es-MX" sz="1500" dirty="0" err="1" smtClean="0"/>
              <a:t>on</a:t>
            </a:r>
            <a:r>
              <a:rPr lang="es-MX" sz="1500" dirty="0" smtClean="0"/>
              <a:t> </a:t>
            </a:r>
            <a:r>
              <a:rPr lang="es-MX" sz="1500" dirty="0"/>
              <a:t> </a:t>
            </a:r>
            <a:r>
              <a:rPr lang="es-MX" sz="1500" dirty="0" err="1" smtClean="0"/>
              <a:t>b.direccionId</a:t>
            </a:r>
            <a:r>
              <a:rPr lang="es-MX" sz="1500" dirty="0"/>
              <a:t> </a:t>
            </a:r>
            <a:r>
              <a:rPr lang="es-MX" sz="1500" dirty="0" smtClean="0"/>
              <a:t>= </a:t>
            </a:r>
            <a:r>
              <a:rPr lang="es-MX" sz="1500" dirty="0"/>
              <a:t> </a:t>
            </a:r>
            <a:r>
              <a:rPr lang="es-MX" sz="1500" dirty="0" err="1"/>
              <a:t>c.direccionId</a:t>
            </a:r>
            <a:endParaRPr lang="es-MX" sz="1500" dirty="0"/>
          </a:p>
          <a:p>
            <a:r>
              <a:rPr lang="es-MX" sz="1500" dirty="0" smtClean="0"/>
              <a:t>                WHERE</a:t>
            </a:r>
            <a:r>
              <a:rPr lang="es-MX" sz="1500" dirty="0"/>
              <a:t> </a:t>
            </a:r>
            <a:r>
              <a:rPr lang="es-MX" sz="1500" dirty="0" err="1" smtClean="0"/>
              <a:t>a.idJefe</a:t>
            </a:r>
            <a:r>
              <a:rPr lang="es-MX" sz="1500" dirty="0"/>
              <a:t> </a:t>
            </a:r>
            <a:r>
              <a:rPr lang="es-MX" sz="1500" dirty="0" smtClean="0"/>
              <a:t>&lt;&gt; </a:t>
            </a:r>
            <a:r>
              <a:rPr lang="es-MX" sz="1500" dirty="0"/>
              <a:t> </a:t>
            </a:r>
            <a:r>
              <a:rPr lang="es-MX" sz="1500" dirty="0" err="1"/>
              <a:t>null</a:t>
            </a:r>
            <a:endParaRPr lang="es-MX" sz="1500" dirty="0"/>
          </a:p>
          <a:p>
            <a:r>
              <a:rPr lang="es-MX" sz="1500" dirty="0" smtClean="0"/>
              <a:t>               and </a:t>
            </a:r>
            <a:r>
              <a:rPr lang="es-MX" sz="1500" dirty="0"/>
              <a:t> </a:t>
            </a:r>
            <a:r>
              <a:rPr lang="es-MX" sz="1500" dirty="0" err="1" smtClean="0"/>
              <a:t>a.idEmpleado</a:t>
            </a:r>
            <a:r>
              <a:rPr lang="es-MX" sz="1500" dirty="0"/>
              <a:t> </a:t>
            </a:r>
            <a:r>
              <a:rPr lang="es-MX" sz="1500" dirty="0" smtClean="0"/>
              <a:t>= </a:t>
            </a:r>
            <a:r>
              <a:rPr lang="es-MX" sz="1500" dirty="0"/>
              <a:t> @</a:t>
            </a:r>
            <a:r>
              <a:rPr lang="es-MX" sz="1500" dirty="0" err="1"/>
              <a:t>IdEmpleado</a:t>
            </a:r>
            <a:endParaRPr lang="es-MX" sz="1500" dirty="0"/>
          </a:p>
          <a:p>
            <a:r>
              <a:rPr lang="es-MX" sz="1500" dirty="0" smtClean="0"/>
              <a:t>               RETURN</a:t>
            </a:r>
            <a:r>
              <a:rPr lang="es-MX" sz="1500" dirty="0"/>
              <a:t>	</a:t>
            </a:r>
          </a:p>
          <a:p>
            <a:r>
              <a:rPr lang="es-MX" sz="1500" dirty="0"/>
              <a:t>  </a:t>
            </a:r>
          </a:p>
          <a:p>
            <a:r>
              <a:rPr lang="es-MX" sz="15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811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2866030" y="1069450"/>
            <a:ext cx="5685643" cy="47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41841"/>
              </p:ext>
            </p:extLst>
          </p:nvPr>
        </p:nvGraphicFramePr>
        <p:xfrm>
          <a:off x="721221" y="1965279"/>
          <a:ext cx="9667284" cy="16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Hoja de cálculo" r:id="rId3" imgW="8039143" imgH="1343159" progId="Excel.Sheet.12">
                  <p:embed/>
                </p:oleObj>
              </mc:Choice>
              <mc:Fallback>
                <p:oleObj name="Hoja de cálculo" r:id="rId3" imgW="8039143" imgH="13431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221" y="1965279"/>
                        <a:ext cx="9667284" cy="161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81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CA28D63A2C0244973B388C5DDCD100" ma:contentTypeVersion="2" ma:contentTypeDescription="Crear nuevo documento." ma:contentTypeScope="" ma:versionID="f98ade9044671680f5136e3c7be1b560">
  <xsd:schema xmlns:xsd="http://www.w3.org/2001/XMLSchema" xmlns:xs="http://www.w3.org/2001/XMLSchema" xmlns:p="http://schemas.microsoft.com/office/2006/metadata/properties" xmlns:ns2="51a6c0ef-3aa2-43e1-8c47-46ea5a9700ef" targetNamespace="http://schemas.microsoft.com/office/2006/metadata/properties" ma:root="true" ma:fieldsID="a0083c5f55da789594c7e8f118780e3d" ns2:_="">
    <xsd:import namespace="51a6c0ef-3aa2-43e1-8c47-46ea5a970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6c0ef-3aa2-43e1-8c47-46ea5a97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10088-2C03-4896-962A-BAD4BCCC7E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2C66BD-18EE-4E64-89FD-E3113F0A24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592D0-F734-4419-AD78-1F7760059878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1_Tema de Office</vt:lpstr>
      <vt:lpstr>Hoja de cálculo de Microsoft Excel</vt:lpstr>
      <vt:lpstr>Funciones en SQL </vt:lpstr>
      <vt:lpstr>Presentación de PowerPoint</vt:lpstr>
      <vt:lpstr>Beneficios</vt:lpstr>
      <vt:lpstr>Funciones Definidas por el Usuario</vt:lpstr>
      <vt:lpstr>Funciones Definidas por el Usuario</vt:lpstr>
      <vt:lpstr>Funciones Definidas por el Usuario</vt:lpstr>
      <vt:lpstr>Funciones Definidas por el Usuario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Rosario Galeana Chavez</dc:creator>
  <cp:lastModifiedBy>GUADALUPE CARO GARCIA</cp:lastModifiedBy>
  <cp:revision>14</cp:revision>
  <dcterms:created xsi:type="dcterms:W3CDTF">2021-08-22T23:45:28Z</dcterms:created>
  <dcterms:modified xsi:type="dcterms:W3CDTF">2022-04-11T21:31:44Z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0x01010006CA28D63A2C0244973B388C5DDCD100</vt:lpwstr>
  </property>
</Properties>
</file>