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7" r:id="rId3"/>
    <p:sldId id="257" r:id="rId4"/>
    <p:sldId id="290" r:id="rId5"/>
    <p:sldId id="292" r:id="rId6"/>
    <p:sldId id="293" r:id="rId7"/>
    <p:sldId id="294" r:id="rId8"/>
    <p:sldId id="291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89" r:id="rId22"/>
    <p:sldId id="270" r:id="rId23"/>
    <p:sldId id="295" r:id="rId24"/>
    <p:sldId id="271" r:id="rId25"/>
    <p:sldId id="272" r:id="rId26"/>
    <p:sldId id="288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FD00E-5F1F-3159-3654-96BDADB34E21}" v="60" dt="2021-10-11T06:09:44.980"/>
    <p1510:client id="{A3F5842E-A565-835A-4311-A3D900324C5B}" v="25" dt="2021-10-07T22:06:19.721"/>
    <p1510:client id="{E6E88479-AD84-BB40-B50C-7EEEF2BC8CD3}" v="254" dt="2021-10-11T21:03:20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47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48" Type="http://schemas.openxmlformats.org/officeDocument/2006/relationships/customXml" Target="../customXml/item2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Rosario Galeana Chavez" userId="S::mgaleanac@ipn.mx::85a276d1-9f59-48c3-a4df-e335dfafee9a" providerId="AD" clId="Web-{A3F5842E-A565-835A-4311-A3D900324C5B}"/>
    <pc:docChg chg="modSld">
      <pc:chgData name="Maria Del Rosario Galeana Chavez" userId="S::mgaleanac@ipn.mx::85a276d1-9f59-48c3-a4df-e335dfafee9a" providerId="AD" clId="Web-{A3F5842E-A565-835A-4311-A3D900324C5B}" dt="2021-10-07T22:06:19.721" v="24" actId="14100"/>
      <pc:docMkLst>
        <pc:docMk/>
      </pc:docMkLst>
      <pc:sldChg chg="modSp">
        <pc:chgData name="Maria Del Rosario Galeana Chavez" userId="S::mgaleanac@ipn.mx::85a276d1-9f59-48c3-a4df-e335dfafee9a" providerId="AD" clId="Web-{A3F5842E-A565-835A-4311-A3D900324C5B}" dt="2021-10-07T20:46:31.919" v="2" actId="20577"/>
        <pc:sldMkLst>
          <pc:docMk/>
          <pc:sldMk cId="896114751" sldId="257"/>
        </pc:sldMkLst>
        <pc:spChg chg="mod">
          <ac:chgData name="Maria Del Rosario Galeana Chavez" userId="S::mgaleanac@ipn.mx::85a276d1-9f59-48c3-a4df-e335dfafee9a" providerId="AD" clId="Web-{A3F5842E-A565-835A-4311-A3D900324C5B}" dt="2021-10-07T20:46:31.919" v="2" actId="20577"/>
          <ac:spMkLst>
            <pc:docMk/>
            <pc:sldMk cId="896114751" sldId="257"/>
            <ac:spMk id="3" creationId="{10394CFA-8F52-4316-9AC2-4743CD01664C}"/>
          </ac:spMkLst>
        </pc:spChg>
      </pc:sldChg>
      <pc:sldChg chg="modSp">
        <pc:chgData name="Maria Del Rosario Galeana Chavez" userId="S::mgaleanac@ipn.mx::85a276d1-9f59-48c3-a4df-e335dfafee9a" providerId="AD" clId="Web-{A3F5842E-A565-835A-4311-A3D900324C5B}" dt="2021-10-07T21:07:02.393" v="6" actId="20577"/>
        <pc:sldMkLst>
          <pc:docMk/>
          <pc:sldMk cId="1700921316" sldId="265"/>
        </pc:sldMkLst>
        <pc:spChg chg="mod">
          <ac:chgData name="Maria Del Rosario Galeana Chavez" userId="S::mgaleanac@ipn.mx::85a276d1-9f59-48c3-a4df-e335dfafee9a" providerId="AD" clId="Web-{A3F5842E-A565-835A-4311-A3D900324C5B}" dt="2021-10-07T21:07:02.393" v="6" actId="20577"/>
          <ac:spMkLst>
            <pc:docMk/>
            <pc:sldMk cId="1700921316" sldId="265"/>
            <ac:spMk id="3" creationId="{66DBF5B1-B156-4D9C-8B2A-AC6D59EBBDEE}"/>
          </ac:spMkLst>
        </pc:spChg>
      </pc:sldChg>
      <pc:sldChg chg="mod modShow">
        <pc:chgData name="Maria Del Rosario Galeana Chavez" userId="S::mgaleanac@ipn.mx::85a276d1-9f59-48c3-a4df-e335dfafee9a" providerId="AD" clId="Web-{A3F5842E-A565-835A-4311-A3D900324C5B}" dt="2021-10-07T21:08:13.679" v="7"/>
        <pc:sldMkLst>
          <pc:docMk/>
          <pc:sldMk cId="1234582734" sldId="268"/>
        </pc:sldMkLst>
      </pc:sldChg>
      <pc:sldChg chg="mod modShow">
        <pc:chgData name="Maria Del Rosario Galeana Chavez" userId="S::mgaleanac@ipn.mx::85a276d1-9f59-48c3-a4df-e335dfafee9a" providerId="AD" clId="Web-{A3F5842E-A565-835A-4311-A3D900324C5B}" dt="2021-10-07T21:08:18.945" v="8"/>
        <pc:sldMkLst>
          <pc:docMk/>
          <pc:sldMk cId="4258763229" sldId="269"/>
        </pc:sldMkLst>
      </pc:sldChg>
      <pc:sldChg chg="modSp">
        <pc:chgData name="Maria Del Rosario Galeana Chavez" userId="S::mgaleanac@ipn.mx::85a276d1-9f59-48c3-a4df-e335dfafee9a" providerId="AD" clId="Web-{A3F5842E-A565-835A-4311-A3D900324C5B}" dt="2021-10-07T22:06:19.721" v="24" actId="14100"/>
        <pc:sldMkLst>
          <pc:docMk/>
          <pc:sldMk cId="3027224865" sldId="290"/>
        </pc:sldMkLst>
        <pc:spChg chg="mod">
          <ac:chgData name="Maria Del Rosario Galeana Chavez" userId="S::mgaleanac@ipn.mx::85a276d1-9f59-48c3-a4df-e335dfafee9a" providerId="AD" clId="Web-{A3F5842E-A565-835A-4311-A3D900324C5B}" dt="2021-10-07T22:06:19.721" v="24" actId="14100"/>
          <ac:spMkLst>
            <pc:docMk/>
            <pc:sldMk cId="3027224865" sldId="290"/>
            <ac:spMk id="3" creationId="{00000000-0000-0000-0000-000000000000}"/>
          </ac:spMkLst>
        </pc:spChg>
      </pc:sldChg>
    </pc:docChg>
  </pc:docChgLst>
  <pc:docChgLst>
    <pc:chgData name="Maria Del Rosario Galeana Chavez" userId="S::mgaleanac@ipn.mx::85a276d1-9f59-48c3-a4df-e335dfafee9a" providerId="AD" clId="Web-{94DFD00E-5F1F-3159-3654-96BDADB34E21}"/>
    <pc:docChg chg="addSld delSld modSld sldOrd">
      <pc:chgData name="Maria Del Rosario Galeana Chavez" userId="S::mgaleanac@ipn.mx::85a276d1-9f59-48c3-a4df-e335dfafee9a" providerId="AD" clId="Web-{94DFD00E-5F1F-3159-3654-96BDADB34E21}" dt="2021-10-11T06:09:44.980" v="60"/>
      <pc:docMkLst>
        <pc:docMk/>
      </pc:docMkLst>
      <pc:sldChg chg="mod modShow">
        <pc:chgData name="Maria Del Rosario Galeana Chavez" userId="S::mgaleanac@ipn.mx::85a276d1-9f59-48c3-a4df-e335dfafee9a" providerId="AD" clId="Web-{94DFD00E-5F1F-3159-3654-96BDADB34E21}" dt="2021-10-11T04:34:33.153" v="57"/>
        <pc:sldMkLst>
          <pc:docMk/>
          <pc:sldMk cId="1234582734" sldId="268"/>
        </pc:sldMkLst>
      </pc:sldChg>
      <pc:sldChg chg="modSp mod modShow">
        <pc:chgData name="Maria Del Rosario Galeana Chavez" userId="S::mgaleanac@ipn.mx::85a276d1-9f59-48c3-a4df-e335dfafee9a" providerId="AD" clId="Web-{94DFD00E-5F1F-3159-3654-96BDADB34E21}" dt="2021-10-11T04:34:36.684" v="58"/>
        <pc:sldMkLst>
          <pc:docMk/>
          <pc:sldMk cId="4258763229" sldId="269"/>
        </pc:sldMkLst>
        <pc:spChg chg="mod">
          <ac:chgData name="Maria Del Rosario Galeana Chavez" userId="S::mgaleanac@ipn.mx::85a276d1-9f59-48c3-a4df-e335dfafee9a" providerId="AD" clId="Web-{94DFD00E-5F1F-3159-3654-96BDADB34E21}" dt="2021-10-11T04:34:28.278" v="56" actId="20577"/>
          <ac:spMkLst>
            <pc:docMk/>
            <pc:sldMk cId="4258763229" sldId="269"/>
            <ac:spMk id="3" creationId="{0115502F-B6E6-4DA8-992D-360D394A6003}"/>
          </ac:spMkLst>
        </pc:spChg>
      </pc:sldChg>
      <pc:sldChg chg="modSp">
        <pc:chgData name="Maria Del Rosario Galeana Chavez" userId="S::mgaleanac@ipn.mx::85a276d1-9f59-48c3-a4df-e335dfafee9a" providerId="AD" clId="Web-{94DFD00E-5F1F-3159-3654-96BDADB34E21}" dt="2021-10-11T04:25:31.965" v="36" actId="20577"/>
        <pc:sldMkLst>
          <pc:docMk/>
          <pc:sldMk cId="911607747" sldId="283"/>
        </pc:sldMkLst>
        <pc:spChg chg="mod">
          <ac:chgData name="Maria Del Rosario Galeana Chavez" userId="S::mgaleanac@ipn.mx::85a276d1-9f59-48c3-a4df-e335dfafee9a" providerId="AD" clId="Web-{94DFD00E-5F1F-3159-3654-96BDADB34E21}" dt="2021-10-11T04:25:31.965" v="36" actId="20577"/>
          <ac:spMkLst>
            <pc:docMk/>
            <pc:sldMk cId="911607747" sldId="283"/>
            <ac:spMk id="3" creationId="{AF5FEC50-F8F2-4006-931C-28A2DA83301A}"/>
          </ac:spMkLst>
        </pc:spChg>
      </pc:sldChg>
      <pc:sldChg chg="delSp del">
        <pc:chgData name="Maria Del Rosario Galeana Chavez" userId="S::mgaleanac@ipn.mx::85a276d1-9f59-48c3-a4df-e335dfafee9a" providerId="AD" clId="Web-{94DFD00E-5F1F-3159-3654-96BDADB34E21}" dt="2021-10-11T06:09:44.980" v="60"/>
        <pc:sldMkLst>
          <pc:docMk/>
          <pc:sldMk cId="747094187" sldId="286"/>
        </pc:sldMkLst>
        <pc:spChg chg="del">
          <ac:chgData name="Maria Del Rosario Galeana Chavez" userId="S::mgaleanac@ipn.mx::85a276d1-9f59-48c3-a4df-e335dfafee9a" providerId="AD" clId="Web-{94DFD00E-5F1F-3159-3654-96BDADB34E21}" dt="2021-10-11T06:09:42.370" v="59"/>
          <ac:spMkLst>
            <pc:docMk/>
            <pc:sldMk cId="747094187" sldId="286"/>
            <ac:spMk id="5" creationId="{168E37EB-009E-44F8-8B91-104ADA07D97A}"/>
          </ac:spMkLst>
        </pc:spChg>
      </pc:sldChg>
      <pc:sldChg chg="ord">
        <pc:chgData name="Maria Del Rosario Galeana Chavez" userId="S::mgaleanac@ipn.mx::85a276d1-9f59-48c3-a4df-e335dfafee9a" providerId="AD" clId="Web-{94DFD00E-5F1F-3159-3654-96BDADB34E21}" dt="2021-10-11T04:09:17.967" v="1"/>
        <pc:sldMkLst>
          <pc:docMk/>
          <pc:sldMk cId="2872242072" sldId="291"/>
        </pc:sldMkLst>
      </pc:sldChg>
      <pc:sldChg chg="modSp new del">
        <pc:chgData name="Maria Del Rosario Galeana Chavez" userId="S::mgaleanac@ipn.mx::85a276d1-9f59-48c3-a4df-e335dfafee9a" providerId="AD" clId="Web-{94DFD00E-5F1F-3159-3654-96BDADB34E21}" dt="2021-10-11T04:11:03.126" v="13"/>
        <pc:sldMkLst>
          <pc:docMk/>
          <pc:sldMk cId="627330847" sldId="295"/>
        </pc:sldMkLst>
        <pc:spChg chg="mod">
          <ac:chgData name="Maria Del Rosario Galeana Chavez" userId="S::mgaleanac@ipn.mx::85a276d1-9f59-48c3-a4df-e335dfafee9a" providerId="AD" clId="Web-{94DFD00E-5F1F-3159-3654-96BDADB34E21}" dt="2021-10-11T04:09:24.467" v="7" actId="20577"/>
          <ac:spMkLst>
            <pc:docMk/>
            <pc:sldMk cId="627330847" sldId="295"/>
            <ac:spMk id="2" creationId="{2D20FE65-C4F8-4B02-8046-53A7C046FF07}"/>
          </ac:spMkLst>
        </pc:spChg>
        <pc:spChg chg="mod">
          <ac:chgData name="Maria Del Rosario Galeana Chavez" userId="S::mgaleanac@ipn.mx::85a276d1-9f59-48c3-a4df-e335dfafee9a" providerId="AD" clId="Web-{94DFD00E-5F1F-3159-3654-96BDADB34E21}" dt="2021-10-11T04:10:07.109" v="12" actId="20577"/>
          <ac:spMkLst>
            <pc:docMk/>
            <pc:sldMk cId="627330847" sldId="295"/>
            <ac:spMk id="3" creationId="{D70A2312-6D2A-48C2-BC75-BF9C2A8620AA}"/>
          </ac:spMkLst>
        </pc:spChg>
      </pc:sldChg>
    </pc:docChg>
  </pc:docChgLst>
  <pc:docChgLst>
    <pc:chgData name="Maria Del Rosario Galeana Chavez" userId="S::mgaleanac@ipn.mx::85a276d1-9f59-48c3-a4df-e335dfafee9a" providerId="AD" clId="Web-{E6E88479-AD84-BB40-B50C-7EEEF2BC8CD3}"/>
    <pc:docChg chg="addSld modSld">
      <pc:chgData name="Maria Del Rosario Galeana Chavez" userId="S::mgaleanac@ipn.mx::85a276d1-9f59-48c3-a4df-e335dfafee9a" providerId="AD" clId="Web-{E6E88479-AD84-BB40-B50C-7EEEF2BC8CD3}" dt="2021-10-11T21:03:20.514" v="177"/>
      <pc:docMkLst>
        <pc:docMk/>
      </pc:docMkLst>
      <pc:sldChg chg="addSp delSp modSp new">
        <pc:chgData name="Maria Del Rosario Galeana Chavez" userId="S::mgaleanac@ipn.mx::85a276d1-9f59-48c3-a4df-e335dfafee9a" providerId="AD" clId="Web-{E6E88479-AD84-BB40-B50C-7EEEF2BC8CD3}" dt="2021-10-11T21:03:20.514" v="177"/>
        <pc:sldMkLst>
          <pc:docMk/>
          <pc:sldMk cId="674803553" sldId="295"/>
        </pc:sldMkLst>
        <pc:spChg chg="mod">
          <ac:chgData name="Maria Del Rosario Galeana Chavez" userId="S::mgaleanac@ipn.mx::85a276d1-9f59-48c3-a4df-e335dfafee9a" providerId="AD" clId="Web-{E6E88479-AD84-BB40-B50C-7EEEF2BC8CD3}" dt="2021-10-11T20:56:06.754" v="32" actId="20577"/>
          <ac:spMkLst>
            <pc:docMk/>
            <pc:sldMk cId="674803553" sldId="295"/>
            <ac:spMk id="2" creationId="{7734D461-23C0-4A78-A790-99B9A1FED6D9}"/>
          </ac:spMkLst>
        </pc:spChg>
        <pc:spChg chg="del">
          <ac:chgData name="Maria Del Rosario Galeana Chavez" userId="S::mgaleanac@ipn.mx::85a276d1-9f59-48c3-a4df-e335dfafee9a" providerId="AD" clId="Web-{E6E88479-AD84-BB40-B50C-7EEEF2BC8CD3}" dt="2021-10-11T20:56:19.052" v="33"/>
          <ac:spMkLst>
            <pc:docMk/>
            <pc:sldMk cId="674803553" sldId="295"/>
            <ac:spMk id="3" creationId="{ADC7D72D-D1A3-4094-AEA7-E4DB995D9A62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0:01.440" v="91" actId="1076"/>
          <ac:spMkLst>
            <pc:docMk/>
            <pc:sldMk cId="674803553" sldId="295"/>
            <ac:spMk id="11" creationId="{E63AFADB-7B81-4F61-A29F-7C363C7B4D16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3:04.857" v="174" actId="1076"/>
          <ac:spMkLst>
            <pc:docMk/>
            <pc:sldMk cId="674803553" sldId="295"/>
            <ac:spMk id="12" creationId="{A2C8912D-8D18-4AF1-9EC8-972FA42C3F5F}"/>
          </ac:spMkLst>
        </pc:spChg>
        <pc:spChg chg="add del mod">
          <ac:chgData name="Maria Del Rosario Galeana Chavez" userId="S::mgaleanac@ipn.mx::85a276d1-9f59-48c3-a4df-e335dfafee9a" providerId="AD" clId="Web-{E6E88479-AD84-BB40-B50C-7EEEF2BC8CD3}" dt="2021-10-11T21:00:14.237" v="94"/>
          <ac:spMkLst>
            <pc:docMk/>
            <pc:sldMk cId="674803553" sldId="295"/>
            <ac:spMk id="13" creationId="{77AD3A15-82F8-48B4-B66A-2DA18B4F35D1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1:51.727" v="155" actId="20577"/>
          <ac:spMkLst>
            <pc:docMk/>
            <pc:sldMk cId="674803553" sldId="295"/>
            <ac:spMk id="14" creationId="{04D12CED-7A85-4CDC-ACA9-46643A2477C8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2:37.793" v="171" actId="20577"/>
          <ac:spMkLst>
            <pc:docMk/>
            <pc:sldMk cId="674803553" sldId="295"/>
            <ac:spMk id="15" creationId="{638C1ED1-B3F7-4D8A-AB69-470E87BFA4D7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2:42.730" v="172" actId="20577"/>
          <ac:spMkLst>
            <pc:docMk/>
            <pc:sldMk cId="674803553" sldId="295"/>
            <ac:spMk id="16" creationId="{93F4CF3E-1D05-404D-A57C-D993DF9E061E}"/>
          </ac:spMkLst>
        </pc:spChg>
        <pc:spChg chg="add mod">
          <ac:chgData name="Maria Del Rosario Galeana Chavez" userId="S::mgaleanac@ipn.mx::85a276d1-9f59-48c3-a4df-e335dfafee9a" providerId="AD" clId="Web-{E6E88479-AD84-BB40-B50C-7EEEF2BC8CD3}" dt="2021-10-11T21:00:18.722" v="95" actId="1076"/>
          <ac:spMkLst>
            <pc:docMk/>
            <pc:sldMk cId="674803553" sldId="295"/>
            <ac:spMk id="17" creationId="{8D191534-3F87-4588-9ACB-C1116D461D56}"/>
          </ac:spMkLst>
        </pc:spChg>
        <pc:cxnChg chg="add mod">
          <ac:chgData name="Maria Del Rosario Galeana Chavez" userId="S::mgaleanac@ipn.mx::85a276d1-9f59-48c3-a4df-e335dfafee9a" providerId="AD" clId="Web-{E6E88479-AD84-BB40-B50C-7EEEF2BC8CD3}" dt="2021-10-11T20:57:04.836" v="40" actId="1076"/>
          <ac:cxnSpMkLst>
            <pc:docMk/>
            <pc:sldMk cId="674803553" sldId="295"/>
            <ac:cxnSpMk id="4" creationId="{1F29775C-510D-49E4-8B3C-C7F6D13CB33B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0:57:50.057" v="54" actId="1076"/>
          <ac:cxnSpMkLst>
            <pc:docMk/>
            <pc:sldMk cId="674803553" sldId="295"/>
            <ac:cxnSpMk id="5" creationId="{04A95C0C-B559-4F2A-9920-90B4195E59D5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0:57:38.931" v="52" actId="1076"/>
          <ac:cxnSpMkLst>
            <pc:docMk/>
            <pc:sldMk cId="674803553" sldId="295"/>
            <ac:cxnSpMk id="6" creationId="{C8040CE4-C618-4832-9CC6-DC59B902487A}"/>
          </ac:cxnSpMkLst>
        </pc:cxnChg>
        <pc:cxnChg chg="add del mod">
          <ac:chgData name="Maria Del Rosario Galeana Chavez" userId="S::mgaleanac@ipn.mx::85a276d1-9f59-48c3-a4df-e335dfafee9a" providerId="AD" clId="Web-{E6E88479-AD84-BB40-B50C-7EEEF2BC8CD3}" dt="2021-10-11T20:58:17.012" v="58"/>
          <ac:cxnSpMkLst>
            <pc:docMk/>
            <pc:sldMk cId="674803553" sldId="295"/>
            <ac:cxnSpMk id="7" creationId="{3EAB0A49-432D-4DE7-8062-9646667D1E43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1:03:01.138" v="173" actId="14100"/>
          <ac:cxnSpMkLst>
            <pc:docMk/>
            <pc:sldMk cId="674803553" sldId="295"/>
            <ac:cxnSpMk id="8" creationId="{9561D855-43F9-4E78-B194-867A18A2871A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1:03:15.654" v="175"/>
          <ac:cxnSpMkLst>
            <pc:docMk/>
            <pc:sldMk cId="674803553" sldId="295"/>
            <ac:cxnSpMk id="9" creationId="{D112CEEC-123E-411C-AEF4-D6155E379378}"/>
          </ac:cxnSpMkLst>
        </pc:cxnChg>
        <pc:cxnChg chg="add mod">
          <ac:chgData name="Maria Del Rosario Galeana Chavez" userId="S::mgaleanac@ipn.mx::85a276d1-9f59-48c3-a4df-e335dfafee9a" providerId="AD" clId="Web-{E6E88479-AD84-BB40-B50C-7EEEF2BC8CD3}" dt="2021-10-11T21:03:20.514" v="177"/>
          <ac:cxnSpMkLst>
            <pc:docMk/>
            <pc:sldMk cId="674803553" sldId="295"/>
            <ac:cxnSpMk id="10" creationId="{479F89E6-4AC7-41B3-90DD-09635F4B3F9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30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96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6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232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51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36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171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1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66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586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03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02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9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5E55-1DC0-49D2-9AE7-F9DEDE77BAD1}" type="datetimeFigureOut">
              <a:rPr lang="es-MX" smtClean="0"/>
              <a:t>11/10/2021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28C8-C254-4E64-8404-1ECD6D6D6C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FC24A-179C-4227-ACC1-0CAD8A1A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Stored Procedures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153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C806-FF94-4C60-BF66-0C7DD0C3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Tipos de </a:t>
            </a:r>
            <a:r>
              <a:rPr lang="es-MX" b="1" dirty="0" err="1">
                <a:solidFill>
                  <a:srgbClr val="002060"/>
                </a:solidFill>
              </a:rPr>
              <a:t>Stored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Procedures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34E27-4CDA-4D42-8013-DCA96BC1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Del sistema: están almacenados en la base de datos "master" y llevan el prefijo "</a:t>
            </a:r>
            <a:r>
              <a:rPr lang="es-MX" sz="2000" dirty="0" err="1"/>
              <a:t>sp</a:t>
            </a:r>
            <a:r>
              <a:rPr lang="es-MX" sz="2000" dirty="0"/>
              <a:t>_"; permiten recuperar información de las tablas del sistema y pueden ejecutarse en cualquier base de datos.</a:t>
            </a:r>
          </a:p>
          <a:p>
            <a:pPr algn="just"/>
            <a:r>
              <a:rPr lang="es-MX" sz="2000" dirty="0"/>
              <a:t>Locales: los crea el usuario (Los que veremos en el curso).</a:t>
            </a:r>
          </a:p>
          <a:p>
            <a:pPr algn="just"/>
            <a:r>
              <a:rPr lang="es-MX" sz="2000" dirty="0"/>
              <a:t>Temporales: pueden ser locales, cuyos nombres comienzan con un signo numeral (#), o globales, cuyos nombres comienzan con 2 signos numeral (##). Los procedimientos almacenados temporales locales están disponibles en la sesión de un solo usuario y se eliminan automáticamente al finalizar la sesión; los globales están disponibles en las sesiones de todos los usuarios.</a:t>
            </a:r>
          </a:p>
          <a:p>
            <a:pPr algn="just"/>
            <a:r>
              <a:rPr lang="es-MX" sz="2000" dirty="0"/>
              <a:t>Extendidos: se implementan como bibliotecas de vínculos dinámicos (DLL, Dynamic-Link </a:t>
            </a:r>
            <a:r>
              <a:rPr lang="es-MX" sz="2000" dirty="0" err="1"/>
              <a:t>Libraries</a:t>
            </a:r>
            <a:r>
              <a:rPr lang="es-MX" sz="2000" dirty="0"/>
              <a:t>), se ejecutan fuera del entorno de SQL Server. Generalmente llevan el prefijo "</a:t>
            </a:r>
            <a:r>
              <a:rPr lang="es-MX" sz="2000" dirty="0" err="1"/>
              <a:t>xp</a:t>
            </a:r>
            <a:r>
              <a:rPr lang="es-MX" sz="2000" dirty="0"/>
              <a:t>_". No los estudiaremos.</a:t>
            </a:r>
          </a:p>
          <a:p>
            <a:pPr marL="0" indent="0" algn="just">
              <a:buNone/>
            </a:pPr>
            <a:r>
              <a:rPr lang="es-MX" sz="2000" dirty="0"/>
              <a:t>Un procedimiento almacenados puede hacer referencia a objetos que no existen al momento de crearlo. Los objetos deben existir cuando se ejecute el procedimiento almacenado</a:t>
            </a:r>
          </a:p>
        </p:txBody>
      </p:sp>
    </p:spTree>
    <p:extLst>
      <p:ext uri="{BB962C8B-B14F-4D97-AF65-F5344CB8AC3E}">
        <p14:creationId xmlns:p14="http://schemas.microsoft.com/office/powerpoint/2010/main" val="176869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1A058-C325-4CCB-9AEF-43C91657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4032" cy="70907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2060"/>
                </a:solidFill>
              </a:rPr>
              <a:t>Sintaxis Creación SP</a:t>
            </a:r>
            <a:endParaRPr lang="es-ES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40AC0-1CFC-4F68-8A06-4A8E8C73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48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dirty="0"/>
              <a:t>CREATE PROCEDURE &lt;Nombre&gt;</a:t>
            </a:r>
          </a:p>
          <a:p>
            <a:pPr marL="0" indent="0">
              <a:buNone/>
            </a:pPr>
            <a:r>
              <a:rPr lang="es-MX" sz="1800" dirty="0"/>
              <a:t>			-- Parámetros</a:t>
            </a:r>
          </a:p>
          <a:p>
            <a:pPr marL="0" indent="0">
              <a:buNone/>
            </a:pPr>
            <a:r>
              <a:rPr lang="es-MX" sz="1800" dirty="0"/>
              <a:t>			&lt;@Param1&gt; Tipo de Dato= &lt;Valor por Default&gt;</a:t>
            </a:r>
          </a:p>
          <a:p>
            <a:pPr marL="0" indent="0">
              <a:buNone/>
            </a:pPr>
            <a:r>
              <a:rPr lang="es-MX" sz="1800" dirty="0"/>
              <a:t>			&lt;@Param1&gt; Tipo de Dato= &lt;Valor por Default&gt;</a:t>
            </a:r>
          </a:p>
          <a:p>
            <a:pPr marL="0" indent="0">
              <a:buNone/>
            </a:pPr>
            <a:r>
              <a:rPr lang="es-MX" sz="1800" dirty="0"/>
              <a:t>			…</a:t>
            </a:r>
          </a:p>
          <a:p>
            <a:pPr marL="0" indent="0">
              <a:buNone/>
            </a:pPr>
            <a:r>
              <a:rPr lang="es-MX" sz="1800" dirty="0"/>
              <a:t>AS</a:t>
            </a:r>
          </a:p>
          <a:p>
            <a:pPr marL="0" indent="0">
              <a:buNone/>
            </a:pPr>
            <a:r>
              <a:rPr lang="es-MX" sz="1800" dirty="0"/>
              <a:t>BEGIN</a:t>
            </a:r>
          </a:p>
          <a:p>
            <a:pPr marL="0" indent="0">
              <a:buNone/>
            </a:pPr>
            <a:r>
              <a:rPr lang="es-MX" sz="1800" dirty="0"/>
              <a:t>		SET NOCOUNT ON;</a:t>
            </a:r>
          </a:p>
          <a:p>
            <a:pPr marL="0" indent="0">
              <a:buNone/>
            </a:pPr>
            <a:r>
              <a:rPr lang="es-MX" sz="1800" dirty="0"/>
              <a:t>		-- sentencias T-SQL</a:t>
            </a:r>
          </a:p>
          <a:p>
            <a:pPr marL="0" indent="0">
              <a:buNone/>
            </a:pPr>
            <a:r>
              <a:rPr lang="es-MX" sz="1800" dirty="0"/>
              <a:t>		-- Consultas</a:t>
            </a:r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inserts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updates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deletes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…</a:t>
            </a:r>
          </a:p>
          <a:p>
            <a:pPr marL="0" indent="0">
              <a:buNone/>
            </a:pPr>
            <a:r>
              <a:rPr lang="es-MX" sz="1800" dirty="0"/>
              <a:t>END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45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D0ACB7-7E85-4EF2-9DEF-95FF009F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21379" cy="70907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2060"/>
                </a:solidFill>
              </a:rPr>
              <a:t>Sintaxis Modificación SP</a:t>
            </a:r>
            <a:endParaRPr lang="es-ES" sz="4000" b="1" dirty="0">
              <a:solidFill>
                <a:srgbClr val="002060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BB3E505-0285-49B4-8840-CD57E74B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48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dirty="0"/>
              <a:t>ALTER PROCEDURE &lt;Nombre&gt;</a:t>
            </a:r>
          </a:p>
          <a:p>
            <a:pPr marL="0" indent="0">
              <a:buNone/>
            </a:pPr>
            <a:r>
              <a:rPr lang="es-MX" sz="1800" dirty="0"/>
              <a:t>			-- Parámetros</a:t>
            </a:r>
          </a:p>
          <a:p>
            <a:pPr marL="0" indent="0">
              <a:buNone/>
            </a:pPr>
            <a:r>
              <a:rPr lang="es-MX" sz="1800" dirty="0"/>
              <a:t>			&lt;@Param1&gt; Tipo de Dato= &lt;Valor por Default&gt;</a:t>
            </a:r>
          </a:p>
          <a:p>
            <a:pPr marL="0" indent="0">
              <a:buNone/>
            </a:pPr>
            <a:r>
              <a:rPr lang="es-MX" sz="1800" dirty="0"/>
              <a:t>			&lt;@Param1&gt; Tipo de Dato= &lt;Valor por Default&gt;</a:t>
            </a:r>
          </a:p>
          <a:p>
            <a:pPr marL="0" indent="0">
              <a:buNone/>
            </a:pPr>
            <a:r>
              <a:rPr lang="es-MX" sz="1800" dirty="0"/>
              <a:t>			…</a:t>
            </a:r>
          </a:p>
          <a:p>
            <a:pPr marL="0" indent="0">
              <a:buNone/>
            </a:pPr>
            <a:r>
              <a:rPr lang="es-MX" sz="1800" dirty="0"/>
              <a:t>AS</a:t>
            </a:r>
          </a:p>
          <a:p>
            <a:pPr marL="0" indent="0">
              <a:buNone/>
            </a:pPr>
            <a:r>
              <a:rPr lang="es-MX" sz="1800" dirty="0"/>
              <a:t>BEGIN</a:t>
            </a:r>
          </a:p>
          <a:p>
            <a:pPr marL="0" indent="0">
              <a:buNone/>
            </a:pPr>
            <a:r>
              <a:rPr lang="es-MX" sz="1800" dirty="0"/>
              <a:t>		SET NOCOUNT ON;</a:t>
            </a:r>
          </a:p>
          <a:p>
            <a:pPr marL="0" indent="0">
              <a:buNone/>
            </a:pPr>
            <a:r>
              <a:rPr lang="es-MX" sz="1800" dirty="0"/>
              <a:t>		-- sentencias T-SQL</a:t>
            </a:r>
          </a:p>
          <a:p>
            <a:pPr marL="0" indent="0">
              <a:buNone/>
            </a:pPr>
            <a:r>
              <a:rPr lang="es-MX" sz="1800" dirty="0"/>
              <a:t>		-- Consultas</a:t>
            </a:r>
          </a:p>
          <a:p>
            <a:pPr marL="0" indent="0">
              <a:buNone/>
            </a:pPr>
            <a:r>
              <a:rPr lang="es-MX" sz="1800" dirty="0"/>
              <a:t>		--</a:t>
            </a:r>
            <a:r>
              <a:rPr lang="es-MX" sz="1800" dirty="0" err="1"/>
              <a:t>inserts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updates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-- </a:t>
            </a:r>
            <a:r>
              <a:rPr lang="es-MX" sz="1800" dirty="0" err="1"/>
              <a:t>deletes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		…</a:t>
            </a:r>
          </a:p>
          <a:p>
            <a:pPr marL="0" indent="0">
              <a:buNone/>
            </a:pPr>
            <a:r>
              <a:rPr lang="es-MX" sz="1800" dirty="0"/>
              <a:t>END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915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E86E5-BBF0-46FA-BB19-5AEB7266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Sintaxis Borrado SP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0864A-3B53-4D2B-8C1C-59D9C753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IF OBJECT_ID(&lt;Nombre&gt;,’P’) IS NOT NULL</a:t>
            </a:r>
          </a:p>
          <a:p>
            <a:pPr marL="0" indent="0">
              <a:buNone/>
            </a:pPr>
            <a:r>
              <a:rPr lang="es-ES" dirty="0"/>
              <a:t>		DROP PROCEDURE &lt;Nombre&gt;;</a:t>
            </a:r>
          </a:p>
        </p:txBody>
      </p:sp>
    </p:spTree>
    <p:extLst>
      <p:ext uri="{BB962C8B-B14F-4D97-AF65-F5344CB8AC3E}">
        <p14:creationId xmlns:p14="http://schemas.microsoft.com/office/powerpoint/2010/main" val="344053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94E9F-B61C-4ACF-881C-66166DB0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Visualizar definición de SP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81EA5-6191-48F9-84BA-A63CB925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MX" dirty="0" err="1"/>
              <a:t>Sp_helptext</a:t>
            </a:r>
            <a:r>
              <a:rPr lang="es-MX" dirty="0"/>
              <a:t> &lt;Nombre&gt;</a:t>
            </a:r>
          </a:p>
          <a:p>
            <a:pPr>
              <a:lnSpc>
                <a:spcPct val="200000"/>
              </a:lnSpc>
            </a:pPr>
            <a:r>
              <a:rPr lang="es-MX" dirty="0"/>
              <a:t>SELECT OBJECT_DEFINITION (OBJECT_ID (&lt;Nombre&gt;))</a:t>
            </a:r>
          </a:p>
          <a:p>
            <a:pPr>
              <a:lnSpc>
                <a:spcPct val="200000"/>
              </a:lnSpc>
            </a:pPr>
            <a:r>
              <a:rPr lang="es-MX" dirty="0"/>
              <a:t>SELECT </a:t>
            </a:r>
            <a:r>
              <a:rPr lang="es-MX" dirty="0" err="1"/>
              <a:t>definition</a:t>
            </a:r>
            <a:endParaRPr lang="es-MX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s-MX" sz="2800" dirty="0"/>
              <a:t>FROM </a:t>
            </a:r>
            <a:r>
              <a:rPr lang="es-MX" sz="2800" dirty="0" err="1"/>
              <a:t>sys.sql_modules</a:t>
            </a:r>
            <a:endParaRPr lang="es-MX" sz="2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s-MX" sz="2800" dirty="0"/>
              <a:t>WHERE </a:t>
            </a:r>
            <a:r>
              <a:rPr lang="es-MX" sz="2800" dirty="0" err="1"/>
              <a:t>object_id</a:t>
            </a:r>
            <a:r>
              <a:rPr lang="es-MX" sz="2800" dirty="0"/>
              <a:t> = ( OBJECT_ID (&lt;Nombre&gt;))</a:t>
            </a:r>
          </a:p>
        </p:txBody>
      </p:sp>
    </p:spTree>
    <p:extLst>
      <p:ext uri="{BB962C8B-B14F-4D97-AF65-F5344CB8AC3E}">
        <p14:creationId xmlns:p14="http://schemas.microsoft.com/office/powerpoint/2010/main" val="54747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E86F-A929-4D5D-BD5B-4976ACC0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99611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Ejecución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BF5B1-B156-4D9C-8B2A-AC6D59EB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/>
              <a:t>Sintaxis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EXEC &lt;</a:t>
            </a:r>
            <a:r>
              <a:rPr lang="es-MX" dirty="0" err="1"/>
              <a:t>nombre_SP</a:t>
            </a:r>
            <a:r>
              <a:rPr lang="es-MX" dirty="0"/>
              <a:t>&gt; @param1 = &lt;valor1&gt; , @param2 = &lt;valor2&gt;</a:t>
            </a:r>
            <a:endParaRPr lang="es-MX" dirty="0">
              <a:cs typeface="Calibri"/>
            </a:endParaRPr>
          </a:p>
          <a:p>
            <a:pPr marL="0" indent="0">
              <a:buNone/>
            </a:pPr>
            <a:r>
              <a:rPr lang="es-MX" dirty="0"/>
              <a:t>o</a:t>
            </a:r>
          </a:p>
          <a:p>
            <a:pPr marL="0" indent="0">
              <a:buNone/>
            </a:pPr>
            <a:r>
              <a:rPr lang="es-MX" dirty="0"/>
              <a:t>EXEC &lt;</a:t>
            </a:r>
            <a:r>
              <a:rPr lang="es-MX" dirty="0" err="1"/>
              <a:t>nombre_SP</a:t>
            </a:r>
            <a:r>
              <a:rPr lang="es-MX" dirty="0"/>
              <a:t>&gt; &lt;valor1&gt;, &lt;valor2&gt;</a:t>
            </a:r>
            <a:endParaRPr lang="es-MX" dirty="0">
              <a:cs typeface="Calibri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092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BEB2E-3F0A-4D95-83D4-BB458575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26" y="176211"/>
            <a:ext cx="10515600" cy="1009651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Stored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Procedures</a:t>
            </a:r>
            <a:r>
              <a:rPr lang="es-MX" b="1" dirty="0">
                <a:solidFill>
                  <a:srgbClr val="002060"/>
                </a:solidFill>
              </a:rPr>
              <a:t> (Información)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5B01D-DC22-4D09-974F-3F881A63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720526" cy="4783169"/>
          </a:xfrm>
        </p:spPr>
        <p:txBody>
          <a:bodyPr>
            <a:noAutofit/>
          </a:bodyPr>
          <a:lstStyle/>
          <a:p>
            <a:pPr algn="just"/>
            <a:r>
              <a:rPr lang="es-MX" sz="2300" dirty="0"/>
              <a:t> "</a:t>
            </a:r>
            <a:r>
              <a:rPr lang="es-MX" sz="2300" dirty="0" err="1"/>
              <a:t>sp_help</a:t>
            </a:r>
            <a:r>
              <a:rPr lang="es-MX" sz="2300" dirty="0"/>
              <a:t>": sin parámetros nos muestra todos los objetos de la base de datos seleccionada, incluidos los procedimientos. En la columna "</a:t>
            </a:r>
            <a:r>
              <a:rPr lang="es-MX" sz="2300" dirty="0" err="1"/>
              <a:t>Object_type</a:t>
            </a:r>
            <a:r>
              <a:rPr lang="es-MX" sz="2300" dirty="0"/>
              <a:t>" aparece "</a:t>
            </a:r>
            <a:r>
              <a:rPr lang="es-MX" sz="2300" dirty="0" err="1"/>
              <a:t>stored</a:t>
            </a:r>
            <a:r>
              <a:rPr lang="es-MX" sz="2300" dirty="0"/>
              <a:t> </a:t>
            </a:r>
            <a:r>
              <a:rPr lang="es-MX" sz="2300" dirty="0" err="1"/>
              <a:t>procedure</a:t>
            </a:r>
            <a:r>
              <a:rPr lang="es-MX" sz="2300" dirty="0"/>
              <a:t>" si es un procedimiento almacenado. Si le enviamos como argumento el nombre de un procedimiento, obtenemos la fecha de creación e información sobre sus parámetros.</a:t>
            </a:r>
          </a:p>
          <a:p>
            <a:pPr algn="just"/>
            <a:r>
              <a:rPr lang="es-MX" sz="2300" dirty="0"/>
              <a:t> "</a:t>
            </a:r>
            <a:r>
              <a:rPr lang="es-MX" sz="2300" dirty="0" err="1"/>
              <a:t>sp_helptext</a:t>
            </a:r>
            <a:r>
              <a:rPr lang="es-MX" sz="2300" dirty="0"/>
              <a:t>": seguido del nombre de un procedimiento almacenado nos muestra el texto que define el procedimiento, excepto si ha sido encriptado.</a:t>
            </a:r>
          </a:p>
          <a:p>
            <a:pPr algn="just"/>
            <a:r>
              <a:rPr lang="es-MX" sz="2300" dirty="0"/>
              <a:t> "</a:t>
            </a:r>
            <a:r>
              <a:rPr lang="es-MX" sz="2300" dirty="0" err="1"/>
              <a:t>sp_stored_procedures</a:t>
            </a:r>
            <a:r>
              <a:rPr lang="es-MX" sz="2300" dirty="0"/>
              <a:t>": muestra todos los procedimientos almacenados, los propietarios, etc. Este procedimiento almacenado puede recibir 3 parámetros: @sp_name (nombre, </a:t>
            </a:r>
            <a:r>
              <a:rPr lang="es-MX" sz="2300" dirty="0" err="1"/>
              <a:t>nvarchar</a:t>
            </a:r>
            <a:r>
              <a:rPr lang="es-MX" sz="2300" dirty="0"/>
              <a:t>, admite comodines para búsqueda de patrones), @sp_owner (propietario, </a:t>
            </a:r>
            <a:r>
              <a:rPr lang="es-MX" sz="2300" dirty="0" err="1"/>
              <a:t>nvarchar</a:t>
            </a:r>
            <a:r>
              <a:rPr lang="es-MX" sz="2300" dirty="0"/>
              <a:t>, admite comodines) y @qualifier (nombre de la base de datos). Por ejemplo, podemos ver todos los procedimientos almacenados creados por nosotros con esta sentencia:</a:t>
            </a:r>
          </a:p>
          <a:p>
            <a:pPr marL="0" indent="0" algn="just">
              <a:buNone/>
            </a:pP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sp_stored_procedures</a:t>
            </a:r>
            <a:r>
              <a:rPr lang="es-MX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@sp_name='pa_%';</a:t>
            </a:r>
          </a:p>
        </p:txBody>
      </p:sp>
    </p:spTree>
    <p:extLst>
      <p:ext uri="{BB962C8B-B14F-4D97-AF65-F5344CB8AC3E}">
        <p14:creationId xmlns:p14="http://schemas.microsoft.com/office/powerpoint/2010/main" val="45295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08CA2-B6CC-4AB2-AC93-6CEE895B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7"/>
            <a:ext cx="10515600" cy="540460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500" dirty="0"/>
              <a:t> "</a:t>
            </a:r>
            <a:r>
              <a:rPr lang="es-MX" sz="2500" dirty="0" err="1"/>
              <a:t>sp_depends</a:t>
            </a:r>
            <a:r>
              <a:rPr lang="es-MX" sz="2500" dirty="0"/>
              <a:t>": seguido del nombre de un objeto, nos devuelve 2 resultados: </a:t>
            </a:r>
          </a:p>
          <a:p>
            <a:pPr marL="0" indent="0" algn="just">
              <a:buNone/>
            </a:pPr>
            <a:endParaRPr lang="es-MX" sz="25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500" dirty="0"/>
              <a:t>nombre, tipo, campos, etc. de los objetos de los cuales depende el objeto enviado y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500" dirty="0"/>
              <a:t>nombre y tipo de los objetos que dependen del objeto nombrado. Por ejemplo, ejecutamos "</a:t>
            </a:r>
            <a:r>
              <a:rPr lang="es-MX" sz="2500" dirty="0" err="1"/>
              <a:t>sp_depends</a:t>
            </a:r>
            <a:r>
              <a:rPr lang="es-MX" sz="2500" dirty="0"/>
              <a:t>" seguido del nombre de un procedimiento:</a:t>
            </a:r>
          </a:p>
          <a:p>
            <a:pPr marL="0" indent="0" algn="just">
              <a:buNone/>
            </a:pP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sp_depends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pa_autor_promedio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s-MX" sz="2500" dirty="0"/>
              <a:t>aparecen las tablas (y demás objetos) de las cuales depende el procedimiento, es decir, las tablas referenciadas en el mismo. Podemos ejecutar el procedimiento seguido del nombre de una tabla:</a:t>
            </a:r>
          </a:p>
          <a:p>
            <a:pPr marL="0" indent="0" algn="just">
              <a:buNone/>
            </a:pPr>
            <a:r>
              <a:rPr lang="es-MX" sz="2500" dirty="0"/>
              <a:t> 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sp_depends</a:t>
            </a:r>
            <a:r>
              <a:rPr lang="es-MX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libros;</a:t>
            </a:r>
          </a:p>
          <a:p>
            <a:pPr marL="0" indent="0" algn="just">
              <a:buNone/>
            </a:pPr>
            <a:r>
              <a:rPr lang="es-MX" sz="2500" dirty="0"/>
              <a:t>Aparecen los procedimientos (y demás objetos) que dependen de ella.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2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53310-16CA-42E4-84B0-3A03F199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4389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Try Catch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6BFBE-5491-45AF-A53A-E76EB8B4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Sintaxis </a:t>
            </a:r>
          </a:p>
          <a:p>
            <a:pPr marL="0" indent="0">
              <a:buNone/>
            </a:pPr>
            <a:r>
              <a:rPr lang="es-ES" dirty="0"/>
              <a:t>	BEGIN TRY</a:t>
            </a:r>
          </a:p>
          <a:p>
            <a:pPr marL="0" indent="0">
              <a:buNone/>
            </a:pPr>
            <a:r>
              <a:rPr lang="es-ES" dirty="0"/>
              <a:t>		{ sentencia T-SQL}</a:t>
            </a:r>
          </a:p>
          <a:p>
            <a:pPr marL="0" indent="0">
              <a:buNone/>
            </a:pPr>
            <a:r>
              <a:rPr lang="es-ES" dirty="0"/>
              <a:t>	END TRY</a:t>
            </a:r>
          </a:p>
          <a:p>
            <a:pPr marL="0" indent="0">
              <a:buNone/>
            </a:pPr>
            <a:r>
              <a:rPr lang="es-ES" dirty="0"/>
              <a:t>	BEGIN CATCH</a:t>
            </a:r>
          </a:p>
          <a:p>
            <a:pPr marL="0" indent="0">
              <a:buNone/>
            </a:pPr>
            <a:r>
              <a:rPr lang="es-ES" dirty="0"/>
              <a:t>		[ {sentencia  T-SQL}]</a:t>
            </a:r>
          </a:p>
          <a:p>
            <a:pPr marL="0" indent="0">
              <a:buNone/>
            </a:pPr>
            <a:r>
              <a:rPr lang="es-ES" dirty="0"/>
              <a:t>		[RAISERROR]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END CATCH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458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0AC0C-841E-4373-BC7F-E0D2003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Recuperar información de errores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5502F-B6E6-4DA8-992D-360D394A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MX" dirty="0"/>
              <a:t>ERROR_NUMBER() </a:t>
            </a:r>
            <a:r>
              <a:rPr lang="es-MX" dirty="0">
                <a:ea typeface="+mn-lt"/>
                <a:cs typeface="+mn-lt"/>
              </a:rPr>
              <a:t>– Devuelve el número interno del error</a:t>
            </a:r>
            <a:endParaRPr lang="es-MX" dirty="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ERROR_SERVERITY() </a:t>
            </a:r>
            <a:r>
              <a:rPr lang="es-MX" dirty="0">
                <a:ea typeface="+mn-lt"/>
                <a:cs typeface="+mn-lt"/>
              </a:rPr>
              <a:t> – Devuelve la información sobre cualquier cosa, desde errores informativos hasta errores que el usuario de DBA puede corregir, etc.</a:t>
            </a:r>
            <a:endParaRPr lang="es-MX" dirty="0"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ERROR_STATE() </a:t>
            </a:r>
            <a:r>
              <a:rPr lang="es-MX" dirty="0">
                <a:ea typeface="+mn-lt"/>
                <a:cs typeface="+mn-lt"/>
              </a:rPr>
              <a:t> – Devuelve la información sobre la fuente</a:t>
            </a:r>
            <a:endParaRPr lang="es-MX" dirty="0"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ERROR_PROCEDURE()</a:t>
            </a:r>
            <a:r>
              <a:rPr lang="es-MX" dirty="0">
                <a:ea typeface="+mn-lt"/>
                <a:cs typeface="+mn-lt"/>
              </a:rPr>
              <a:t> – Devuelve el nombre del procedimiento almacenado o la función</a:t>
            </a:r>
            <a:r>
              <a:rPr lang="es-MX" dirty="0"/>
              <a:t> </a:t>
            </a:r>
            <a:endParaRPr lang="es-MX" dirty="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ERROR_LINE() </a:t>
            </a:r>
            <a:r>
              <a:rPr lang="es-MX" dirty="0">
                <a:ea typeface="+mn-lt"/>
                <a:cs typeface="+mn-lt"/>
              </a:rPr>
              <a:t> – Devuelve el número de línea en el que ocurrió un error</a:t>
            </a:r>
            <a:endParaRPr lang="es-MX" dirty="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ERROR_MESSAGE() </a:t>
            </a:r>
            <a:r>
              <a:rPr lang="es-MX" dirty="0">
                <a:ea typeface="+mn-lt"/>
                <a:cs typeface="+mn-lt"/>
              </a:rPr>
              <a:t>– Devuelve la información más esencial y ese es el mensaje de texto del error</a:t>
            </a:r>
            <a:endParaRPr lang="es-MX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87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60DCD-B589-47D1-93C8-48096406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Integridad de datos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94CFA-8F52-4316-9AC2-4743CD01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/>
              <a:t>SQL Server ofrece dos alternativas para asegurar la integridad de datos, la integridad: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1. DECLARATIVA, mediante el uso de restricciones (</a:t>
            </a:r>
            <a:r>
              <a:rPr lang="es-MX" dirty="0" err="1"/>
              <a:t>constraints</a:t>
            </a:r>
            <a:r>
              <a:rPr lang="es-MX" dirty="0"/>
              <a:t>), valores predeterminados (defaults) y reglas (rules).</a:t>
            </a:r>
            <a:endParaRPr lang="es-MX" dirty="0">
              <a:cs typeface="Calibri"/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2. PROCEDIMENTAL, mediante la implementación de procedimientos almacenados y desencadenadores (</a:t>
            </a:r>
            <a:r>
              <a:rPr lang="es-MX" dirty="0" err="1"/>
              <a:t>triggers</a:t>
            </a:r>
            <a:r>
              <a:rPr lang="es-MX" dirty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11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FC24A-179C-4227-ACC1-0CAD8A1A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Transacciones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038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821FC-0D73-4967-9857-A62FC452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9632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Transacciones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266E2-428D-462B-B9FC-4C322ECF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dirty="0"/>
              <a:t>Una transacción es una unidad única de trabajo </a:t>
            </a:r>
          </a:p>
          <a:p>
            <a:pPr>
              <a:lnSpc>
                <a:spcPct val="150000"/>
              </a:lnSpc>
            </a:pPr>
            <a:r>
              <a:rPr lang="es-MX" dirty="0"/>
              <a:t>Si tiene éxito todas las sentencias se confirman en la base de datos.</a:t>
            </a:r>
          </a:p>
          <a:p>
            <a:pPr>
              <a:lnSpc>
                <a:spcPct val="150000"/>
              </a:lnSpc>
            </a:pPr>
            <a:r>
              <a:rPr lang="es-MX" dirty="0"/>
              <a:t>Si falla, todas las sentencias se revierten de la base de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67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D461-23C0-4A78-A790-99B9A1FE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2060"/>
                </a:solidFill>
                <a:cs typeface="Calibri Light"/>
              </a:rPr>
              <a:t>Gráfico Temporal de la Ejecución de una transacción</a:t>
            </a:r>
            <a:endParaRPr lang="en-US">
              <a:solidFill>
                <a:srgbClr val="002060"/>
              </a:solidFill>
              <a:cs typeface="Calibri Light" panose="020F0302020204030204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29775C-510D-49E4-8B3C-C7F6D13CB33B}"/>
              </a:ext>
            </a:extLst>
          </p:cNvPr>
          <p:cNvCxnSpPr/>
          <p:nvPr/>
        </p:nvCxnSpPr>
        <p:spPr>
          <a:xfrm>
            <a:off x="1841291" y="4133536"/>
            <a:ext cx="7994753" cy="1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A95C0C-B559-4F2A-9920-90B4195E59D5}"/>
              </a:ext>
            </a:extLst>
          </p:cNvPr>
          <p:cNvCxnSpPr/>
          <p:nvPr/>
        </p:nvCxnSpPr>
        <p:spPr>
          <a:xfrm>
            <a:off x="1846756" y="3764247"/>
            <a:ext cx="0" cy="724524"/>
          </a:xfrm>
          <a:prstGeom prst="straightConnector1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040CE4-C618-4832-9CC6-DC59B902487A}"/>
              </a:ext>
            </a:extLst>
          </p:cNvPr>
          <p:cNvCxnSpPr>
            <a:cxnSpLocks/>
          </p:cNvCxnSpPr>
          <p:nvPr/>
        </p:nvCxnSpPr>
        <p:spPr>
          <a:xfrm>
            <a:off x="9841509" y="3776738"/>
            <a:ext cx="0" cy="724524"/>
          </a:xfrm>
          <a:prstGeom prst="straightConnector1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61D855-43F9-4E78-B194-867A18A2871A}"/>
              </a:ext>
            </a:extLst>
          </p:cNvPr>
          <p:cNvCxnSpPr/>
          <p:nvPr/>
        </p:nvCxnSpPr>
        <p:spPr>
          <a:xfrm>
            <a:off x="5780113" y="3325474"/>
            <a:ext cx="2499" cy="80197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12CEEC-123E-411C-AEF4-D6155E379378}"/>
              </a:ext>
            </a:extLst>
          </p:cNvPr>
          <p:cNvCxnSpPr>
            <a:cxnSpLocks/>
          </p:cNvCxnSpPr>
          <p:nvPr/>
        </p:nvCxnSpPr>
        <p:spPr>
          <a:xfrm>
            <a:off x="1970112" y="2600949"/>
            <a:ext cx="2499" cy="1476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9F89E6-4AC7-41B3-90DD-09635F4B3F93}"/>
              </a:ext>
            </a:extLst>
          </p:cNvPr>
          <p:cNvCxnSpPr>
            <a:cxnSpLocks/>
          </p:cNvCxnSpPr>
          <p:nvPr/>
        </p:nvCxnSpPr>
        <p:spPr>
          <a:xfrm>
            <a:off x="9715029" y="2600948"/>
            <a:ext cx="2499" cy="1476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3AFADB-7B81-4F61-A29F-7C363C7B4D16}"/>
              </a:ext>
            </a:extLst>
          </p:cNvPr>
          <p:cNvSpPr txBox="1"/>
          <p:nvPr/>
        </p:nvSpPr>
        <p:spPr>
          <a:xfrm>
            <a:off x="998719" y="21479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BD en estado consistente</a:t>
            </a:r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8912D-8D18-4AF1-9EC8-972FA42C3F5F}"/>
              </a:ext>
            </a:extLst>
          </p:cNvPr>
          <p:cNvSpPr txBox="1"/>
          <p:nvPr/>
        </p:nvSpPr>
        <p:spPr>
          <a:xfrm>
            <a:off x="4396489" y="2410292"/>
            <a:ext cx="30554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BD temporalmente </a:t>
            </a:r>
            <a:r>
              <a:rPr lang="en-US" dirty="0">
                <a:ea typeface="+mn-lt"/>
                <a:cs typeface="+mn-lt"/>
              </a:rPr>
              <a:t>en un estado</a:t>
            </a:r>
            <a:r>
              <a:rPr lang="en-US" dirty="0"/>
              <a:t> inconsistente </a:t>
            </a:r>
            <a:r>
              <a:rPr lang="en-US"/>
              <a:t>durante la ejecución de la transacción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12CED-7A85-4CDC-ACA9-46643A2477C8}"/>
              </a:ext>
            </a:extLst>
          </p:cNvPr>
          <p:cNvSpPr txBox="1"/>
          <p:nvPr/>
        </p:nvSpPr>
        <p:spPr>
          <a:xfrm>
            <a:off x="836325" y="48087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Inicio de</a:t>
            </a:r>
            <a:r>
              <a:rPr lang="en-US" i="1"/>
              <a:t> Transacción T</a:t>
            </a:r>
            <a:r>
              <a:rPr lang="en-US" i="1" baseline="-25000" dirty="0"/>
              <a:t>i</a:t>
            </a:r>
            <a:endParaRPr lang="en-US" i="1" baseline="-25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C1ED1-B3F7-4D8A-AB69-470E87BFA4D7}"/>
              </a:ext>
            </a:extLst>
          </p:cNvPr>
          <p:cNvSpPr txBox="1"/>
          <p:nvPr/>
        </p:nvSpPr>
        <p:spPr>
          <a:xfrm>
            <a:off x="4458948" y="48087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Ejecución de</a:t>
            </a:r>
            <a:r>
              <a:rPr lang="en-US" i="1">
                <a:ea typeface="+mn-lt"/>
                <a:cs typeface="+mn-lt"/>
              </a:rPr>
              <a:t> Transacción T</a:t>
            </a:r>
            <a:r>
              <a:rPr lang="en-US" i="1" baseline="-25000">
                <a:ea typeface="+mn-lt"/>
                <a:cs typeface="+mn-lt"/>
              </a:rPr>
              <a:t>i</a:t>
            </a:r>
            <a:endParaRPr lang="en-US" baseline="-25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4CF3E-1D05-404D-A57C-D993DF9E061E}"/>
              </a:ext>
            </a:extLst>
          </p:cNvPr>
          <p:cNvSpPr txBox="1"/>
          <p:nvPr/>
        </p:nvSpPr>
        <p:spPr>
          <a:xfrm>
            <a:off x="8531276" y="48961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Fin de</a:t>
            </a:r>
            <a:r>
              <a:rPr lang="en-US" i="1">
                <a:ea typeface="+mn-lt"/>
                <a:cs typeface="+mn-lt"/>
              </a:rPr>
              <a:t> Transacción T</a:t>
            </a:r>
            <a:r>
              <a:rPr lang="en-US" i="1" baseline="-25000">
                <a:ea typeface="+mn-lt"/>
                <a:cs typeface="+mn-lt"/>
              </a:rPr>
              <a:t>i</a:t>
            </a:r>
            <a:endParaRPr lang="en-US" baseline="-2500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191534-3F87-4588-9ACB-C1116D461D56}"/>
              </a:ext>
            </a:extLst>
          </p:cNvPr>
          <p:cNvSpPr txBox="1"/>
          <p:nvPr/>
        </p:nvSpPr>
        <p:spPr>
          <a:xfrm>
            <a:off x="8606227" y="20855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BD en estado consistente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80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51181-0104-402C-890E-24AC4E2B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066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BEGIN {TRAN | TRANSACTION}</a:t>
            </a:r>
          </a:p>
          <a:p>
            <a:pPr marL="0" indent="0">
              <a:buNone/>
            </a:pPr>
            <a:r>
              <a:rPr lang="es-MX" dirty="0"/>
              <a:t>[ { </a:t>
            </a:r>
            <a:r>
              <a:rPr lang="es-MX" dirty="0" err="1"/>
              <a:t>transaction_name</a:t>
            </a:r>
            <a:r>
              <a:rPr lang="es-MX" dirty="0"/>
              <a:t>} | @tran_name_variable]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Sentencias T-SQL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COMMIT/ROLLBACK [ {TRAN | TRANSACTION} [ </a:t>
            </a:r>
            <a:r>
              <a:rPr lang="es-MX" dirty="0" err="1"/>
              <a:t>transaction_name</a:t>
            </a:r>
            <a:r>
              <a:rPr lang="es-MX" dirty="0"/>
              <a:t> | @tran_name_variable] ]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@@TRANCOUNT se incrementa en uno al entrar en una transacción.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BECE4D0-86E6-4705-830E-2DE8E37C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9632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Transacciones</a:t>
            </a:r>
            <a:endParaRPr lang="es-E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8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DFD57-B98C-42CC-97D5-380CBE0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Autorización de Ejecución de SP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04AE5-01BA-457F-9F97-9840FB33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GRANT EXECUTE | EXEC  ON &lt;nombre de SP&gt;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GRANT SELECT ON &lt;nombre de Tabla&gt; 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GRANT INSERT ON &lt;nombre de Tabla&gt; 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GRANT DELETE ON &lt;nombre de Tabla&gt; 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GRANT UPDATE ON &lt;nombre de Tabla&gt;  TO &lt;usuario&gt;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85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FC24A-179C-4227-ACC1-0CAD8A1A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Triggers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25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45D7-C5B9-49D9-91A0-AE5FCA0E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TRIGGERS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C0046-E95F-4A96-8C8B-66939E9B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530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¿Qué son?</a:t>
            </a:r>
          </a:p>
          <a:p>
            <a:pPr marL="0" indent="0" algn="just">
              <a:buNone/>
            </a:pPr>
            <a:r>
              <a:rPr lang="es-MX" dirty="0"/>
              <a:t>Una clase de procedimiento almacenado que se ejecuta automáticamente cuando se produce un evento a nivel tabla.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23FE53-2136-4174-B02F-906789DC7A39}"/>
              </a:ext>
            </a:extLst>
          </p:cNvPr>
          <p:cNvSpPr txBox="1"/>
          <p:nvPr/>
        </p:nvSpPr>
        <p:spPr>
          <a:xfrm>
            <a:off x="1250191" y="3678128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DML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557DA4-4AFC-4795-BABE-2B92BB98F380}"/>
              </a:ext>
            </a:extLst>
          </p:cNvPr>
          <p:cNvSpPr txBox="1"/>
          <p:nvPr/>
        </p:nvSpPr>
        <p:spPr>
          <a:xfrm>
            <a:off x="1250191" y="4796714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7C6979A-B9E7-4058-ABCE-7CBCA430DE98}"/>
              </a:ext>
            </a:extLst>
          </p:cNvPr>
          <p:cNvSpPr/>
          <p:nvPr/>
        </p:nvSpPr>
        <p:spPr>
          <a:xfrm>
            <a:off x="2445781" y="3678128"/>
            <a:ext cx="674703" cy="408373"/>
          </a:xfrm>
          <a:prstGeom prst="rightArrow">
            <a:avLst/>
          </a:prstGeom>
          <a:solidFill>
            <a:srgbClr val="F86E10"/>
          </a:solidFill>
          <a:ln>
            <a:solidFill>
              <a:srgbClr val="F86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8A4249-1286-460E-837E-02D105C974E9}"/>
              </a:ext>
            </a:extLst>
          </p:cNvPr>
          <p:cNvSpPr txBox="1"/>
          <p:nvPr/>
        </p:nvSpPr>
        <p:spPr>
          <a:xfrm>
            <a:off x="3324225" y="3662838"/>
            <a:ext cx="24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INSERT, UPDATE, DELETE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F0F8AA2-8C1D-4752-8988-3114DEA3E416}"/>
              </a:ext>
            </a:extLst>
          </p:cNvPr>
          <p:cNvSpPr/>
          <p:nvPr/>
        </p:nvSpPr>
        <p:spPr>
          <a:xfrm>
            <a:off x="2445781" y="4796714"/>
            <a:ext cx="674703" cy="408373"/>
          </a:xfrm>
          <a:prstGeom prst="rightArrow">
            <a:avLst/>
          </a:prstGeom>
          <a:solidFill>
            <a:srgbClr val="F86E10"/>
          </a:solidFill>
          <a:ln>
            <a:solidFill>
              <a:srgbClr val="F86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41C8A9-2D95-4235-9817-804601EA4077}"/>
              </a:ext>
            </a:extLst>
          </p:cNvPr>
          <p:cNvSpPr txBox="1"/>
          <p:nvPr/>
        </p:nvSpPr>
        <p:spPr>
          <a:xfrm>
            <a:off x="3324225" y="4781424"/>
            <a:ext cx="225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CREATE, ALTER , DROP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0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D947C-4B41-4245-8DB6-01E1D2A5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Diferencias con </a:t>
            </a:r>
            <a:r>
              <a:rPr lang="es-MX" b="1" dirty="0" err="1">
                <a:solidFill>
                  <a:srgbClr val="002060"/>
                </a:solidFill>
              </a:rPr>
              <a:t>Stored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Procedures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BEFFC-03F4-4355-A320-8AC39180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Los </a:t>
            </a:r>
            <a:r>
              <a:rPr lang="es-MX" dirty="0" err="1"/>
              <a:t>Triggers</a:t>
            </a:r>
            <a:r>
              <a:rPr lang="es-MX" dirty="0"/>
              <a:t>:</a:t>
            </a:r>
          </a:p>
          <a:p>
            <a:pPr algn="just"/>
            <a:r>
              <a:rPr lang="es-MX" dirty="0"/>
              <a:t>No pueden ser invocados directamente; al intentar modificar los datos de una tabla para la que se ha definido un disparador, el disparador se ejecuta automáticamente.</a:t>
            </a:r>
          </a:p>
          <a:p>
            <a:pPr algn="just"/>
            <a:r>
              <a:rPr lang="es-MX" dirty="0"/>
              <a:t>No reciben y retornan parámetros.</a:t>
            </a:r>
          </a:p>
          <a:p>
            <a:pPr algn="just"/>
            <a:r>
              <a:rPr lang="es-MX" dirty="0"/>
              <a:t>Son apropiados para mantener la integridad de los datos, no para obtener resultados de consultas.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7699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F27A2-402F-4086-924C-6757B2D4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Los disparadores, a diferencia de las restricciones "</a:t>
            </a:r>
            <a:r>
              <a:rPr lang="es-MX" sz="2400" dirty="0" err="1"/>
              <a:t>check</a:t>
            </a:r>
            <a:r>
              <a:rPr lang="es-MX" sz="2400" dirty="0"/>
              <a:t>", pueden hacer referencia a campos de otras tablas. </a:t>
            </a:r>
          </a:p>
          <a:p>
            <a:pPr marL="0" indent="0" algn="just">
              <a:buNone/>
            </a:pPr>
            <a:r>
              <a:rPr lang="es-MX" sz="2400" dirty="0"/>
              <a:t>Ejemplo: </a:t>
            </a:r>
          </a:p>
          <a:p>
            <a:pPr marL="0" indent="0" algn="just">
              <a:buNone/>
            </a:pPr>
            <a:r>
              <a:rPr lang="es-MX" sz="2400" dirty="0"/>
              <a:t>Puede crearse un </a:t>
            </a:r>
            <a:r>
              <a:rPr lang="es-MX" sz="2400" dirty="0" err="1"/>
              <a:t>trigger</a:t>
            </a:r>
            <a:r>
              <a:rPr lang="es-MX" sz="2400" dirty="0"/>
              <a:t> de inserción en la tabla "ventas" que compruebe el campo "stock" de un artículo en la tabla "artículos".</a:t>
            </a:r>
          </a:p>
          <a:p>
            <a:pPr marL="0" indent="0" algn="just">
              <a:buNone/>
            </a:pPr>
            <a:r>
              <a:rPr lang="es-MX" sz="2400" dirty="0"/>
              <a:t>El disparador controlaría que, cuando el valor de "stock" sea menor a la cantidad que se intenta vender, la inserción del nuevo registro en "ventas" no se realice.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Los disparadores se ejecutan DESPUÉS de la ejecución de una instrucción "</a:t>
            </a:r>
            <a:r>
              <a:rPr lang="es-MX" sz="2400" dirty="0" err="1"/>
              <a:t>insert</a:t>
            </a:r>
            <a:r>
              <a:rPr lang="es-MX" sz="2400" dirty="0"/>
              <a:t>", "</a:t>
            </a:r>
            <a:r>
              <a:rPr lang="es-MX" sz="2400" dirty="0" err="1"/>
              <a:t>update</a:t>
            </a:r>
            <a:r>
              <a:rPr lang="es-MX" sz="2400" dirty="0"/>
              <a:t>" o "</a:t>
            </a:r>
            <a:r>
              <a:rPr lang="es-MX" sz="2400" dirty="0" err="1"/>
              <a:t>delete</a:t>
            </a:r>
            <a:r>
              <a:rPr lang="es-MX" sz="2400" dirty="0"/>
              <a:t>" en la tabla en la que fueron definidos. Las restricciones se comprueban ANTES de la ejecución de una instrucción "</a:t>
            </a:r>
            <a:r>
              <a:rPr lang="es-MX" sz="2400" dirty="0" err="1"/>
              <a:t>insert</a:t>
            </a:r>
            <a:r>
              <a:rPr lang="es-MX" sz="2400" dirty="0"/>
              <a:t>", "</a:t>
            </a:r>
            <a:r>
              <a:rPr lang="es-MX" sz="2400" dirty="0" err="1"/>
              <a:t>update</a:t>
            </a:r>
            <a:r>
              <a:rPr lang="es-MX" sz="2400" dirty="0"/>
              <a:t>" o "</a:t>
            </a:r>
            <a:r>
              <a:rPr lang="es-MX" sz="2400" dirty="0" err="1"/>
              <a:t>delete</a:t>
            </a:r>
            <a:r>
              <a:rPr lang="es-MX" sz="2400" dirty="0"/>
              <a:t>". Por lo tanto, las restricciones se comprueban primero, si se infringe alguna restricción, el desencadenador no llega a ejecutarse.</a:t>
            </a: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99999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A765E-2B2F-42C1-8EC3-71F9D530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Consideraciones generales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E2B42-EEDB-4847-B2E6-731B6C5D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016" cy="4351338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“CREATE TRIGGER" debe ser la primera sentencia de un bloque y sólo se puede aplicar a una tabla.</a:t>
            </a:r>
          </a:p>
          <a:p>
            <a:pPr algn="just"/>
            <a:r>
              <a:rPr lang="es-MX" sz="2400" dirty="0"/>
              <a:t>Un disparador se crea solamente en la base de datos actual pero puede hacer referencia a objetos de otra base de datos.</a:t>
            </a:r>
          </a:p>
          <a:p>
            <a:pPr algn="just"/>
            <a:r>
              <a:rPr lang="es-MX" sz="2400" dirty="0"/>
              <a:t>Las siguientes instrucciones no están permitidas en un desencadenador: </a:t>
            </a:r>
            <a:r>
              <a:rPr lang="es-MX" sz="2400" dirty="0" err="1"/>
              <a:t>create</a:t>
            </a:r>
            <a:r>
              <a:rPr lang="es-MX" sz="2400" dirty="0"/>
              <a:t> </a:t>
            </a:r>
            <a:r>
              <a:rPr lang="es-MX" sz="2400" dirty="0" err="1"/>
              <a:t>database</a:t>
            </a:r>
            <a:r>
              <a:rPr lang="es-MX" sz="2400" dirty="0"/>
              <a:t>, alter </a:t>
            </a:r>
            <a:r>
              <a:rPr lang="es-MX" sz="2400" dirty="0" err="1"/>
              <a:t>database</a:t>
            </a:r>
            <a:r>
              <a:rPr lang="es-MX" sz="2400" dirty="0"/>
              <a:t>, </a:t>
            </a:r>
            <a:r>
              <a:rPr lang="es-MX" sz="2400" dirty="0" err="1"/>
              <a:t>drop</a:t>
            </a:r>
            <a:r>
              <a:rPr lang="es-MX" sz="2400" dirty="0"/>
              <a:t> </a:t>
            </a:r>
            <a:r>
              <a:rPr lang="es-MX" sz="2400" dirty="0" err="1"/>
              <a:t>database</a:t>
            </a:r>
            <a:r>
              <a:rPr lang="es-MX" sz="2400" dirty="0"/>
              <a:t>, load </a:t>
            </a:r>
            <a:r>
              <a:rPr lang="es-MX" sz="2400" dirty="0" err="1"/>
              <a:t>database</a:t>
            </a:r>
            <a:r>
              <a:rPr lang="es-MX" sz="2400" dirty="0"/>
              <a:t>, </a:t>
            </a:r>
            <a:r>
              <a:rPr lang="es-MX" sz="2400" dirty="0" err="1"/>
              <a:t>restore</a:t>
            </a:r>
            <a:r>
              <a:rPr lang="es-MX" sz="2400" dirty="0"/>
              <a:t> </a:t>
            </a:r>
            <a:r>
              <a:rPr lang="es-MX" sz="2400" dirty="0" err="1"/>
              <a:t>database</a:t>
            </a:r>
            <a:r>
              <a:rPr lang="es-MX" sz="2400" dirty="0"/>
              <a:t>, load log, reconfigure, </a:t>
            </a:r>
            <a:r>
              <a:rPr lang="es-MX" sz="2400" dirty="0" err="1"/>
              <a:t>restore</a:t>
            </a:r>
            <a:r>
              <a:rPr lang="es-MX" sz="2400" dirty="0"/>
              <a:t> log, disk </a:t>
            </a:r>
            <a:r>
              <a:rPr lang="es-MX" sz="2400" dirty="0" err="1"/>
              <a:t>init</a:t>
            </a:r>
            <a:r>
              <a:rPr lang="es-MX" sz="2400" dirty="0"/>
              <a:t>, disk </a:t>
            </a:r>
            <a:r>
              <a:rPr lang="es-MX" sz="2400" dirty="0" err="1"/>
              <a:t>resize</a:t>
            </a:r>
            <a:r>
              <a:rPr lang="es-MX" sz="2400" dirty="0"/>
              <a:t>.</a:t>
            </a:r>
          </a:p>
          <a:p>
            <a:pPr algn="just"/>
            <a:r>
              <a:rPr lang="es-MX" sz="2400" dirty="0"/>
              <a:t>Se pueden crear varios </a:t>
            </a:r>
            <a:r>
              <a:rPr lang="es-MX" sz="2400" dirty="0" err="1"/>
              <a:t>triggers</a:t>
            </a:r>
            <a:r>
              <a:rPr lang="es-MX" sz="2400" dirty="0"/>
              <a:t> para cada evento, es decir, para cada tipo de modificación (inserción, actualización o borrado) para una misma tabla. </a:t>
            </a:r>
          </a:p>
          <a:p>
            <a:pPr marL="0" indent="0" algn="just">
              <a:buNone/>
            </a:pPr>
            <a:r>
              <a:rPr lang="es-MX" sz="2400" dirty="0"/>
              <a:t>Por ejemplo, se puede crear un "</a:t>
            </a:r>
            <a:r>
              <a:rPr lang="es-MX" sz="2400" dirty="0" err="1"/>
              <a:t>insert</a:t>
            </a:r>
            <a:r>
              <a:rPr lang="es-MX" sz="2400" dirty="0"/>
              <a:t> </a:t>
            </a:r>
            <a:r>
              <a:rPr lang="es-MX" sz="2400" dirty="0" err="1"/>
              <a:t>trigger</a:t>
            </a:r>
            <a:r>
              <a:rPr lang="es-MX" sz="2400" dirty="0"/>
              <a:t>" para una tabla que ya tiene otro "</a:t>
            </a:r>
            <a:r>
              <a:rPr lang="es-MX" sz="2400" dirty="0" err="1"/>
              <a:t>insert</a:t>
            </a:r>
            <a:r>
              <a:rPr lang="es-MX" sz="2400" dirty="0"/>
              <a:t> </a:t>
            </a:r>
            <a:r>
              <a:rPr lang="es-MX" sz="2400" dirty="0" err="1"/>
              <a:t>trigger</a:t>
            </a:r>
            <a:r>
              <a:rPr lang="es-MX" sz="2400" dirty="0"/>
              <a:t>".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664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93989"/>
            <a:ext cx="3316705" cy="934286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Constraints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70049"/>
            <a:ext cx="10515600" cy="4792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MX" sz="2400" dirty="0"/>
              <a:t>NOT NULL: Indica que una columna no puede almacenar un valor nulo.</a:t>
            </a:r>
          </a:p>
          <a:p>
            <a:pPr algn="just"/>
            <a:r>
              <a:rPr lang="es-MX" sz="2400" dirty="0"/>
              <a:t>UNIQUE: Asegura que cada fila de una columna debe tener un valor único.</a:t>
            </a:r>
          </a:p>
          <a:p>
            <a:pPr algn="just"/>
            <a:r>
              <a:rPr lang="es-MX" sz="2400" dirty="0"/>
              <a:t>PRIMARY KEY : Una combinación de un valor no nulo y único. Asegura que una columna (o combinación de dos o más columnas) tienen una identidad única que ayuda a encontrar un registro en particular en una tabla más fácil y rápidamente.</a:t>
            </a:r>
          </a:p>
          <a:p>
            <a:pPr algn="just"/>
            <a:r>
              <a:rPr lang="es-MX" sz="2400" dirty="0"/>
              <a:t>FOREIGN KEY : Asegurar la integridad referencial de los datos en una tabla para que coincida con los valores de otra tabla.</a:t>
            </a:r>
          </a:p>
          <a:p>
            <a:pPr algn="just"/>
            <a:r>
              <a:rPr lang="es-MX" sz="2400" dirty="0"/>
              <a:t>CHECK : Asegura que el valor de una columna cumple una condición específica.</a:t>
            </a:r>
          </a:p>
          <a:p>
            <a:pPr algn="just"/>
            <a:r>
              <a:rPr lang="es-MX" sz="2400" dirty="0"/>
              <a:t>DEFAULT : Especifica un valor por defecto para una columna.</a:t>
            </a:r>
          </a:p>
          <a:p>
            <a:pPr algn="just"/>
            <a:r>
              <a:rPr lang="es-MX" sz="2400">
                <a:cs typeface="Calibri" panose="020F0502020204030204"/>
              </a:rPr>
              <a:t>IDENTITY: </a:t>
            </a:r>
            <a:r>
              <a:rPr lang="es-MX" sz="2400">
                <a:ea typeface="+mn-lt"/>
                <a:cs typeface="+mn-lt"/>
              </a:rPr>
              <a:t>Regularmente se utiliza esta propiedad para los IDs de las tablas, que tienen que ser valores únicos y auto incrementables.</a:t>
            </a:r>
            <a:endParaRPr lang="es-MX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7224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82B8-3512-4580-9437-BA9AF546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DML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21446-5813-4BD7-AABE-CC022FDE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Cuando se lanza un </a:t>
            </a:r>
            <a:r>
              <a:rPr lang="es-MX" dirty="0" err="1"/>
              <a:t>trigger</a:t>
            </a:r>
            <a:r>
              <a:rPr lang="es-MX" dirty="0"/>
              <a:t> DML se generan las siguientes tablas.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D47442E-535F-4BB8-BB79-C6577F42915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887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51982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036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INSERTED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DELETED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1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INSERT, UPDATE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DELETE,UPDATE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3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11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EFD8A-E8B5-44DE-8693-104E1818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DML	</a:t>
            </a:r>
            <a:r>
              <a:rPr lang="es-MX" dirty="0"/>
              <a:t>			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458DC-E63C-42CB-95E9-E3B8C555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CREATE TRIGGER Nombre</a:t>
            </a:r>
          </a:p>
          <a:p>
            <a:pPr marL="0" indent="0">
              <a:buNone/>
            </a:pPr>
            <a:r>
              <a:rPr lang="es-MX" dirty="0"/>
              <a:t>ON Tabla </a:t>
            </a:r>
          </a:p>
          <a:p>
            <a:pPr marL="0" indent="0">
              <a:buNone/>
            </a:pPr>
            <a:r>
              <a:rPr lang="es-MX" dirty="0"/>
              <a:t>{AFTER | INSTEAD OF}</a:t>
            </a:r>
          </a:p>
          <a:p>
            <a:pPr marL="0" indent="0">
              <a:buNone/>
            </a:pPr>
            <a:r>
              <a:rPr lang="es-MX" dirty="0"/>
              <a:t>{ [INSERT] [,] [UPDATE][,][DELETE]}</a:t>
            </a:r>
          </a:p>
          <a:p>
            <a:pPr marL="0" indent="0">
              <a:buNone/>
            </a:pPr>
            <a:r>
              <a:rPr lang="es-MX" dirty="0"/>
              <a:t>AS</a:t>
            </a:r>
          </a:p>
          <a:p>
            <a:pPr marL="0" indent="0">
              <a:buNone/>
            </a:pPr>
            <a:r>
              <a:rPr lang="es-MX" dirty="0"/>
              <a:t>BEGIN</a:t>
            </a:r>
          </a:p>
          <a:p>
            <a:pPr marL="0" indent="0">
              <a:buNone/>
            </a:pPr>
            <a:r>
              <a:rPr lang="es-MX" dirty="0"/>
              <a:t>	Sentencias T-SQL</a:t>
            </a:r>
          </a:p>
          <a:p>
            <a:pPr marL="0" indent="0">
              <a:buNone/>
            </a:pPr>
            <a:r>
              <a:rPr lang="es-MX" dirty="0"/>
              <a:t>	Uso de tablas 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inserted</a:t>
            </a:r>
            <a:r>
              <a:rPr lang="es-MX" dirty="0"/>
              <a:t>, </a:t>
            </a:r>
            <a:r>
              <a:rPr lang="es-MX" dirty="0" err="1"/>
              <a:t>deleted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0595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AB70-5C93-4B17-8991-5CDB5D3F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30"/>
            <a:ext cx="5931568" cy="1325563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DML Ejemplo</a:t>
            </a:r>
            <a:r>
              <a:rPr lang="es-MX" dirty="0"/>
              <a:t>	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A641C-55DC-4E0A-B9F6-C1EA4E21C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ALTER TRIGGER </a:t>
            </a:r>
            <a:r>
              <a:rPr lang="es-MX" dirty="0" err="1"/>
              <a:t>ValidaFechaRegistro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ON Cliente</a:t>
            </a:r>
          </a:p>
          <a:p>
            <a:pPr marL="0" indent="0">
              <a:buNone/>
            </a:pPr>
            <a:r>
              <a:rPr lang="es-MX" dirty="0"/>
              <a:t>AFTETR INSERT </a:t>
            </a:r>
          </a:p>
          <a:p>
            <a:pPr marL="0" indent="0">
              <a:buNone/>
            </a:pPr>
            <a:r>
              <a:rPr lang="es-MX" dirty="0"/>
              <a:t>AS</a:t>
            </a:r>
          </a:p>
          <a:p>
            <a:pPr marL="0" indent="0">
              <a:buNone/>
            </a:pPr>
            <a:r>
              <a:rPr lang="es-MX" dirty="0"/>
              <a:t>BEGIN </a:t>
            </a:r>
          </a:p>
          <a:p>
            <a:pPr marL="0" indent="0">
              <a:buNone/>
            </a:pPr>
            <a:r>
              <a:rPr lang="es-MX" dirty="0"/>
              <a:t>	DECLARE @dtFechaRegistro DATETIME </a:t>
            </a:r>
          </a:p>
          <a:p>
            <a:pPr marL="0" indent="0">
              <a:buNone/>
            </a:pPr>
            <a:r>
              <a:rPr lang="es-MX" dirty="0"/>
              <a:t>	SELECT @dtFechaRegistro = </a:t>
            </a:r>
            <a:r>
              <a:rPr lang="es-MX" dirty="0" err="1"/>
              <a:t>fecharegistro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FROM </a:t>
            </a:r>
            <a:r>
              <a:rPr lang="es-MX" dirty="0" err="1"/>
              <a:t>inserted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	IF @dtFechaRegistro &gt; GETDATE ()</a:t>
            </a:r>
          </a:p>
          <a:p>
            <a:pPr marL="0" indent="0">
              <a:buNone/>
            </a:pPr>
            <a:r>
              <a:rPr lang="es-MX" dirty="0"/>
              <a:t>	BEGIN</a:t>
            </a:r>
          </a:p>
          <a:p>
            <a:pPr marL="0" indent="0">
              <a:buNone/>
            </a:pPr>
            <a:r>
              <a:rPr lang="es-MX" dirty="0"/>
              <a:t>	RAISERROR (‘La fecha de registro del cliente no puede ser posterior al 	día de hoy’,16,1);</a:t>
            </a:r>
          </a:p>
          <a:p>
            <a:pPr marL="0" indent="0">
              <a:buNone/>
            </a:pPr>
            <a:r>
              <a:rPr lang="es-ES" dirty="0"/>
              <a:t>	ROLLBACK TRANSACTION;</a:t>
            </a:r>
          </a:p>
          <a:p>
            <a:pPr marL="0" indent="0">
              <a:buNone/>
            </a:pPr>
            <a:r>
              <a:rPr lang="es-ES" dirty="0"/>
              <a:t>	END;</a:t>
            </a:r>
          </a:p>
          <a:p>
            <a:pPr marL="0" indent="0">
              <a:buNone/>
            </a:pPr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1714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E1505-FF8F-4C9D-BF09-E8A2C180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Habilitar /Deshabilitar </a:t>
            </a:r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D5C73B-2C3B-4F70-9A2E-1B0AD0AD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-- Desactivar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MX" dirty="0"/>
              <a:t>DISABLE TRIGGER </a:t>
            </a:r>
            <a:r>
              <a:rPr lang="es-MX" dirty="0" err="1"/>
              <a:t>nombre_trigger</a:t>
            </a:r>
            <a:r>
              <a:rPr lang="es-MX" dirty="0"/>
              <a:t> ON tabla 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-- Activar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ES" dirty="0"/>
              <a:t>ENABLE TRIGGER </a:t>
            </a:r>
            <a:r>
              <a:rPr lang="es-ES" dirty="0" err="1"/>
              <a:t>nombre_trigger</a:t>
            </a:r>
            <a:r>
              <a:rPr lang="es-ES" dirty="0"/>
              <a:t> de una tabla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-- Desactivar todos los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de una tabla </a:t>
            </a:r>
          </a:p>
          <a:p>
            <a:pPr marL="0" indent="0">
              <a:buNone/>
            </a:pPr>
            <a:r>
              <a:rPr lang="es-ES" dirty="0"/>
              <a:t>ALTER TABLE </a:t>
            </a:r>
            <a:r>
              <a:rPr lang="es-ES" dirty="0" err="1"/>
              <a:t>nombre_tabla</a:t>
            </a:r>
            <a:r>
              <a:rPr lang="es-ES" dirty="0"/>
              <a:t> DIABLE TRIGGER ALL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-- Activar todos los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de una tabla 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dirty="0"/>
              <a:t>ALTER TABLE </a:t>
            </a:r>
            <a:r>
              <a:rPr lang="es-MX" dirty="0" err="1"/>
              <a:t>nombre_tabla</a:t>
            </a:r>
            <a:r>
              <a:rPr lang="es-MX" dirty="0"/>
              <a:t> ENABLE TRIGGER ALL</a:t>
            </a:r>
          </a:p>
        </p:txBody>
      </p:sp>
    </p:spTree>
    <p:extLst>
      <p:ext uri="{BB962C8B-B14F-4D97-AF65-F5344CB8AC3E}">
        <p14:creationId xmlns:p14="http://schemas.microsoft.com/office/powerpoint/2010/main" val="2003586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99C7F-39D8-4CB4-B5F7-A7264699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DDL Creación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5CFD0-5F02-4839-98E9-15BC885E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CREATE TRIGGER Nombre </a:t>
            </a:r>
          </a:p>
          <a:p>
            <a:pPr marL="0" indent="0">
              <a:buNone/>
            </a:pPr>
            <a:r>
              <a:rPr lang="es-MX" dirty="0"/>
              <a:t>ON {ALL SERVER | DATABASE}</a:t>
            </a:r>
          </a:p>
          <a:p>
            <a:pPr marL="0" indent="0">
              <a:buNone/>
            </a:pPr>
            <a:r>
              <a:rPr lang="es-MX" dirty="0"/>
              <a:t>{FOR | AFTER} {</a:t>
            </a:r>
            <a:r>
              <a:rPr lang="es-MX" dirty="0" err="1"/>
              <a:t>event_type</a:t>
            </a:r>
            <a:r>
              <a:rPr lang="es-MX" dirty="0"/>
              <a:t> | </a:t>
            </a:r>
            <a:r>
              <a:rPr lang="es-MX" dirty="0" err="1"/>
              <a:t>event_group</a:t>
            </a: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AS</a:t>
            </a:r>
          </a:p>
          <a:p>
            <a:pPr marL="0" indent="0">
              <a:buNone/>
            </a:pPr>
            <a:r>
              <a:rPr lang="es-MX" dirty="0"/>
              <a:t>BEGIN </a:t>
            </a:r>
          </a:p>
          <a:p>
            <a:pPr marL="0" indent="0">
              <a:buNone/>
            </a:pPr>
            <a:r>
              <a:rPr lang="es-MX" dirty="0"/>
              <a:t>	Sentencias T-SQL</a:t>
            </a:r>
          </a:p>
          <a:p>
            <a:pPr marL="0" indent="0">
              <a:buNone/>
            </a:pPr>
            <a:r>
              <a:rPr lang="es-MX" dirty="0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3697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CC27-3C7B-4850-A330-C66F91BA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DDL Ejemplo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14D6A-D332-4A97-AB58-CF23FE29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CREATE TRIGGER seguridad </a:t>
            </a:r>
          </a:p>
          <a:p>
            <a:pPr marL="0" indent="0">
              <a:buNone/>
            </a:pPr>
            <a:r>
              <a:rPr lang="es-MX" dirty="0"/>
              <a:t>ON DATABASE </a:t>
            </a:r>
          </a:p>
          <a:p>
            <a:pPr marL="0" indent="0">
              <a:buNone/>
            </a:pPr>
            <a:r>
              <a:rPr lang="es-MX" dirty="0"/>
              <a:t>FRO DROP_TABLE, ALTER_TABLE </a:t>
            </a:r>
          </a:p>
          <a:p>
            <a:pPr marL="0" indent="0">
              <a:buNone/>
            </a:pPr>
            <a:r>
              <a:rPr lang="es-MX" dirty="0"/>
              <a:t>AS</a:t>
            </a:r>
          </a:p>
          <a:p>
            <a:pPr marL="0" indent="0">
              <a:buNone/>
            </a:pPr>
            <a:r>
              <a:rPr lang="es-MX" dirty="0"/>
              <a:t>BEGIN </a:t>
            </a:r>
          </a:p>
          <a:p>
            <a:pPr marL="0" indent="0">
              <a:buNone/>
            </a:pPr>
            <a:r>
              <a:rPr lang="es-MX" dirty="0"/>
              <a:t>	RAISERROR (‘Debe deshabilitar el </a:t>
            </a:r>
            <a:r>
              <a:rPr lang="es-MX" dirty="0" err="1"/>
              <a:t>trigger</a:t>
            </a:r>
            <a:r>
              <a:rPr lang="es-MX" dirty="0"/>
              <a:t> antes de poder realizar 	una modificación’, 16,1);</a:t>
            </a:r>
          </a:p>
          <a:p>
            <a:pPr marL="0" indent="0">
              <a:buNone/>
            </a:pPr>
            <a:r>
              <a:rPr lang="es-MX" dirty="0"/>
              <a:t>	ROLLBACK TRANSACTION;</a:t>
            </a:r>
          </a:p>
          <a:p>
            <a:pPr marL="0" indent="0">
              <a:buNone/>
            </a:pPr>
            <a:r>
              <a:rPr lang="es-MX" dirty="0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051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9DDEF-F052-422D-8F00-DC50A30B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Trigger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Instead</a:t>
            </a:r>
            <a:r>
              <a:rPr lang="es-MX" b="1" dirty="0">
                <a:solidFill>
                  <a:srgbClr val="002060"/>
                </a:solidFill>
              </a:rPr>
              <a:t> Off y After 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FEC50-F8F2-4006-931C-28A2DA83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dirty="0"/>
              <a:t>También podemos especificar el momento de disparo del </a:t>
            </a:r>
            <a:r>
              <a:rPr lang="es-MX" dirty="0" err="1"/>
              <a:t>trigger</a:t>
            </a:r>
            <a:r>
              <a:rPr lang="es-MX" dirty="0"/>
              <a:t>. El momento de disparo indica que las acciones (sentencias) del </a:t>
            </a:r>
            <a:r>
              <a:rPr lang="es-MX" dirty="0" err="1"/>
              <a:t>trigger</a:t>
            </a:r>
            <a:r>
              <a:rPr lang="es-MX" dirty="0"/>
              <a:t> se ejecuten luego de la acción (</a:t>
            </a:r>
            <a:r>
              <a:rPr lang="es-MX" dirty="0" err="1"/>
              <a:t>insert</a:t>
            </a:r>
            <a:r>
              <a:rPr lang="es-MX" dirty="0"/>
              <a:t>, </a:t>
            </a:r>
            <a:r>
              <a:rPr lang="es-MX" dirty="0" err="1"/>
              <a:t>delete</a:t>
            </a:r>
            <a:r>
              <a:rPr lang="es-MX" dirty="0"/>
              <a:t> o </a:t>
            </a:r>
            <a:r>
              <a:rPr lang="es-MX" dirty="0" err="1"/>
              <a:t>update</a:t>
            </a:r>
            <a:r>
              <a:rPr lang="es-MX" dirty="0"/>
              <a:t>) que dispara el </a:t>
            </a:r>
            <a:r>
              <a:rPr lang="es-MX" dirty="0" err="1"/>
              <a:t>trigger</a:t>
            </a:r>
            <a:r>
              <a:rPr lang="es-MX" dirty="0"/>
              <a:t> o en lugar de la acción.</a:t>
            </a:r>
          </a:p>
          <a:p>
            <a:pPr marL="0" indent="0">
              <a:buNone/>
            </a:pPr>
            <a:r>
              <a:rPr lang="es-MX" dirty="0"/>
              <a:t>Sintaxis</a:t>
            </a:r>
          </a:p>
          <a:p>
            <a:pPr marL="0" indent="0">
              <a:buNone/>
            </a:pPr>
            <a:r>
              <a:rPr lang="es-MX" sz="2600" dirty="0"/>
              <a:t> CREATE TRIGGER Nombre</a:t>
            </a:r>
          </a:p>
          <a:p>
            <a:pPr marL="0" indent="0">
              <a:buNone/>
            </a:pPr>
            <a:r>
              <a:rPr lang="es-MX" sz="2600" dirty="0"/>
              <a:t> ON [Tabla | Vista]</a:t>
            </a:r>
          </a:p>
          <a:p>
            <a:pPr marL="0" indent="0">
              <a:buNone/>
            </a:pPr>
            <a:r>
              <a:rPr lang="es-MX" sz="2600" dirty="0"/>
              <a:t> {AFTER | INSTEAD OF} </a:t>
            </a:r>
            <a:r>
              <a:rPr lang="es-MX" sz="2600" dirty="0">
                <a:solidFill>
                  <a:schemeClr val="accent6">
                    <a:lumMod val="75000"/>
                  </a:schemeClr>
                </a:solidFill>
              </a:rPr>
              <a:t>-- Momento de disparo    DESPUÉS | EN LUGAR DE </a:t>
            </a:r>
            <a:endParaRPr lang="es-MX" sz="26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s-MX" sz="2600" dirty="0"/>
              <a:t> { [INSERT] [,] [UPDATE][,][DELETE]}  </a:t>
            </a:r>
            <a:r>
              <a:rPr lang="es-MX" sz="2600" dirty="0">
                <a:solidFill>
                  <a:schemeClr val="accent6">
                    <a:lumMod val="75000"/>
                  </a:schemeClr>
                </a:solidFill>
              </a:rPr>
              <a:t>-- Acción a ejecutar</a:t>
            </a:r>
          </a:p>
          <a:p>
            <a:pPr marL="0" indent="0">
              <a:buNone/>
            </a:pPr>
            <a:r>
              <a:rPr lang="es-MX" sz="2600" dirty="0"/>
              <a:t> AS </a:t>
            </a:r>
          </a:p>
          <a:p>
            <a:pPr marL="0" indent="0">
              <a:buNone/>
            </a:pPr>
            <a:r>
              <a:rPr lang="es-MX" sz="2600" dirty="0"/>
              <a:t>BEGIN</a:t>
            </a:r>
          </a:p>
          <a:p>
            <a:pPr marL="0" indent="0">
              <a:buNone/>
            </a:pPr>
            <a:r>
              <a:rPr lang="es-MX" sz="2600" dirty="0"/>
              <a:t>	Sentencias T-SQL</a:t>
            </a:r>
          </a:p>
          <a:p>
            <a:pPr marL="0" indent="0">
              <a:buNone/>
            </a:pPr>
            <a:r>
              <a:rPr lang="es-MX" sz="2600" dirty="0"/>
              <a:t>	Uso de tablas </a:t>
            </a:r>
          </a:p>
          <a:p>
            <a:pPr marL="0" indent="0">
              <a:buNone/>
            </a:pPr>
            <a:r>
              <a:rPr lang="es-MX" sz="2600" dirty="0"/>
              <a:t>		</a:t>
            </a:r>
            <a:r>
              <a:rPr lang="es-MX" sz="2600" dirty="0" err="1"/>
              <a:t>inserted</a:t>
            </a:r>
            <a:r>
              <a:rPr lang="es-MX" sz="2600" dirty="0"/>
              <a:t>, </a:t>
            </a:r>
            <a:r>
              <a:rPr lang="es-MX" sz="2600" dirty="0" err="1"/>
              <a:t>deleted</a:t>
            </a:r>
            <a:r>
              <a:rPr lang="es-MX" sz="2600" dirty="0"/>
              <a:t> </a:t>
            </a:r>
          </a:p>
          <a:p>
            <a:pPr marL="0" indent="0">
              <a:buNone/>
            </a:pPr>
            <a:r>
              <a:rPr lang="es-MX" sz="2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11607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92861-EAE8-4BED-A1B6-7CEC8527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626547"/>
          </a:xfrm>
        </p:spPr>
        <p:txBody>
          <a:bodyPr>
            <a:normAutofit/>
          </a:bodyPr>
          <a:lstStyle/>
          <a:p>
            <a:pPr marL="514350" indent="-514350" algn="just">
              <a:buAutoNum type="alphaLcParenR"/>
            </a:pPr>
            <a:r>
              <a:rPr lang="es-MX" sz="2500" dirty="0"/>
              <a:t>"after": el </a:t>
            </a:r>
            <a:r>
              <a:rPr lang="es-MX" sz="2500" dirty="0" err="1"/>
              <a:t>trigger</a:t>
            </a:r>
            <a:r>
              <a:rPr lang="es-MX" sz="2500" dirty="0"/>
              <a:t> se dispara cuando las acciones especificadas (</a:t>
            </a:r>
            <a:r>
              <a:rPr lang="es-MX" sz="2500" dirty="0" err="1"/>
              <a:t>insert</a:t>
            </a:r>
            <a:r>
              <a:rPr lang="es-MX" sz="2500" dirty="0"/>
              <a:t>, </a:t>
            </a:r>
            <a:r>
              <a:rPr lang="es-MX" sz="2500" dirty="0" err="1"/>
              <a:t>delete</a:t>
            </a:r>
            <a:r>
              <a:rPr lang="es-MX" sz="2500" dirty="0"/>
              <a:t> y/o </a:t>
            </a:r>
            <a:r>
              <a:rPr lang="es-MX" sz="2500" dirty="0" err="1"/>
              <a:t>update</a:t>
            </a:r>
            <a:r>
              <a:rPr lang="es-MX" sz="2500" dirty="0"/>
              <a:t>) son ejecutadas; todas las acciones en cascada de una restricción "</a:t>
            </a:r>
            <a:r>
              <a:rPr lang="es-MX" sz="2500" dirty="0" err="1"/>
              <a:t>foreign</a:t>
            </a:r>
            <a:r>
              <a:rPr lang="es-MX" sz="2500" dirty="0"/>
              <a:t> </a:t>
            </a:r>
            <a:r>
              <a:rPr lang="es-MX" sz="2500" dirty="0" err="1"/>
              <a:t>key</a:t>
            </a:r>
            <a:r>
              <a:rPr lang="es-MX" sz="2500" dirty="0"/>
              <a:t>" y las comprobaciones de restricciones "</a:t>
            </a:r>
            <a:r>
              <a:rPr lang="es-MX" sz="2500" dirty="0" err="1"/>
              <a:t>check</a:t>
            </a:r>
            <a:r>
              <a:rPr lang="es-MX" sz="2500" dirty="0"/>
              <a:t>" deben realizarse con éxito antes de ejecutarse el </a:t>
            </a:r>
            <a:r>
              <a:rPr lang="es-MX" sz="2500" dirty="0" err="1"/>
              <a:t>trigger</a:t>
            </a:r>
            <a:r>
              <a:rPr lang="es-MX" sz="2500" dirty="0"/>
              <a:t>. Es la opción por defecto si solamente colocamos "</a:t>
            </a:r>
            <a:r>
              <a:rPr lang="es-MX" sz="2500" dirty="0" err="1"/>
              <a:t>for</a:t>
            </a:r>
            <a:r>
              <a:rPr lang="es-MX" sz="2500" dirty="0"/>
              <a:t>" (equivalente a "after").</a:t>
            </a:r>
          </a:p>
          <a:p>
            <a:pPr marL="514350" indent="-514350" algn="just">
              <a:buAutoNum type="alphaLcParenR"/>
            </a:pPr>
            <a:r>
              <a:rPr lang="es-MX" sz="2500" dirty="0"/>
              <a:t>"</a:t>
            </a:r>
            <a:r>
              <a:rPr lang="es-MX" sz="2500" dirty="0" err="1"/>
              <a:t>instead</a:t>
            </a:r>
            <a:r>
              <a:rPr lang="es-MX" sz="2500" dirty="0"/>
              <a:t> </a:t>
            </a:r>
            <a:r>
              <a:rPr lang="es-MX" sz="2500" dirty="0" err="1"/>
              <a:t>of</a:t>
            </a:r>
            <a:r>
              <a:rPr lang="es-MX" sz="2500" dirty="0"/>
              <a:t>": Se ejecutan en lugar de la acción desencadenante, es decir, cancelan la acción desencadenante (suceso que disparó el </a:t>
            </a:r>
            <a:r>
              <a:rPr lang="es-MX" sz="2500" dirty="0" err="1"/>
              <a:t>trigger</a:t>
            </a:r>
            <a:r>
              <a:rPr lang="es-MX" sz="2500" dirty="0"/>
              <a:t>) reemplazándola por otras acciones. Se puede definir solamente un disparador de este tipo para cada acción (</a:t>
            </a:r>
            <a:r>
              <a:rPr lang="es-MX" sz="2500" dirty="0" err="1"/>
              <a:t>insert</a:t>
            </a:r>
            <a:r>
              <a:rPr lang="es-MX" sz="2500" dirty="0"/>
              <a:t>, </a:t>
            </a:r>
            <a:r>
              <a:rPr lang="es-MX" sz="2500" dirty="0" err="1"/>
              <a:t>delete</a:t>
            </a:r>
            <a:r>
              <a:rPr lang="es-MX" sz="2500" dirty="0"/>
              <a:t> o </a:t>
            </a:r>
            <a:r>
              <a:rPr lang="es-MX" sz="2500" dirty="0" err="1"/>
              <a:t>update</a:t>
            </a:r>
            <a:r>
              <a:rPr lang="es-MX" sz="2500" dirty="0"/>
              <a:t>) sobre una tabla o vista.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1060701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30B9F-83AB-4A03-AC8C-CA64B3C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Consideraciones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BE02A-4C35-4B19-B183-F43D2057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11"/>
            <a:ext cx="10515600" cy="4712147"/>
          </a:xfrm>
        </p:spPr>
        <p:txBody>
          <a:bodyPr>
            <a:noAutofit/>
          </a:bodyPr>
          <a:lstStyle/>
          <a:p>
            <a:pPr algn="just"/>
            <a:r>
              <a:rPr lang="es-MX" sz="2300" dirty="0"/>
              <a:t>Se pueden crear disparadores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" en vistas y tablas.</a:t>
            </a:r>
          </a:p>
          <a:p>
            <a:pPr algn="just"/>
            <a:r>
              <a:rPr lang="es-MX" sz="2300" dirty="0"/>
              <a:t>No se puede crear un disparador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" en vistas definidas "</a:t>
            </a:r>
            <a:r>
              <a:rPr lang="es-MX" sz="2300" dirty="0" err="1"/>
              <a:t>with</a:t>
            </a:r>
            <a:r>
              <a:rPr lang="es-MX" sz="2300" dirty="0"/>
              <a:t> </a:t>
            </a:r>
            <a:r>
              <a:rPr lang="es-MX" sz="2300" dirty="0" err="1"/>
              <a:t>check</a:t>
            </a:r>
            <a:r>
              <a:rPr lang="es-MX" sz="2300" dirty="0"/>
              <a:t> </a:t>
            </a:r>
            <a:r>
              <a:rPr lang="es-MX" sz="2300" dirty="0" err="1"/>
              <a:t>option</a:t>
            </a:r>
            <a:r>
              <a:rPr lang="es-MX" sz="2300" dirty="0"/>
              <a:t>".</a:t>
            </a:r>
          </a:p>
          <a:p>
            <a:pPr algn="just"/>
            <a:r>
              <a:rPr lang="es-MX" sz="2300" dirty="0"/>
              <a:t>No se puede crear un disparador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 </a:t>
            </a:r>
            <a:r>
              <a:rPr lang="es-MX" sz="2300" dirty="0" err="1"/>
              <a:t>delete</a:t>
            </a:r>
            <a:r>
              <a:rPr lang="es-MX" sz="2300" dirty="0"/>
              <a:t>" y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 </a:t>
            </a:r>
            <a:r>
              <a:rPr lang="es-MX" sz="2300" dirty="0" err="1"/>
              <a:t>update</a:t>
            </a:r>
            <a:r>
              <a:rPr lang="es-MX" sz="2300" dirty="0"/>
              <a:t>" sobre tablas que tengan una "</a:t>
            </a:r>
            <a:r>
              <a:rPr lang="es-MX" sz="2300" dirty="0" err="1"/>
              <a:t>foreign</a:t>
            </a:r>
            <a:r>
              <a:rPr lang="es-MX" sz="2300" dirty="0"/>
              <a:t> </a:t>
            </a:r>
            <a:r>
              <a:rPr lang="es-MX" sz="2300" dirty="0" err="1"/>
              <a:t>key</a:t>
            </a:r>
            <a:r>
              <a:rPr lang="es-MX" sz="2300" dirty="0"/>
              <a:t>" que especifique una acción "</a:t>
            </a:r>
            <a:r>
              <a:rPr lang="es-MX" sz="2300" dirty="0" err="1"/>
              <a:t>on</a:t>
            </a:r>
            <a:r>
              <a:rPr lang="es-MX" sz="2300" dirty="0"/>
              <a:t> </a:t>
            </a:r>
            <a:r>
              <a:rPr lang="es-MX" sz="2300" dirty="0" err="1"/>
              <a:t>delete</a:t>
            </a:r>
            <a:r>
              <a:rPr lang="es-MX" sz="2300" dirty="0"/>
              <a:t> </a:t>
            </a:r>
            <a:r>
              <a:rPr lang="es-MX" sz="2300" dirty="0" err="1"/>
              <a:t>cascade</a:t>
            </a:r>
            <a:r>
              <a:rPr lang="es-MX" sz="2300" dirty="0"/>
              <a:t>" y "</a:t>
            </a:r>
            <a:r>
              <a:rPr lang="es-MX" sz="2300" dirty="0" err="1"/>
              <a:t>on</a:t>
            </a:r>
            <a:r>
              <a:rPr lang="es-MX" sz="2300" dirty="0"/>
              <a:t> </a:t>
            </a:r>
            <a:r>
              <a:rPr lang="es-MX" sz="2300" dirty="0" err="1"/>
              <a:t>update</a:t>
            </a:r>
            <a:r>
              <a:rPr lang="es-MX" sz="2300" dirty="0"/>
              <a:t> </a:t>
            </a:r>
            <a:r>
              <a:rPr lang="es-MX" sz="2300" dirty="0" err="1"/>
              <a:t>cascade</a:t>
            </a:r>
            <a:r>
              <a:rPr lang="es-MX" sz="2300" dirty="0"/>
              <a:t>" respectivamente.</a:t>
            </a:r>
          </a:p>
          <a:p>
            <a:pPr algn="just"/>
            <a:r>
              <a:rPr lang="es-MX" sz="2300" dirty="0"/>
              <a:t>No pueden crearse disparadores "after" en vistas ni en tablas temporales; pero pueden referenciar vistas y tablas temporales.</a:t>
            </a:r>
          </a:p>
          <a:p>
            <a:pPr algn="just"/>
            <a:r>
              <a:rPr lang="es-MX" sz="2300" dirty="0"/>
              <a:t>Si existen restricciones en la tabla del disparador, se comprueban DESPUÉS de la ejecución del disparador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" y ANTES del disparador "after". Si se infringen las restricciones, se revierten las acciones del disparador "</a:t>
            </a:r>
            <a:r>
              <a:rPr lang="es-MX" sz="2300" dirty="0" err="1"/>
              <a:t>instead</a:t>
            </a:r>
            <a:r>
              <a:rPr lang="es-MX" sz="2300" dirty="0"/>
              <a:t> </a:t>
            </a:r>
            <a:r>
              <a:rPr lang="es-MX" sz="2300" dirty="0" err="1"/>
              <a:t>of</a:t>
            </a:r>
            <a:r>
              <a:rPr lang="es-MX" sz="2300" dirty="0"/>
              <a:t>"; en el caso del disparador "after", no se ejecuta.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22141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96193" cy="1325563"/>
          </a:xfrm>
        </p:spPr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Check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restricción "</a:t>
            </a:r>
            <a:r>
              <a:rPr lang="es-MX" dirty="0" err="1"/>
              <a:t>check</a:t>
            </a:r>
            <a:r>
              <a:rPr lang="es-MX" dirty="0"/>
              <a:t>" especifica los valores que acepta un campo, evitando que se ingresen valores inapropiados.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 sintaxis básica es la siguiente: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ALTER TABLE Nombre</a:t>
            </a:r>
          </a:p>
          <a:p>
            <a:pPr marL="0" indent="0">
              <a:buNone/>
            </a:pPr>
            <a:r>
              <a:rPr lang="es-MX" dirty="0"/>
              <a:t> ADD CONSTRAINT &lt;</a:t>
            </a:r>
            <a:r>
              <a:rPr lang="es-MX" dirty="0" err="1"/>
              <a:t>Nombre_Constraint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 CHECK &lt;</a:t>
            </a:r>
            <a:r>
              <a:rPr lang="es-MX" dirty="0" err="1"/>
              <a:t>Condicion</a:t>
            </a:r>
            <a:r>
              <a:rPr lang="es-MX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4834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/>
              <a:t>Sintaxis</a:t>
            </a:r>
          </a:p>
          <a:p>
            <a:pPr marL="0" indent="0">
              <a:buNone/>
            </a:pPr>
            <a:r>
              <a:rPr lang="es-MX" sz="2400" dirty="0"/>
              <a:t> ALTER TABLE libros</a:t>
            </a:r>
          </a:p>
          <a:p>
            <a:pPr marL="0" indent="0">
              <a:buNone/>
            </a:pPr>
            <a:r>
              <a:rPr lang="es-MX" sz="2400" dirty="0"/>
              <a:t> ADD CONSTRAINT </a:t>
            </a:r>
            <a:r>
              <a:rPr lang="es-MX" sz="2400" dirty="0" err="1"/>
              <a:t>CK_libros_precio_positivo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 CHECK (</a:t>
            </a:r>
            <a:r>
              <a:rPr lang="es-MX" sz="2400" dirty="0" err="1"/>
              <a:t>preciomin</a:t>
            </a:r>
            <a:r>
              <a:rPr lang="es-MX" sz="2400" dirty="0"/>
              <a:t>&gt;=0 AND </a:t>
            </a:r>
            <a:r>
              <a:rPr lang="es-MX" sz="2400" dirty="0" err="1"/>
              <a:t>preciomay</a:t>
            </a:r>
            <a:r>
              <a:rPr lang="es-MX" sz="2400" dirty="0"/>
              <a:t>&gt;=0);</a:t>
            </a:r>
          </a:p>
          <a:p>
            <a:pPr marL="0" indent="0">
              <a:buNone/>
            </a:pPr>
            <a:endParaRPr lang="es-MX" sz="2400" dirty="0"/>
          </a:p>
          <a:p>
            <a:r>
              <a:rPr lang="es-MX" sz="2400" dirty="0"/>
              <a:t>Este tipo de restricción verifica los datos cada vez que se ejecuta una sentencia "</a:t>
            </a:r>
            <a:r>
              <a:rPr lang="es-MX" sz="2400" dirty="0" err="1"/>
              <a:t>insert</a:t>
            </a:r>
            <a:r>
              <a:rPr lang="es-MX" sz="2400" dirty="0"/>
              <a:t>" o "</a:t>
            </a:r>
            <a:r>
              <a:rPr lang="es-MX" sz="2400" dirty="0" err="1"/>
              <a:t>update</a:t>
            </a:r>
            <a:r>
              <a:rPr lang="es-MX" sz="2400" dirty="0"/>
              <a:t>", es decir, actúa en inserciones y actualizaciones.</a:t>
            </a:r>
          </a:p>
          <a:p>
            <a:r>
              <a:rPr lang="es-MX" sz="2400" dirty="0"/>
              <a:t>Si la tabla contiene registros que no cumplen con la restricción que se va a establecer, la restricción no se puede establecer, hasta que todos los registros cumplan con dicha restricción.</a:t>
            </a:r>
          </a:p>
          <a:p>
            <a:r>
              <a:rPr lang="es-MX" sz="2400" dirty="0"/>
              <a:t>La condición puede hacer referencia a otros campos de la misma tabla.</a:t>
            </a:r>
          </a:p>
        </p:txBody>
      </p:sp>
    </p:spTree>
    <p:extLst>
      <p:ext uri="{BB962C8B-B14F-4D97-AF65-F5344CB8AC3E}">
        <p14:creationId xmlns:p14="http://schemas.microsoft.com/office/powerpoint/2010/main" val="383178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23702"/>
            <a:ext cx="10515600" cy="565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Las condiciones para restricciones "</a:t>
            </a:r>
            <a:r>
              <a:rPr lang="es-MX" dirty="0" err="1"/>
              <a:t>check</a:t>
            </a:r>
            <a:r>
              <a:rPr lang="es-MX" dirty="0"/>
              <a:t>" también pueden </a:t>
            </a:r>
            <a:r>
              <a:rPr lang="es-MX" dirty="0" err="1"/>
              <a:t>pueden</a:t>
            </a:r>
            <a:r>
              <a:rPr lang="es-MX" dirty="0"/>
              <a:t> incluir un patrón o una lista de valores. Por ejemplo establecer que cierto campo conste de 4 caracteres, 2 letras y 2 dígitos:</a:t>
            </a:r>
          </a:p>
          <a:p>
            <a:pPr marL="0" indent="0">
              <a:buNone/>
            </a:pPr>
            <a:r>
              <a:rPr lang="es-MX" dirty="0"/>
              <a:t>	CHECK (CAMPO </a:t>
            </a:r>
            <a:r>
              <a:rPr lang="es-MX" dirty="0" err="1"/>
              <a:t>like</a:t>
            </a:r>
            <a:r>
              <a:rPr lang="es-MX" dirty="0"/>
              <a:t> '[A-Z][A-Z][0-9][0-9]');</a:t>
            </a:r>
          </a:p>
          <a:p>
            <a:pPr marL="0" indent="0">
              <a:buNone/>
            </a:pPr>
            <a:r>
              <a:rPr lang="es-MX" dirty="0"/>
              <a:t>O establecer que cierto campo asuma sólo los valores que se listan:</a:t>
            </a:r>
          </a:p>
          <a:p>
            <a:pPr marL="0" indent="0">
              <a:buNone/>
            </a:pPr>
            <a:r>
              <a:rPr lang="es-MX" dirty="0"/>
              <a:t>	CHECK (CAMPO in ('lunes','</a:t>
            </a:r>
            <a:r>
              <a:rPr lang="es-MX" dirty="0" err="1"/>
              <a:t>miercoles</a:t>
            </a:r>
            <a:r>
              <a:rPr lang="es-MX" dirty="0"/>
              <a:t>','viernes'));</a:t>
            </a:r>
          </a:p>
          <a:p>
            <a:pPr marL="0" indent="0">
              <a:buNone/>
            </a:pPr>
            <a:r>
              <a:rPr lang="es-MX" dirty="0"/>
              <a:t>No se puede aplicar esta restricción junto con la propiedad "</a:t>
            </a:r>
            <a:r>
              <a:rPr lang="es-MX" dirty="0" err="1"/>
              <a:t>identity</a:t>
            </a:r>
            <a:r>
              <a:rPr lang="es-MX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1730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Default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2400" dirty="0"/>
              <a:t>La restricción "default" especifica un valor por defecto para un campo cuando no se inserta explícitamente en un comando "</a:t>
            </a:r>
            <a:r>
              <a:rPr lang="es-MX" sz="2400" dirty="0" err="1"/>
              <a:t>insert</a:t>
            </a:r>
            <a:r>
              <a:rPr lang="es-MX" sz="2400" dirty="0"/>
              <a:t>".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Anteriormente, para establecer un valor por defecto para un campo empleábamos la cláusula "default" al crear la tabla, por ejemplo:</a:t>
            </a:r>
          </a:p>
          <a:p>
            <a:pPr marL="0" indent="0">
              <a:buNone/>
            </a:pPr>
            <a:r>
              <a:rPr lang="es-MX" sz="2400" dirty="0"/>
              <a:t> CREATE TABLE libros(</a:t>
            </a:r>
          </a:p>
          <a:p>
            <a:pPr marL="0" indent="0">
              <a:buNone/>
            </a:pPr>
            <a:r>
              <a:rPr lang="es-MX" sz="2400" dirty="0"/>
              <a:t>  ...  autor VARCHAR(30) DEFAULT 'Desconocido', ...  );</a:t>
            </a:r>
          </a:p>
          <a:p>
            <a:pPr marL="0" indent="0">
              <a:buNone/>
            </a:pPr>
            <a:r>
              <a:rPr lang="es-MX" sz="2400" dirty="0"/>
              <a:t>Cada vez que establecíamos un valor por defecto para un campo de una tabla, SQL Server creaba automáticamente una restricción "default" para ese campo de esa tabla.</a:t>
            </a:r>
          </a:p>
          <a:p>
            <a:pPr marL="0" indent="0">
              <a:buNone/>
            </a:pPr>
            <a:r>
              <a:rPr lang="es-MX" sz="2400" dirty="0"/>
              <a:t>Podemos agregar una restricción "default" a una tabla existente con la sintaxis básica siguiente:</a:t>
            </a:r>
          </a:p>
          <a:p>
            <a:pPr marL="0" indent="0">
              <a:buNone/>
            </a:pPr>
            <a:r>
              <a:rPr lang="es-MX" sz="2400" dirty="0"/>
              <a:t> ALTER TABLE </a:t>
            </a:r>
            <a:r>
              <a:rPr lang="es-MX" sz="2400" dirty="0" err="1"/>
              <a:t>NombreTabla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 ADD CONSTRAINT &lt;</a:t>
            </a:r>
            <a:r>
              <a:rPr lang="es-MX" sz="2400" dirty="0" err="1"/>
              <a:t>Nombre_Constraint</a:t>
            </a:r>
            <a:r>
              <a:rPr lang="es-MX" sz="2400" dirty="0"/>
              <a:t>&gt;</a:t>
            </a:r>
          </a:p>
          <a:p>
            <a:pPr marL="0" indent="0">
              <a:buNone/>
            </a:pPr>
            <a:r>
              <a:rPr lang="es-MX" sz="2400" dirty="0"/>
              <a:t> DEFAULT &lt;</a:t>
            </a:r>
            <a:r>
              <a:rPr lang="es-MX" sz="2400" dirty="0" err="1"/>
              <a:t>ValorPorDefecto</a:t>
            </a:r>
            <a:r>
              <a:rPr lang="es-MX" sz="2400" dirty="0"/>
              <a:t>&gt;</a:t>
            </a:r>
          </a:p>
          <a:p>
            <a:pPr marL="0" indent="0">
              <a:buNone/>
            </a:pPr>
            <a:r>
              <a:rPr lang="es-MX" sz="2400" dirty="0"/>
              <a:t> FOR Campo;</a:t>
            </a:r>
          </a:p>
        </p:txBody>
      </p:sp>
    </p:spTree>
    <p:extLst>
      <p:ext uri="{BB962C8B-B14F-4D97-AF65-F5344CB8AC3E}">
        <p14:creationId xmlns:p14="http://schemas.microsoft.com/office/powerpoint/2010/main" val="287224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8176E-58DD-481B-876F-FB52FB2E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rgbClr val="002060"/>
                </a:solidFill>
              </a:rPr>
              <a:t>Stored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r>
              <a:rPr lang="es-MX" b="1" dirty="0" err="1">
                <a:solidFill>
                  <a:srgbClr val="002060"/>
                </a:solidFill>
              </a:rPr>
              <a:t>Procedures</a:t>
            </a:r>
            <a:r>
              <a:rPr lang="es-MX" b="1" dirty="0">
                <a:solidFill>
                  <a:srgbClr val="002060"/>
                </a:solidFill>
              </a:rPr>
              <a:t> 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7D46B-D22A-4039-9AED-8BFD0686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un grupo  de sentencias de T-SQL </a:t>
            </a:r>
          </a:p>
          <a:p>
            <a:r>
              <a:rPr lang="es-MX" dirty="0"/>
              <a:t>Aceptan parámetros de entrada y devuelven valores como parámetro de salida.</a:t>
            </a:r>
          </a:p>
          <a:p>
            <a:r>
              <a:rPr lang="es-MX" dirty="0"/>
              <a:t>Contienen conjunto de instrucciones para realizar operaciones en la base de datos. Permiten encapsular tareas repetitivas.</a:t>
            </a:r>
          </a:p>
          <a:p>
            <a:r>
              <a:rPr lang="es-MX" dirty="0"/>
              <a:t>Pueden incluir llamadas a otros </a:t>
            </a:r>
            <a:r>
              <a:rPr lang="es-MX" dirty="0" err="1"/>
              <a:t>SPs</a:t>
            </a:r>
            <a:r>
              <a:rPr lang="es-MX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97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ABA73-679A-465B-A030-694D7EEA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Beneficios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89B06-6853-42B9-B6B6-A7D1EA6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Reduce el tráfico de red</a:t>
            </a:r>
          </a:p>
          <a:p>
            <a:r>
              <a:rPr lang="es-MX" dirty="0"/>
              <a:t>Fortalece la seguridad </a:t>
            </a:r>
          </a:p>
          <a:p>
            <a:r>
              <a:rPr lang="es-MX" dirty="0"/>
              <a:t>Reutilización de código</a:t>
            </a:r>
          </a:p>
          <a:p>
            <a:r>
              <a:rPr lang="es-MX" dirty="0"/>
              <a:t>Facilidad de mantenimiento al ser independiente de la aplicación </a:t>
            </a:r>
          </a:p>
          <a:p>
            <a:r>
              <a:rPr lang="es-MX" dirty="0"/>
              <a:t>Ayuda al rendimiento de la ejecución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40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CA28D63A2C0244973B388C5DDCD100" ma:contentTypeVersion="2" ma:contentTypeDescription="Crear nuevo documento." ma:contentTypeScope="" ma:versionID="f98ade9044671680f5136e3c7be1b560">
  <xsd:schema xmlns:xsd="http://www.w3.org/2001/XMLSchema" xmlns:xs="http://www.w3.org/2001/XMLSchema" xmlns:p="http://schemas.microsoft.com/office/2006/metadata/properties" xmlns:ns2="51a6c0ef-3aa2-43e1-8c47-46ea5a9700ef" targetNamespace="http://schemas.microsoft.com/office/2006/metadata/properties" ma:root="true" ma:fieldsID="a0083c5f55da789594c7e8f118780e3d" ns2:_="">
    <xsd:import namespace="51a6c0ef-3aa2-43e1-8c47-46ea5a9700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6c0ef-3aa2-43e1-8c47-46ea5a970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6ACD16-F14E-4176-A9B2-531FB849042C}"/>
</file>

<file path=customXml/itemProps2.xml><?xml version="1.0" encoding="utf-8"?>
<ds:datastoreItem xmlns:ds="http://schemas.openxmlformats.org/officeDocument/2006/customXml" ds:itemID="{520951D7-8D8E-43CF-BED5-EFA03A34F0F3}"/>
</file>

<file path=customXml/itemProps3.xml><?xml version="1.0" encoding="utf-8"?>
<ds:datastoreItem xmlns:ds="http://schemas.openxmlformats.org/officeDocument/2006/customXml" ds:itemID="{CD7E9395-7983-477B-A3AE-F7EE8A2EE004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2544</Words>
  <Application>Microsoft Office PowerPoint</Application>
  <PresentationFormat>Widescreen</PresentationFormat>
  <Paragraphs>274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1_Tema de Office</vt:lpstr>
      <vt:lpstr>Stored Procedures</vt:lpstr>
      <vt:lpstr>Integridad de datos</vt:lpstr>
      <vt:lpstr>Constraints</vt:lpstr>
      <vt:lpstr>Check</vt:lpstr>
      <vt:lpstr>PowerPoint Presentation</vt:lpstr>
      <vt:lpstr>PowerPoint Presentation</vt:lpstr>
      <vt:lpstr>Default</vt:lpstr>
      <vt:lpstr>Stored Procedures </vt:lpstr>
      <vt:lpstr>Beneficios</vt:lpstr>
      <vt:lpstr>Tipos de Stored Procedures </vt:lpstr>
      <vt:lpstr>Sintaxis Creación SP</vt:lpstr>
      <vt:lpstr>Sintaxis Modificación SP</vt:lpstr>
      <vt:lpstr>Sintaxis Borrado SP</vt:lpstr>
      <vt:lpstr>Visualizar definición de SP</vt:lpstr>
      <vt:lpstr>Ejecución</vt:lpstr>
      <vt:lpstr>Stored Procedures (Información)</vt:lpstr>
      <vt:lpstr>PowerPoint Presentation</vt:lpstr>
      <vt:lpstr>Try Catch</vt:lpstr>
      <vt:lpstr>Recuperar información de errores </vt:lpstr>
      <vt:lpstr>Transacciones</vt:lpstr>
      <vt:lpstr>Transacciones</vt:lpstr>
      <vt:lpstr>Gráfico Temporal de la Ejecución de una transacción</vt:lpstr>
      <vt:lpstr>Transacciones</vt:lpstr>
      <vt:lpstr>Autorización de Ejecución de SP </vt:lpstr>
      <vt:lpstr>Triggers</vt:lpstr>
      <vt:lpstr>TRIGGERS</vt:lpstr>
      <vt:lpstr>Diferencias con Stored Procedures</vt:lpstr>
      <vt:lpstr>PowerPoint Presentation</vt:lpstr>
      <vt:lpstr>Consideraciones generales </vt:lpstr>
      <vt:lpstr>Trigger DML</vt:lpstr>
      <vt:lpstr>Trigger DML    </vt:lpstr>
      <vt:lpstr>Trigger DML Ejemplo </vt:lpstr>
      <vt:lpstr>Habilitar /Deshabilitar Trigger </vt:lpstr>
      <vt:lpstr>Trigger DDL Creación</vt:lpstr>
      <vt:lpstr>Trigger DDL Ejemplo</vt:lpstr>
      <vt:lpstr>Trigger Instead Off y After  </vt:lpstr>
      <vt:lpstr>PowerPoint Presentation</vt:lpstr>
      <vt:lpstr>Consideraciones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María del Rosario Galeana Chávez</dc:creator>
  <cp:lastModifiedBy>María del Rosario Galeana Chávez</cp:lastModifiedBy>
  <cp:revision>106</cp:revision>
  <dcterms:created xsi:type="dcterms:W3CDTF">2021-10-06T17:11:29Z</dcterms:created>
  <dcterms:modified xsi:type="dcterms:W3CDTF">2021-10-11T21:03:21Z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0x01010006CA28D63A2C0244973B388C5DDCD100</vt:lpwstr>
  </property>
</Properties>
</file>