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59" r:id="rId8"/>
    <p:sldMasterId id="2147483660" r:id="rId9"/>
    <p:sldMasterId id="2147483661" r:id="rId10"/>
    <p:sldMasterId id="2147483662" r:id="rId11"/>
    <p:sldMasterId id="2147483663"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sldNum" idx="1"/>
          </p:nvPr>
        </p:nvSpPr>
        <p:spPr/>
        <p:txBody>
          <a:bodyPr/>
          <a:p>
            <a:fld id="{2A01A2CF-BC2E-474F-8ADB-853F91D9BD6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4" name="PlaceHolder 3"/>
          <p:cNvSpPr>
            <a:spLocks noGrp="1"/>
          </p:cNvSpPr>
          <p:nvPr>
            <p:ph type="sldNum" idx="2"/>
          </p:nvPr>
        </p:nvSpPr>
        <p:spPr/>
        <p:txBody>
          <a:bodyPr/>
          <a:p>
            <a:fld id="{3F1135FC-5365-4AF7-9322-3DC4D15D983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4" name="PlaceHolder 3"/>
          <p:cNvSpPr>
            <a:spLocks noGrp="1"/>
          </p:cNvSpPr>
          <p:nvPr>
            <p:ph type="sldNum" idx="3"/>
          </p:nvPr>
        </p:nvSpPr>
        <p:spPr/>
        <p:txBody>
          <a:bodyPr/>
          <a:p>
            <a:fld id="{62E021A0-131E-4B10-A546-CAB8EEB0F22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4" name="PlaceHolder 3"/>
          <p:cNvSpPr>
            <a:spLocks noGrp="1"/>
          </p:cNvSpPr>
          <p:nvPr>
            <p:ph type="sldNum" idx="4"/>
          </p:nvPr>
        </p:nvSpPr>
        <p:spPr/>
        <p:txBody>
          <a:bodyPr/>
          <a:p>
            <a:fld id="{A8412BB2-56D6-42FC-BE1D-1C775975A77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2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4" name="PlaceHolder 3"/>
          <p:cNvSpPr>
            <a:spLocks noGrp="1"/>
          </p:cNvSpPr>
          <p:nvPr>
            <p:ph type="sldNum" idx="5"/>
          </p:nvPr>
        </p:nvSpPr>
        <p:spPr/>
        <p:txBody>
          <a:bodyPr/>
          <a:p>
            <a:fld id="{8B99C60B-2783-486D-BA5F-9B92F12D2EC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
</Relationships>
</file>

<file path=ppt/slideMasters/_rels/slideMaster7.xml.rels><?xml version="1.0" encoding="UTF-8"?>
<Relationships xmlns="http://schemas.openxmlformats.org/package/2006/relationships"><Relationship Id="rId1" Type="http://schemas.openxmlformats.org/officeDocument/2006/relationships/theme" Target="../theme/theme7.xml"/>
</Relationships>
</file>

<file path=ppt/slideMasters/_rels/slideMaster8.xml.rels><?xml version="1.0" encoding="UTF-8"?>
<Relationships xmlns="http://schemas.openxmlformats.org/package/2006/relationships"><Relationship Id="rId1" Type="http://schemas.openxmlformats.org/officeDocument/2006/relationships/theme" Target="../theme/theme8.xml"/>
</Relationships>
</file>

<file path=ppt/slideMasters/_rels/slideMaster9.xml.rels><?xml version="1.0" encoding="UTF-8"?>
<Relationships xmlns="http://schemas.openxmlformats.org/package/2006/relationships"><Relationship Id="rId1" Type="http://schemas.openxmlformats.org/officeDocument/2006/relationships/theme" Target="../theme/theme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03B4BC89-131E-4391-8A1B-939A127AE2EE}"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sp>
        <p:nvSpPr>
          <p:cNvPr id="34" name="PlaceHolder 1"/>
          <p:cNvSpPr>
            <a:spLocks noGrp="1"/>
          </p:cNvSpPr>
          <p:nvPr>
            <p:ph type="title"/>
          </p:nvPr>
        </p:nvSpPr>
        <p:spPr>
          <a:xfrm>
            <a:off x="265680" y="1233000"/>
            <a:ext cx="4044960" cy="148212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35" name="PlaceHolder 2"/>
          <p:cNvSpPr>
            <a:spLocks noGrp="1"/>
          </p:cNvSpPr>
          <p:nvPr>
            <p:ph type="body"/>
          </p:nvPr>
        </p:nvSpPr>
        <p:spPr>
          <a:xfrm>
            <a:off x="4939560" y="723960"/>
            <a:ext cx="3836520" cy="369468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36"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7DA29DB2-A635-41F9-8BEA-8F003D82D49B}"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body"/>
          </p:nvPr>
        </p:nvSpPr>
        <p:spPr>
          <a:xfrm>
            <a:off x="311760" y="4230720"/>
            <a:ext cx="5998320" cy="604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38"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E12716C-7F1D-425B-B5E5-9DFC3D5F4D38}"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lnSpcReduction="9999"/>
          </a:bodyPr>
          <a:p>
            <a:pPr indent="0" algn="ctr">
              <a:lnSpc>
                <a:spcPct val="100000"/>
              </a:lnSpc>
              <a:buNone/>
            </a:pPr>
            <a:r>
              <a:rPr b="0" lang="fr-FR" sz="12000" strike="noStrike" u="none">
                <a:solidFill>
                  <a:schemeClr val="dk1"/>
                </a:solidFill>
                <a:uFillTx/>
                <a:latin typeface="Arial"/>
                <a:ea typeface="Arial"/>
              </a:rPr>
              <a:t>xx%</a:t>
            </a:r>
            <a:endParaRPr b="0" lang="fr-FR" sz="12000" strike="noStrike" u="none">
              <a:solidFill>
                <a:srgbClr val="000000"/>
              </a:solidFill>
              <a:uFillTx/>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950DDABA-347D-42FB-9AE4-1BFD7E8A117A}"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438E866E-EBD8-43DC-BF40-584F5EC9478D}"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14"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1434EB0B-E16F-4834-87E3-82426E8EA2D7}"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18" name="PlaceHolder 2"/>
          <p:cNvSpPr>
            <a:spLocks noGrp="1"/>
          </p:cNvSpPr>
          <p:nvPr>
            <p:ph type="body"/>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19"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21E7ED50-4E07-4402-906F-CC5E07039018}"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23" name="PlaceHolder 2"/>
          <p:cNvSpPr>
            <a:spLocks noGrp="1"/>
          </p:cNvSpPr>
          <p:nvPr>
            <p:ph type="body"/>
          </p:nvPr>
        </p:nvSpPr>
        <p:spPr>
          <a:xfrm>
            <a:off x="311760" y="1152360"/>
            <a:ext cx="3999600" cy="341604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24" name="PlaceHolder 3"/>
          <p:cNvSpPr>
            <a:spLocks noGrp="1"/>
          </p:cNvSpPr>
          <p:nvPr>
            <p:ph type="body"/>
          </p:nvPr>
        </p:nvSpPr>
        <p:spPr>
          <a:xfrm>
            <a:off x="4832280" y="1152360"/>
            <a:ext cx="3999600" cy="341604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25"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84E9A1D0-44E1-4225-B03B-3777AEE503A6}"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27"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A6097955-D805-4CCF-9E33-7F034835B27E}"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29" name="PlaceHolder 2"/>
          <p:cNvSpPr>
            <a:spLocks noGrp="1"/>
          </p:cNvSpPr>
          <p:nvPr>
            <p:ph type="body"/>
          </p:nvPr>
        </p:nvSpPr>
        <p:spPr>
          <a:xfrm>
            <a:off x="311760" y="1389600"/>
            <a:ext cx="2807640" cy="3179160"/>
          </a:xfrm>
          <a:prstGeom prst="rect">
            <a:avLst/>
          </a:prstGeom>
          <a:noFill/>
          <a:ln w="0">
            <a:noFill/>
          </a:ln>
        </p:spPr>
        <p:txBody>
          <a:bodyPr lIns="0" rIns="0" tIns="0" bIns="0" anchor="t">
            <a:normAutofit fontScale="32500" lnSpcReduction="19999"/>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
        <p:nvSpPr>
          <p:cNvPr id="30"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CFA1402D-EA9D-42D1-8AD5-8EA4E5961B00}"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90320" y="450000"/>
            <a:ext cx="6367320" cy="4090320"/>
          </a:xfrm>
          <a:prstGeom prst="rect">
            <a:avLst/>
          </a:prstGeom>
          <a:noFill/>
          <a:ln w="0">
            <a:noFill/>
          </a:ln>
        </p:spPr>
        <p:txBody>
          <a:bodyPr lIns="0" rIns="0" tIns="0" bIns="0" anchor="ctr">
            <a:noAutofit/>
          </a:bodyPr>
          <a:p>
            <a:pPr indent="0">
              <a:buNone/>
            </a:pPr>
            <a:r>
              <a:rPr b="0" lang="fr-FR" sz="1400" strike="noStrike" u="none">
                <a:solidFill>
                  <a:srgbClr val="000000"/>
                </a:solidFill>
                <a:uFillTx/>
                <a:latin typeface="Arial"/>
              </a:rPr>
              <a:t>Cliquez pour éditer le format du texte-titre</a:t>
            </a:r>
            <a:endParaRPr b="0" lang="fr-FR" sz="1400" strike="noStrike" u="none">
              <a:solidFill>
                <a:srgbClr val="000000"/>
              </a:solidFill>
              <a:uFillTx/>
              <a:latin typeface="Arial"/>
            </a:endParaRPr>
          </a:p>
        </p:txBody>
      </p:sp>
      <p:sp>
        <p:nvSpPr>
          <p:cNvPr id="32"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1360D163-6866-4639-940F-DF87D54EF64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file:///C:/OpenClassrooms/Projet7/(https://www.notion.so/bd3f8e0edd1f43f98c86b0e24543a49c%3Fv=1217377a6ba9818198d5000c00a3f980&amp;pvs=" TargetMode="External"/><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hyperlink" Target="https://upmostly.com/web-development/jquery-vs-react-the-ultimate-comparison-guide" TargetMode="Externa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hyperlink" Target="https://blog.logrocket.com/jwt-authentication-best-practices/" TargetMode="Externa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39" name="Google Shape;54;p13"/>
          <p:cNvSpPr/>
          <p:nvPr/>
        </p:nvSpPr>
        <p:spPr>
          <a:xfrm>
            <a:off x="2392920" y="1537560"/>
            <a:ext cx="4221720" cy="8017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PRÉSENTATION</a:t>
            </a:r>
            <a:br>
              <a:rPr sz="3500"/>
            </a:br>
            <a:br>
              <a:rPr sz="3500"/>
            </a:br>
            <a:r>
              <a:rPr b="1" lang="fr" sz="3100" strike="noStrike" u="none">
                <a:solidFill>
                  <a:schemeClr val="dk1"/>
                </a:solidFill>
                <a:uFillTx/>
                <a:latin typeface="Montserrat"/>
                <a:ea typeface="Montserrat"/>
              </a:rPr>
              <a:t>Menu Maker by Qwenta</a:t>
            </a:r>
            <a:endParaRPr b="0" lang="fr-FR" sz="3100" strike="noStrike" u="none">
              <a:solidFill>
                <a:srgbClr val="000000"/>
              </a:solidFill>
              <a:uFillTx/>
              <a:latin typeface="Arial"/>
            </a:endParaRPr>
          </a:p>
        </p:txBody>
      </p:sp>
      <p:sp>
        <p:nvSpPr>
          <p:cNvPr id="40" name="Google Shape;55;p13"/>
          <p:cNvSpPr/>
          <p:nvPr/>
        </p:nvSpPr>
        <p:spPr>
          <a:xfrm>
            <a:off x="115200" y="118440"/>
            <a:ext cx="2384280" cy="279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1500" strike="noStrike" u="none">
                <a:solidFill>
                  <a:schemeClr val="dk1"/>
                </a:solidFill>
                <a:uFillTx/>
                <a:latin typeface="Montserrat"/>
                <a:ea typeface="Montserrat"/>
              </a:rPr>
              <a:t>Sousa Yoann</a:t>
            </a:r>
            <a:br>
              <a:rPr sz="1500"/>
            </a:br>
            <a:r>
              <a:rPr b="0" lang="fr" sz="1500" strike="noStrike" u="none">
                <a:solidFill>
                  <a:schemeClr val="dk1"/>
                </a:solidFill>
                <a:uFillTx/>
                <a:latin typeface="Montserrat"/>
                <a:ea typeface="Montserrat"/>
              </a:rPr>
              <a:t>22/10/2024</a:t>
            </a:r>
            <a:endParaRPr b="0" lang="fr-FR" sz="1500" strike="noStrike" u="none">
              <a:solidFill>
                <a:srgbClr val="000000"/>
              </a:solidFill>
              <a:uFillTx/>
              <a:latin typeface="Arial"/>
            </a:endParaRPr>
          </a:p>
        </p:txBody>
      </p:sp>
      <p:pic>
        <p:nvPicPr>
          <p:cNvPr id="41" name="Google Shape;56;p13"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Suivi du projet avec le Kanban</a:t>
            </a:r>
            <a:endParaRPr b="0" lang="fr-FR" sz="2000" strike="noStrike" u="none">
              <a:solidFill>
                <a:srgbClr val="000000"/>
              </a:solidFill>
              <a:uFillTx/>
              <a:latin typeface="Arial"/>
            </a:endParaRPr>
          </a:p>
        </p:txBody>
      </p:sp>
      <p:sp>
        <p:nvSpPr>
          <p:cNvPr id="72" name="Google Shape;94;p18"/>
          <p:cNvSpPr/>
          <p:nvPr/>
        </p:nvSpPr>
        <p:spPr>
          <a:xfrm>
            <a:off x="-360000" y="1017360"/>
            <a:ext cx="3780000" cy="4530600"/>
          </a:xfrm>
          <a:prstGeom prst="rect">
            <a:avLst/>
          </a:prstGeom>
          <a:noFill/>
          <a:ln w="0">
            <a:noFill/>
          </a:ln>
        </p:spPr>
        <p:style>
          <a:lnRef idx="0"/>
          <a:fillRef idx="0"/>
          <a:effectRef idx="0"/>
          <a:fontRef idx="minor"/>
        </p:style>
        <p:txBody>
          <a:bodyPr tIns="91440" bIns="91440" anchor="t">
            <a:spAutoFit/>
          </a:bodyPr>
          <a:p>
            <a:pPr marL="457200" indent="-324000">
              <a:lnSpc>
                <a:spcPct val="150000"/>
              </a:lnSpc>
              <a:spcBef>
                <a:spcPts val="1191"/>
              </a:spcBef>
              <a:spcAft>
                <a:spcPts val="992"/>
              </a:spcAft>
              <a:buClr>
                <a:srgbClr val="0d0d0d"/>
              </a:buClr>
              <a:buFont typeface="Montserrat"/>
              <a:buChar char="●"/>
            </a:pPr>
            <a:r>
              <a:rPr b="0" lang="fr" sz="1400" strike="noStrike" u="none">
                <a:solidFill>
                  <a:srgbClr val="0d0d0d"/>
                </a:solidFill>
                <a:highlight>
                  <a:srgbClr val="ffffff"/>
                </a:highlight>
                <a:uFillTx/>
                <a:latin typeface="Montserrat"/>
                <a:ea typeface="Montserrat"/>
              </a:rPr>
              <a:t>User Stories (US) : Chaque carte représente une tâche ou fonctionnalité. Par exemple, "Style de menu" est une US qui inclut la visualisation du menu et les options de personnalisation (couleurs, typographies).</a:t>
            </a:r>
            <a:endParaRPr b="0" lang="fr-FR" sz="1400" strike="noStrike" u="none">
              <a:solidFill>
                <a:srgbClr val="000000"/>
              </a:solidFill>
              <a:uFillTx/>
              <a:latin typeface="Arial"/>
            </a:endParaRPr>
          </a:p>
          <a:p>
            <a:pPr marL="457200" indent="-324000">
              <a:lnSpc>
                <a:spcPct val="150000"/>
              </a:lnSpc>
              <a:spcBef>
                <a:spcPts val="1191"/>
              </a:spcBef>
              <a:spcAft>
                <a:spcPts val="992"/>
              </a:spcAft>
              <a:buClr>
                <a:srgbClr val="0d0d0d"/>
              </a:buClr>
              <a:buFont typeface="Montserrat"/>
              <a:buChar char="●"/>
            </a:pPr>
            <a:r>
              <a:rPr b="0" lang="fr" sz="1400" strike="noStrike" u="none">
                <a:solidFill>
                  <a:srgbClr val="0d0d0d"/>
                </a:solidFill>
                <a:highlight>
                  <a:srgbClr val="ffffff"/>
                </a:highlight>
                <a:uFillTx/>
                <a:latin typeface="Montserrat"/>
                <a:ea typeface="Montserrat"/>
              </a:rPr>
              <a:t> </a:t>
            </a:r>
            <a:r>
              <a:rPr b="0" lang="fr" sz="1400" strike="noStrike" u="none">
                <a:solidFill>
                  <a:srgbClr val="0d0d0d"/>
                </a:solidFill>
                <a:highlight>
                  <a:srgbClr val="ffffff"/>
                </a:highlight>
                <a:uFillTx/>
                <a:latin typeface="Montserrat"/>
                <a:ea typeface="Montserrat"/>
              </a:rPr>
              <a:t>Les tâches sont attribuées avec des tags comme "Front-End Dev" ou "Back-End Dev" pour bien différencier les équipes..</a:t>
            </a:r>
            <a:endParaRPr b="0" lang="fr-FR" sz="14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73" name="Google Shape;95;p18"/>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74" name="Google Shape;96;p18" descr=""/>
          <p:cNvPicPr/>
          <p:nvPr/>
        </p:nvPicPr>
        <p:blipFill>
          <a:blip r:embed="rId1"/>
          <a:stretch/>
        </p:blipFill>
        <p:spPr>
          <a:xfrm>
            <a:off x="8469720" y="0"/>
            <a:ext cx="673920" cy="340200"/>
          </a:xfrm>
          <a:prstGeom prst="rect">
            <a:avLst/>
          </a:prstGeom>
          <a:ln w="0">
            <a:noFill/>
          </a:ln>
        </p:spPr>
      </p:pic>
      <p:pic>
        <p:nvPicPr>
          <p:cNvPr id="75" name="" descr=""/>
          <p:cNvPicPr/>
          <p:nvPr/>
        </p:nvPicPr>
        <p:blipFill>
          <a:blip r:embed="rId2"/>
          <a:stretch/>
        </p:blipFill>
        <p:spPr>
          <a:xfrm>
            <a:off x="3600000" y="1620000"/>
            <a:ext cx="5404320" cy="3523320"/>
          </a:xfrm>
          <a:prstGeom prst="rect">
            <a:avLst/>
          </a:prstGeom>
          <a:ln w="0">
            <a:noFill/>
          </a:ln>
        </p:spPr>
      </p:pic>
      <p:pic>
        <p:nvPicPr>
          <p:cNvPr id="76" name="" descr=""/>
          <p:cNvPicPr/>
          <p:nvPr/>
        </p:nvPicPr>
        <p:blipFill>
          <a:blip r:embed="rId3"/>
          <a:stretch/>
        </p:blipFill>
        <p:spPr>
          <a:xfrm>
            <a:off x="5212440" y="2803320"/>
            <a:ext cx="3607560" cy="2056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180000" y="147600"/>
            <a:ext cx="8520120" cy="572400"/>
          </a:xfrm>
          <a:prstGeom prst="rect">
            <a:avLst/>
          </a:prstGeom>
          <a:noFill/>
          <a:ln w="0">
            <a:noFill/>
          </a:ln>
        </p:spPr>
        <p:txBody>
          <a:bodyPr lIns="0" rIns="0" tIns="0" bIns="0" anchor="ctr">
            <a:noAutofit/>
          </a:bodyPr>
          <a:p>
            <a:pPr indent="0">
              <a:spcBef>
                <a:spcPts val="1191"/>
              </a:spcBef>
              <a:spcAft>
                <a:spcPts val="992"/>
              </a:spcAft>
              <a:buNone/>
            </a:pPr>
            <a:r>
              <a:rPr b="0" lang="fr-FR" sz="2000" strike="noStrike" u="none">
                <a:solidFill>
                  <a:srgbClr val="000000"/>
                </a:solidFill>
                <a:uFillTx/>
                <a:latin typeface="MontSerrat"/>
              </a:rPr>
              <a:t>Facilitation du suivi avec le Kanban </a:t>
            </a:r>
            <a:endParaRPr b="0" lang="fr-FR" sz="2000" strike="noStrike" u="none">
              <a:solidFill>
                <a:srgbClr val="000000"/>
              </a:solidFill>
              <a:uFillTx/>
              <a:latin typeface="Arial"/>
            </a:endParaRPr>
          </a:p>
        </p:txBody>
      </p:sp>
      <p:sp>
        <p:nvSpPr>
          <p:cNvPr id="78" name="PlaceHolder 2"/>
          <p:cNvSpPr>
            <a:spLocks noGrp="1"/>
          </p:cNvSpPr>
          <p:nvPr>
            <p:ph/>
          </p:nvPr>
        </p:nvSpPr>
        <p:spPr>
          <a:xfrm>
            <a:off x="-180000" y="900000"/>
            <a:ext cx="2520000" cy="4140000"/>
          </a:xfrm>
          <a:prstGeom prst="rect">
            <a:avLst/>
          </a:prstGeom>
          <a:noFill/>
          <a:ln w="0">
            <a:noFill/>
          </a:ln>
        </p:spPr>
        <p:txBody>
          <a:bodyPr lIns="0" rIns="0" tIns="0" bIns="0" anchor="t">
            <a:normAutofit lnSpcReduction="9999"/>
          </a:bodyPr>
          <a:p>
            <a:pPr marL="432000" indent="0">
              <a:spcBef>
                <a:spcPts val="1191"/>
              </a:spcBef>
              <a:spcAft>
                <a:spcPts val="992"/>
              </a:spcAft>
              <a:buNone/>
            </a:pPr>
            <a:r>
              <a:rPr b="0" lang="fr-FR" sz="1400" strike="noStrike" u="none">
                <a:solidFill>
                  <a:srgbClr val="000000"/>
                </a:solidFill>
                <a:uFillTx/>
                <a:latin typeface="Montserrat"/>
              </a:rPr>
              <a:t>Suivi en temps réel : Le tableau permet de suivre l'avancement des tâches avec des colonnes comme "À faire", "En cours", "Terminé".</a:t>
            </a:r>
            <a:endParaRPr b="0" lang="fr-FR" sz="1400" strike="noStrike" u="none">
              <a:solidFill>
                <a:srgbClr val="000000"/>
              </a:solidFill>
              <a:uFillTx/>
              <a:latin typeface="Arial"/>
            </a:endParaRPr>
          </a:p>
          <a:p>
            <a:pPr marL="432000" indent="0">
              <a:spcBef>
                <a:spcPts val="1191"/>
              </a:spcBef>
              <a:spcAft>
                <a:spcPts val="992"/>
              </a:spcAft>
              <a:buNone/>
            </a:pPr>
            <a:r>
              <a:rPr b="0" lang="fr-FR" sz="1400" strike="noStrike" u="none">
                <a:solidFill>
                  <a:srgbClr val="000000"/>
                </a:solidFill>
                <a:uFillTx/>
                <a:latin typeface="Montserrat"/>
              </a:rPr>
              <a:t>Priorisation : Les priorités (P1, P2, P3) facilitent l'organisation des tâches critiques.</a:t>
            </a:r>
            <a:endParaRPr b="0" lang="fr-FR" sz="1400" strike="noStrike" u="none">
              <a:solidFill>
                <a:srgbClr val="000000"/>
              </a:solidFill>
              <a:uFillTx/>
              <a:latin typeface="Arial"/>
            </a:endParaRPr>
          </a:p>
          <a:p>
            <a:pPr marL="432000" indent="0">
              <a:spcBef>
                <a:spcPts val="1191"/>
              </a:spcBef>
              <a:spcAft>
                <a:spcPts val="992"/>
              </a:spcAft>
              <a:buNone/>
            </a:pPr>
            <a:r>
              <a:rPr b="0" lang="fr-FR" sz="1400" strike="noStrike" u="none">
                <a:solidFill>
                  <a:srgbClr val="000000"/>
                </a:solidFill>
                <a:uFillTx/>
                <a:latin typeface="Montserrat"/>
              </a:rPr>
              <a:t>Collaboration simplifiée : Chaque membre de l'équipe sait où se concentrer en fonction des balises (Front-End, Back-End).</a:t>
            </a:r>
            <a:endParaRPr b="0" lang="fr-FR" sz="1400" strike="noStrike" u="none">
              <a:solidFill>
                <a:srgbClr val="000000"/>
              </a:solidFill>
              <a:uFillTx/>
              <a:latin typeface="Arial"/>
            </a:endParaRPr>
          </a:p>
          <a:p>
            <a:pPr indent="0">
              <a:spcBef>
                <a:spcPts val="1191"/>
              </a:spcBef>
              <a:spcAft>
                <a:spcPts val="992"/>
              </a:spcAft>
              <a:buNone/>
            </a:pPr>
            <a:endParaRPr b="0" lang="fr-FR" sz="1400" strike="noStrike" u="none">
              <a:solidFill>
                <a:srgbClr val="000000"/>
              </a:solidFill>
              <a:uFillTx/>
              <a:latin typeface="Arial"/>
            </a:endParaRPr>
          </a:p>
          <a:p>
            <a:pPr marL="432000" indent="0">
              <a:spcBef>
                <a:spcPts val="1191"/>
              </a:spcBef>
              <a:spcAft>
                <a:spcPts val="992"/>
              </a:spcAft>
              <a:buNone/>
            </a:pPr>
            <a:endParaRPr b="0" lang="fr-FR" sz="1400" strike="noStrike" u="none">
              <a:solidFill>
                <a:srgbClr val="000000"/>
              </a:solidFill>
              <a:uFillTx/>
              <a:latin typeface="Arial"/>
            </a:endParaRPr>
          </a:p>
        </p:txBody>
      </p:sp>
      <p:pic>
        <p:nvPicPr>
          <p:cNvPr id="79" name="" descr=""/>
          <p:cNvPicPr/>
          <p:nvPr/>
        </p:nvPicPr>
        <p:blipFill>
          <a:blip r:embed="rId1"/>
          <a:stretch/>
        </p:blipFill>
        <p:spPr>
          <a:xfrm>
            <a:off x="2498040" y="1017360"/>
            <a:ext cx="6645960" cy="3350520"/>
          </a:xfrm>
          <a:prstGeom prst="rect">
            <a:avLst/>
          </a:prstGeom>
          <a:ln w="0">
            <a:noFill/>
          </a:ln>
        </p:spPr>
      </p:pic>
      <p:sp>
        <p:nvSpPr>
          <p:cNvPr id="80" name=""/>
          <p:cNvSpPr/>
          <p:nvPr/>
        </p:nvSpPr>
        <p:spPr>
          <a:xfrm>
            <a:off x="3420000" y="4500000"/>
            <a:ext cx="4860000" cy="360000"/>
          </a:xfrm>
          <a:prstGeom prst="rect">
            <a:avLst/>
          </a:prstGeom>
          <a:solidFill>
            <a:srgbClr val="1c1c1c"/>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ffffff"/>
                </a:solidFill>
                <a:uFillTx/>
                <a:latin typeface="Arial"/>
                <a:hlinkClick r:id="rId2"/>
              </a:rPr>
              <a:t>Acces au Kanban ici</a:t>
            </a:r>
            <a:endParaRPr b="0" lang="fr-FR"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19880" y="14760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Spécifications techniques</a:t>
            </a:r>
            <a:endParaRPr b="0" lang="fr-FR" sz="1800" strike="noStrike" u="none">
              <a:solidFill>
                <a:srgbClr val="000000"/>
              </a:solidFill>
              <a:uFillTx/>
              <a:latin typeface="Arial"/>
            </a:endParaRPr>
          </a:p>
        </p:txBody>
      </p:sp>
      <p:sp>
        <p:nvSpPr>
          <p:cNvPr id="82" name="Google Shape;103;p19"/>
          <p:cNvSpPr/>
          <p:nvPr/>
        </p:nvSpPr>
        <p:spPr>
          <a:xfrm>
            <a:off x="0" y="0"/>
            <a:ext cx="4911120" cy="35208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83" name="Google Shape;104;p19"/>
          <p:cNvSpPr/>
          <p:nvPr/>
        </p:nvSpPr>
        <p:spPr>
          <a:xfrm>
            <a:off x="180000" y="750240"/>
            <a:ext cx="8320320" cy="1289160"/>
          </a:xfrm>
          <a:prstGeom prst="rect">
            <a:avLst/>
          </a:prstGeom>
          <a:noFill/>
          <a:ln w="0">
            <a:noFill/>
          </a:ln>
        </p:spPr>
        <p:style>
          <a:lnRef idx="0"/>
          <a:fillRef idx="0"/>
          <a:effectRef idx="0"/>
          <a:fontRef idx="minor"/>
        </p:style>
        <p:txBody>
          <a:bodyPr tIns="91440" bIns="91440" anchor="t">
            <a:spAutoFit/>
          </a:bodyPr>
          <a:p>
            <a:pPr marL="457200" indent="-324000">
              <a:lnSpc>
                <a:spcPct val="150000"/>
              </a:lnSpc>
              <a:spcBef>
                <a:spcPts val="1191"/>
              </a:spcBef>
              <a:spcAft>
                <a:spcPts val="992"/>
              </a:spcAft>
              <a:buClr>
                <a:srgbClr val="0d0d0d"/>
              </a:buClr>
              <a:buFont typeface="Montserrat"/>
              <a:buChar char="●"/>
            </a:pP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84" name="Google Shape;105;p19"/>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85" name="Google Shape;106;p19" descr=""/>
          <p:cNvPicPr/>
          <p:nvPr/>
        </p:nvPicPr>
        <p:blipFill>
          <a:blip r:embed="rId1"/>
          <a:stretch/>
        </p:blipFill>
        <p:spPr>
          <a:xfrm>
            <a:off x="8469720" y="0"/>
            <a:ext cx="673920" cy="340200"/>
          </a:xfrm>
          <a:prstGeom prst="rect">
            <a:avLst/>
          </a:prstGeom>
          <a:ln w="0">
            <a:noFill/>
          </a:ln>
        </p:spPr>
      </p:pic>
      <p:graphicFrame>
        <p:nvGraphicFramePr>
          <p:cNvPr id="86" name=""/>
          <p:cNvGraphicFramePr/>
          <p:nvPr/>
        </p:nvGraphicFramePr>
        <p:xfrm>
          <a:off x="63000" y="593280"/>
          <a:ext cx="8939160" cy="4515480"/>
        </p:xfrm>
        <a:graphic>
          <a:graphicData uri="http://schemas.openxmlformats.org/drawingml/2006/table">
            <a:tbl>
              <a:tblPr/>
              <a:tblGrid>
                <a:gridCol w="2979360"/>
                <a:gridCol w="2979360"/>
                <a:gridCol w="2980800"/>
              </a:tblGrid>
              <a:tr h="300960">
                <a:tc>
                  <a:txBody>
                    <a:bodyPr lIns="36000" rIns="36000" tIns="36000" bIns="36000" anchor="t">
                      <a:noAutofit/>
                    </a:bodyPr>
                    <a:p>
                      <a:r>
                        <a:rPr b="0" lang="fr-FR" sz="1500" strike="noStrike" u="none">
                          <a:solidFill>
                            <a:srgbClr val="000000"/>
                          </a:solidFill>
                          <a:uFillTx/>
                          <a:latin typeface="Arial"/>
                        </a:rPr>
                        <a:t>Besoins</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tIns="36000" bIns="36000" anchor="t">
                      <a:noAutofit/>
                    </a:bodyPr>
                    <a:p>
                      <a:r>
                        <a:rPr b="0" lang="fr-FR" sz="1500" strike="noStrike" u="none">
                          <a:solidFill>
                            <a:srgbClr val="ffffff"/>
                          </a:solidFill>
                          <a:uFillTx/>
                          <a:latin typeface="Arial"/>
                        </a:rPr>
                        <a:t> </a:t>
                      </a:r>
                      <a:r>
                        <a:rPr b="0" lang="fr-FR" sz="1500" strike="noStrike" u="none">
                          <a:solidFill>
                            <a:srgbClr val="ffffff"/>
                          </a:solidFill>
                          <a:uFillTx/>
                          <a:latin typeface="Arial"/>
                        </a:rPr>
                        <a:t>Solution technique </a:t>
                      </a:r>
                      <a:endParaRPr b="0" lang="fr-FR" sz="1500" strike="noStrike" u="none">
                        <a:solidFill>
                          <a:srgbClr val="ffffff"/>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tIns="36000" bIns="36000" anchor="t">
                      <a:noAutofit/>
                    </a:bodyPr>
                    <a:p>
                      <a:r>
                        <a:rPr b="0" lang="fr-FR" sz="1500" strike="noStrike" u="none">
                          <a:solidFill>
                            <a:srgbClr val="ffffff"/>
                          </a:solidFill>
                          <a:uFillTx/>
                          <a:latin typeface="Arial"/>
                        </a:rPr>
                        <a:t>Outils principaux </a:t>
                      </a:r>
                      <a:endParaRPr b="0" lang="fr-FR" sz="1500" strike="noStrike" u="none">
                        <a:solidFill>
                          <a:srgbClr val="ffffff"/>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r>
              <a:tr h="580320">
                <a:tc>
                  <a:txBody>
                    <a:bodyPr lIns="36000" rIns="36000" tIns="36000" bIns="36000" anchor="t">
                      <a:noAutofit/>
                    </a:bodyPr>
                    <a:p>
                      <a:r>
                        <a:rPr b="0" lang="fr-FR" sz="1500" strike="noStrike" u="none">
                          <a:solidFill>
                            <a:srgbClr val="000000"/>
                          </a:solidFill>
                          <a:uFillTx/>
                          <a:latin typeface="Arial"/>
                        </a:rPr>
                        <a:t>Exporter un menu en PDF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Génération et téléchargement de PDF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pdfkit ou puppeteer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580320">
                <a:tc>
                  <a:txBody>
                    <a:bodyPr lIns="36000" rIns="36000" tIns="36000" bIns="36000" anchor="t">
                      <a:noAutofit/>
                    </a:bodyPr>
                    <a:p>
                      <a:r>
                        <a:rPr b="0" lang="fr-FR" sz="1500" strike="noStrike" u="none">
                          <a:solidFill>
                            <a:srgbClr val="000000"/>
                          </a:solidFill>
                          <a:uFillTx/>
                          <a:latin typeface="Arial"/>
                        </a:rPr>
                        <a:t>Exporter vers Deliveroo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r>
                        <a:rPr b="0" lang="fr-FR" sz="1500" strike="noStrike" u="none">
                          <a:solidFill>
                            <a:srgbClr val="000000"/>
                          </a:solidFill>
                          <a:uFillTx/>
                          <a:latin typeface="Arial"/>
                        </a:rPr>
                        <a:t>Envoi des détails du menu via API Deliveroo</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r>
                        <a:rPr b="0" lang="fr-FR" sz="1500" strike="noStrike" u="none">
                          <a:solidFill>
                            <a:srgbClr val="000000"/>
                          </a:solidFill>
                          <a:uFillTx/>
                          <a:latin typeface="Arial"/>
                        </a:rPr>
                        <a:t>Axios/Fetch, Deliveroo API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834840">
                <a:tc>
                  <a:txBody>
                    <a:bodyPr lIns="36000" rIns="36000" tIns="36000" bIns="36000" anchor="t">
                      <a:noAutofit/>
                    </a:bodyPr>
                    <a:p>
                      <a:r>
                        <a:rPr b="0" lang="fr-FR" sz="1500" strike="noStrike" u="none">
                          <a:solidFill>
                            <a:srgbClr val="000000"/>
                          </a:solidFill>
                          <a:uFillTx/>
                          <a:latin typeface="Arial"/>
                        </a:rPr>
                        <a:t>Connexion/Inscription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Authentification sécurisée avec confirmation par email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JWT, Nodemailer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580320">
                <a:tc>
                  <a:txBody>
                    <a:bodyPr lIns="36000" rIns="36000" tIns="36000" bIns="36000" anchor="t">
                      <a:noAutofit/>
                    </a:bodyPr>
                    <a:p>
                      <a:r>
                        <a:rPr b="0" lang="fr-FR" sz="1500" strike="noStrike" u="none">
                          <a:solidFill>
                            <a:srgbClr val="000000"/>
                          </a:solidFill>
                          <a:uFillTx/>
                          <a:latin typeface="Arial"/>
                        </a:rPr>
                        <a:t>Impression de menu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r>
                        <a:rPr b="0" lang="fr-FR" sz="1500" strike="noStrike" u="none">
                          <a:solidFill>
                            <a:srgbClr val="000000"/>
                          </a:solidFill>
                          <a:uFillTx/>
                          <a:latin typeface="Arial"/>
                        </a:rPr>
                        <a:t>Commande d’impression via back-office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r>
                        <a:rPr b="0" lang="fr-FR" sz="1500" strike="noStrike" u="none">
                          <a:solidFill>
                            <a:srgbClr val="000000"/>
                          </a:solidFill>
                          <a:uFillTx/>
                          <a:latin typeface="Arial"/>
                        </a:rPr>
                        <a:t>API REST, Interface back-office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580320">
                <a:tc>
                  <a:txBody>
                    <a:bodyPr lIns="36000" rIns="36000" tIns="36000" bIns="36000" anchor="t">
                      <a:noAutofit/>
                    </a:bodyPr>
                    <a:p>
                      <a:r>
                        <a:rPr b="0" lang="fr-FR" sz="1500" strike="noStrike" u="none">
                          <a:solidFill>
                            <a:srgbClr val="000000"/>
                          </a:solidFill>
                          <a:uFillTx/>
                          <a:latin typeface="Arial"/>
                        </a:rPr>
                        <a:t>Routes de l'API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Gestion CRUD des menus et utilisateurs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Express.js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529560">
                <a:tc>
                  <a:txBody>
                    <a:bodyPr lIns="36000" rIns="36000" tIns="36000" bIns="36000" anchor="t">
                      <a:noAutofit/>
                    </a:bodyPr>
                    <a:p>
                      <a:r>
                        <a:rPr b="0" lang="fr-FR" sz="1500" strike="noStrike" u="none">
                          <a:solidFill>
                            <a:srgbClr val="000000"/>
                          </a:solidFill>
                          <a:uFillTx/>
                          <a:latin typeface="Arial"/>
                        </a:rPr>
                        <a:t>Créer un menu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r>
                        <a:rPr b="0" lang="fr-FR" sz="1500" strike="noStrike" u="none">
                          <a:solidFill>
                            <a:srgbClr val="000000"/>
                          </a:solidFill>
                          <a:uFillTx/>
                          <a:latin typeface="Arial"/>
                        </a:rPr>
                        <a:t>Personnalisation en temps réel</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r>
                        <a:rPr b="0" lang="fr-FR" sz="1500" strike="noStrike" u="none">
                          <a:solidFill>
                            <a:srgbClr val="000000"/>
                          </a:solidFill>
                          <a:uFillTx/>
                          <a:latin typeface="Arial"/>
                        </a:rPr>
                        <a:t>React, API REST, Google Fonts, React Color Picker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529560">
                <a:tc>
                  <a:txBody>
                    <a:bodyPr lIns="36000" rIns="36000" tIns="36000" bIns="36000" anchor="t">
                      <a:noAutofit/>
                    </a:bodyPr>
                    <a:p>
                      <a:r>
                        <a:rPr b="0" lang="fr-FR" sz="1500" strike="noStrike" u="none">
                          <a:solidFill>
                            <a:srgbClr val="000000"/>
                          </a:solidFill>
                          <a:uFillTx/>
                          <a:latin typeface="Arial"/>
                        </a:rPr>
                        <a:t>Gestion des images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Téléchargement/hebergement et optimisation d’images </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tIns="36000" bIns="36000" anchor="t">
                      <a:noAutofit/>
                    </a:bodyPr>
                    <a:p>
                      <a:r>
                        <a:rPr b="0" lang="fr-FR" sz="1500" strike="noStrike" u="none">
                          <a:solidFill>
                            <a:srgbClr val="000000"/>
                          </a:solidFill>
                          <a:uFillTx/>
                          <a:latin typeface="Arial"/>
                        </a:rPr>
                        <a:t>Multer, Sharp (stockage en local)</a:t>
                      </a:r>
                      <a:endParaRPr b="0" lang="fr-FR" sz="1500" strike="noStrike" u="none">
                        <a:solidFill>
                          <a:srgbClr val="000000"/>
                        </a:solidFill>
                        <a:uFillTx/>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r>
              <a:rPr b="0" lang="fr-FR" sz="2000" strike="noStrike" u="none">
                <a:solidFill>
                  <a:srgbClr val="000000"/>
                </a:solidFill>
                <a:uFillTx/>
                <a:latin typeface="MontSerrat"/>
              </a:rPr>
              <a:t>Gestion des Images</a:t>
            </a:r>
            <a:endParaRPr b="0" lang="fr-FR" sz="2000" strike="noStrike" u="none">
              <a:solidFill>
                <a:srgbClr val="000000"/>
              </a:solidFill>
              <a:uFillTx/>
              <a:latin typeface="Arial"/>
            </a:endParaRPr>
          </a:p>
        </p:txBody>
      </p:sp>
      <p:sp>
        <p:nvSpPr>
          <p:cNvPr id="88" name=""/>
          <p:cNvSpPr/>
          <p:nvPr/>
        </p:nvSpPr>
        <p:spPr>
          <a:xfrm>
            <a:off x="1296000" y="1440000"/>
            <a:ext cx="1800000" cy="1440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000000"/>
                </a:solidFill>
                <a:uFillTx/>
                <a:latin typeface="Arial"/>
              </a:rPr>
              <a:t>Front-end Image upload (react.js)</a:t>
            </a:r>
            <a:endParaRPr b="0" lang="fr-FR" sz="1800" strike="noStrike" u="none">
              <a:solidFill>
                <a:srgbClr val="000000"/>
              </a:solidFill>
              <a:uFillTx/>
              <a:latin typeface="Arial"/>
            </a:endParaRPr>
          </a:p>
        </p:txBody>
      </p:sp>
      <p:sp>
        <p:nvSpPr>
          <p:cNvPr id="89" name=""/>
          <p:cNvSpPr/>
          <p:nvPr/>
        </p:nvSpPr>
        <p:spPr>
          <a:xfrm>
            <a:off x="1296000" y="3060000"/>
            <a:ext cx="1800000" cy="1440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000000"/>
                </a:solidFill>
                <a:uFillTx/>
                <a:latin typeface="Arial"/>
              </a:rPr>
              <a:t>Back-end Image Validation (multer)</a:t>
            </a:r>
            <a:endParaRPr b="0" lang="fr-FR" sz="1800" strike="noStrike" u="none">
              <a:solidFill>
                <a:srgbClr val="000000"/>
              </a:solidFill>
              <a:uFillTx/>
              <a:latin typeface="Arial"/>
            </a:endParaRPr>
          </a:p>
        </p:txBody>
      </p:sp>
      <p:sp>
        <p:nvSpPr>
          <p:cNvPr id="90" name=""/>
          <p:cNvSpPr/>
          <p:nvPr/>
        </p:nvSpPr>
        <p:spPr>
          <a:xfrm>
            <a:off x="3456000" y="3060360"/>
            <a:ext cx="1800000" cy="1440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000000"/>
                </a:solidFill>
                <a:uFillTx/>
                <a:latin typeface="Arial"/>
              </a:rPr>
              <a:t>Back-end Image optimisation</a:t>
            </a:r>
            <a:endParaRPr b="0" lang="fr-FR" sz="1800" strike="noStrike" u="none">
              <a:solidFill>
                <a:srgbClr val="000000"/>
              </a:solidFill>
              <a:uFillTx/>
              <a:latin typeface="Arial"/>
            </a:endParaRPr>
          </a:p>
          <a:p>
            <a:pPr algn="ctr"/>
            <a:r>
              <a:rPr b="0" lang="fr-FR" sz="1800" strike="noStrike" u="none">
                <a:solidFill>
                  <a:srgbClr val="000000"/>
                </a:solidFill>
                <a:uFillTx/>
                <a:latin typeface="Arial"/>
              </a:rPr>
              <a:t>(Sharp)</a:t>
            </a:r>
            <a:endParaRPr b="0" lang="fr-FR" sz="1800" strike="noStrike" u="none">
              <a:solidFill>
                <a:srgbClr val="000000"/>
              </a:solidFill>
              <a:uFillTx/>
              <a:latin typeface="Arial"/>
            </a:endParaRPr>
          </a:p>
        </p:txBody>
      </p:sp>
      <p:sp>
        <p:nvSpPr>
          <p:cNvPr id="91" name=""/>
          <p:cNvSpPr/>
          <p:nvPr/>
        </p:nvSpPr>
        <p:spPr>
          <a:xfrm>
            <a:off x="3456000" y="1440000"/>
            <a:ext cx="1800000" cy="1440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000000"/>
                </a:solidFill>
                <a:uFillTx/>
                <a:latin typeface="Arial"/>
              </a:rPr>
              <a:t>Back-end image local storage  </a:t>
            </a:r>
            <a:endParaRPr b="0" lang="fr-FR" sz="1800" strike="noStrike" u="none">
              <a:solidFill>
                <a:srgbClr val="000000"/>
              </a:solidFill>
              <a:uFillTx/>
              <a:latin typeface="Arial"/>
            </a:endParaRPr>
          </a:p>
        </p:txBody>
      </p:sp>
      <p:sp>
        <p:nvSpPr>
          <p:cNvPr id="92" name=""/>
          <p:cNvSpPr/>
          <p:nvPr/>
        </p:nvSpPr>
        <p:spPr>
          <a:xfrm>
            <a:off x="5616000" y="3060000"/>
            <a:ext cx="1800000" cy="1440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000000"/>
                </a:solidFill>
                <a:uFillTx/>
                <a:latin typeface="Arial"/>
              </a:rPr>
              <a:t>Front-end</a:t>
            </a:r>
            <a:endParaRPr b="0" lang="fr-FR" sz="1800" strike="noStrike" u="none">
              <a:solidFill>
                <a:srgbClr val="000000"/>
              </a:solidFill>
              <a:uFillTx/>
              <a:latin typeface="Arial"/>
            </a:endParaRPr>
          </a:p>
          <a:p>
            <a:pPr algn="ctr"/>
            <a:r>
              <a:rPr b="0" lang="fr-FR" sz="1800" strike="noStrike" u="none">
                <a:solidFill>
                  <a:srgbClr val="000000"/>
                </a:solidFill>
                <a:uFillTx/>
                <a:latin typeface="Arial"/>
              </a:rPr>
              <a:t>Image Preview</a:t>
            </a:r>
            <a:endParaRPr b="0" lang="fr-FR" sz="1800" strike="noStrike" u="none">
              <a:solidFill>
                <a:srgbClr val="000000"/>
              </a:solidFill>
              <a:uFillTx/>
              <a:latin typeface="Arial"/>
            </a:endParaRPr>
          </a:p>
          <a:p>
            <a:pPr algn="ctr"/>
            <a:r>
              <a:rPr b="0" lang="fr-FR" sz="1800" strike="noStrike" u="none">
                <a:solidFill>
                  <a:srgbClr val="000000"/>
                </a:solidFill>
                <a:uFillTx/>
                <a:latin typeface="Arial"/>
              </a:rPr>
              <a:t>(React,js)</a:t>
            </a:r>
            <a:endParaRPr b="0" lang="fr-FR" sz="1800" strike="noStrike" u="none">
              <a:solidFill>
                <a:srgbClr val="000000"/>
              </a:solidFill>
              <a:uFillTx/>
              <a:latin typeface="Arial"/>
            </a:endParaRPr>
          </a:p>
        </p:txBody>
      </p:sp>
      <p:sp>
        <p:nvSpPr>
          <p:cNvPr id="93" name=""/>
          <p:cNvSpPr/>
          <p:nvPr/>
        </p:nvSpPr>
        <p:spPr>
          <a:xfrm>
            <a:off x="5616000" y="1440000"/>
            <a:ext cx="1800000" cy="1440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fr-FR" sz="1800" strike="noStrike" u="none">
                <a:solidFill>
                  <a:srgbClr val="000000"/>
                </a:solidFill>
                <a:uFillTx/>
                <a:latin typeface="Arial"/>
              </a:rPr>
              <a:t>Back-end storage image URL in DB</a:t>
            </a:r>
            <a:endParaRPr b="0" lang="fr-FR" sz="1800" strike="noStrike" u="none">
              <a:solidFill>
                <a:srgbClr val="000000"/>
              </a:solidFill>
              <a:uFillTx/>
              <a:latin typeface="Arial"/>
            </a:endParaRPr>
          </a:p>
          <a:p>
            <a:pPr algn="ctr"/>
            <a:r>
              <a:rPr b="0" lang="fr-FR" sz="1800" strike="noStrike" u="none">
                <a:solidFill>
                  <a:srgbClr val="000000"/>
                </a:solidFill>
                <a:uFillTx/>
                <a:latin typeface="Arial"/>
              </a:rPr>
              <a:t>(MongoDB)</a:t>
            </a:r>
            <a:endParaRPr b="0" lang="fr-FR" sz="1800" strike="noStrike" u="none">
              <a:solidFill>
                <a:srgbClr val="000000"/>
              </a:solidFill>
              <a:uFillTx/>
              <a:latin typeface="Arial"/>
            </a:endParaRPr>
          </a:p>
        </p:txBody>
      </p:sp>
      <p:sp>
        <p:nvSpPr>
          <p:cNvPr id="94" name=""/>
          <p:cNvSpPr/>
          <p:nvPr/>
        </p:nvSpPr>
        <p:spPr>
          <a:xfrm>
            <a:off x="1728000" y="2700000"/>
            <a:ext cx="900000" cy="540000"/>
          </a:xfrm>
          <a:prstGeom prst="downArrow">
            <a:avLst>
              <a:gd name="adj1" fmla="val 50000"/>
              <a:gd name="adj2" fmla="val 25000"/>
            </a:avLst>
          </a:prstGeom>
          <a:solidFill>
            <a:srgbClr val="3465a4"/>
          </a:solidFill>
          <a:ln w="0">
            <a:solidFill>
              <a:srgbClr val="3465a4"/>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
        <p:nvSpPr>
          <p:cNvPr id="95" name=""/>
          <p:cNvSpPr/>
          <p:nvPr/>
        </p:nvSpPr>
        <p:spPr>
          <a:xfrm>
            <a:off x="6084000" y="2700000"/>
            <a:ext cx="900000" cy="540000"/>
          </a:xfrm>
          <a:prstGeom prst="downArrow">
            <a:avLst>
              <a:gd name="adj1" fmla="val 50000"/>
              <a:gd name="adj2" fmla="val 25000"/>
            </a:avLst>
          </a:prstGeom>
          <a:solidFill>
            <a:srgbClr val="3465a4"/>
          </a:solidFill>
          <a:ln w="0">
            <a:solidFill>
              <a:srgbClr val="3465a4"/>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
        <p:nvSpPr>
          <p:cNvPr id="96" name=""/>
          <p:cNvSpPr/>
          <p:nvPr/>
        </p:nvSpPr>
        <p:spPr>
          <a:xfrm>
            <a:off x="3024000" y="3600000"/>
            <a:ext cx="540000" cy="540000"/>
          </a:xfrm>
          <a:prstGeom prst="rightArrow">
            <a:avLst>
              <a:gd name="adj1" fmla="val 50000"/>
              <a:gd name="adj2" fmla="val 25000"/>
            </a:avLst>
          </a:prstGeom>
          <a:solidFill>
            <a:srgbClr val="3465a4"/>
          </a:solidFill>
          <a:ln w="0">
            <a:solidFill>
              <a:srgbClr val="3465a4"/>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
        <p:nvSpPr>
          <p:cNvPr id="97" name=""/>
          <p:cNvSpPr/>
          <p:nvPr/>
        </p:nvSpPr>
        <p:spPr>
          <a:xfrm>
            <a:off x="5220000" y="1980000"/>
            <a:ext cx="540000" cy="540000"/>
          </a:xfrm>
          <a:prstGeom prst="rightArrow">
            <a:avLst>
              <a:gd name="adj1" fmla="val 50000"/>
              <a:gd name="adj2" fmla="val 25000"/>
            </a:avLst>
          </a:prstGeom>
          <a:solidFill>
            <a:srgbClr val="3465a4"/>
          </a:solidFill>
          <a:ln w="0">
            <a:solidFill>
              <a:srgbClr val="3465a4"/>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
        <p:nvSpPr>
          <p:cNvPr id="98" name=""/>
          <p:cNvSpPr/>
          <p:nvPr/>
        </p:nvSpPr>
        <p:spPr>
          <a:xfrm>
            <a:off x="3924000" y="2700000"/>
            <a:ext cx="900000" cy="540000"/>
          </a:xfrm>
          <a:prstGeom prst="upArrow">
            <a:avLst>
              <a:gd name="adj1" fmla="val 50000"/>
              <a:gd name="adj2" fmla="val 25000"/>
            </a:avLst>
          </a:prstGeom>
          <a:solidFill>
            <a:srgbClr val="3465a4"/>
          </a:solidFill>
          <a:ln w="0">
            <a:solidFill>
              <a:srgbClr val="3465a4"/>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Veille Technologique</a:t>
            </a:r>
            <a:endParaRPr b="0" lang="fr-FR" sz="2000" strike="noStrike" u="none">
              <a:solidFill>
                <a:srgbClr val="000000"/>
              </a:solidFill>
              <a:uFillTx/>
              <a:latin typeface="Arial"/>
            </a:endParaRPr>
          </a:p>
        </p:txBody>
      </p:sp>
      <p:sp>
        <p:nvSpPr>
          <p:cNvPr id="100" name="Google Shape;113;p20"/>
          <p:cNvSpPr/>
          <p:nvPr/>
        </p:nvSpPr>
        <p:spPr>
          <a:xfrm>
            <a:off x="0" y="0"/>
            <a:ext cx="4911120" cy="35208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101" name="Google Shape;114;p20"/>
          <p:cNvSpPr/>
          <p:nvPr/>
        </p:nvSpPr>
        <p:spPr>
          <a:xfrm>
            <a:off x="434880" y="1085400"/>
            <a:ext cx="8320320" cy="1178280"/>
          </a:xfrm>
          <a:prstGeom prst="rect">
            <a:avLst/>
          </a:prstGeom>
          <a:noFill/>
          <a:ln w="0">
            <a:noFill/>
          </a:ln>
        </p:spPr>
        <p:style>
          <a:lnRef idx="0"/>
          <a:fillRef idx="0"/>
          <a:effectRef idx="0"/>
          <a:fontRef idx="minor"/>
        </p:style>
        <p:txBody>
          <a:bodyPr tIns="91440" bIns="91440" anchor="t">
            <a:spAutoFit/>
          </a:bodyPr>
          <a:p>
            <a:pPr>
              <a:lnSpc>
                <a:spcPct val="150000"/>
              </a:lnSpc>
            </a:pPr>
            <a:endParaRPr b="0" lang="fr-FR" sz="1500" strike="noStrike" u="none">
              <a:solidFill>
                <a:srgbClr val="000000"/>
              </a:solidFill>
              <a:uFillTx/>
              <a:latin typeface="Arial"/>
            </a:endParaRPr>
          </a:p>
          <a:p>
            <a:pPr marL="457200" indent="-324000">
              <a:lnSpc>
                <a:spcPct val="150000"/>
              </a:lnSpc>
              <a:buClr>
                <a:srgbClr val="0d0d0d"/>
              </a:buClr>
              <a:buFont typeface="Montserrat"/>
              <a:buChar char="●"/>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102" name="Google Shape;115;p20"/>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103" name="Google Shape;116;p20" descr=""/>
          <p:cNvPicPr/>
          <p:nvPr/>
        </p:nvPicPr>
        <p:blipFill>
          <a:blip r:embed="rId1"/>
          <a:stretch/>
        </p:blipFill>
        <p:spPr>
          <a:xfrm>
            <a:off x="8469720" y="0"/>
            <a:ext cx="673920" cy="340200"/>
          </a:xfrm>
          <a:prstGeom prst="rect">
            <a:avLst/>
          </a:prstGeom>
          <a:ln w="0">
            <a:noFill/>
          </a:ln>
        </p:spPr>
      </p:pic>
      <p:pic>
        <p:nvPicPr>
          <p:cNvPr id="104" name="" descr=""/>
          <p:cNvPicPr/>
          <p:nvPr/>
        </p:nvPicPr>
        <p:blipFill>
          <a:blip r:embed="rId2"/>
          <a:stretch/>
        </p:blipFill>
        <p:spPr>
          <a:xfrm>
            <a:off x="180000" y="1772640"/>
            <a:ext cx="4367520" cy="2907360"/>
          </a:xfrm>
          <a:prstGeom prst="rect">
            <a:avLst/>
          </a:prstGeom>
          <a:ln w="0">
            <a:noFill/>
          </a:ln>
        </p:spPr>
      </p:pic>
      <p:pic>
        <p:nvPicPr>
          <p:cNvPr id="105" name="" descr=""/>
          <p:cNvPicPr/>
          <p:nvPr/>
        </p:nvPicPr>
        <p:blipFill>
          <a:blip r:embed="rId3"/>
          <a:stretch/>
        </p:blipFill>
        <p:spPr>
          <a:xfrm>
            <a:off x="4680000" y="1772640"/>
            <a:ext cx="4420080" cy="2937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lnSpc>
                <a:spcPct val="150000"/>
              </a:lnSpc>
              <a:spcBef>
                <a:spcPts val="1191"/>
              </a:spcBef>
              <a:spcAft>
                <a:spcPts val="992"/>
              </a:spcAft>
              <a:buNone/>
            </a:pPr>
            <a:r>
              <a:rPr b="0" lang="fr" sz="1400" strike="noStrike" u="none">
                <a:solidFill>
                  <a:srgbClr val="0d0d0d"/>
                </a:solidFill>
                <a:highlight>
                  <a:srgbClr val="ffffff"/>
                </a:highlight>
                <a:uFillTx/>
                <a:latin typeface="Montserrat"/>
                <a:ea typeface="Montserrat"/>
              </a:rPr>
              <a:t>Les sources ont été classées en deux axes principaux</a:t>
            </a:r>
            <a:endParaRPr b="0" lang="fr-FR" sz="1400" strike="noStrike" u="none">
              <a:solidFill>
                <a:srgbClr val="000000"/>
              </a:solidFill>
              <a:uFillTx/>
              <a:latin typeface="Arial"/>
            </a:endParaRPr>
          </a:p>
        </p:txBody>
      </p:sp>
      <p:sp>
        <p:nvSpPr>
          <p:cNvPr id="107" name="PlaceHolder 2"/>
          <p:cNvSpPr>
            <a:spLocks noGrp="1"/>
          </p:cNvSpPr>
          <p:nvPr>
            <p:ph/>
          </p:nvPr>
        </p:nvSpPr>
        <p:spPr>
          <a:xfrm>
            <a:off x="311760" y="1152360"/>
            <a:ext cx="4368240" cy="3887640"/>
          </a:xfrm>
          <a:prstGeom prst="rect">
            <a:avLst/>
          </a:prstGeom>
          <a:noFill/>
          <a:ln w="0">
            <a:noFill/>
          </a:ln>
        </p:spPr>
        <p:txBody>
          <a:bodyPr lIns="0" rIns="0" tIns="0" bIns="0" anchor="t">
            <a:normAutofit/>
          </a:bodyPr>
          <a:p>
            <a:pPr marL="432000" indent="0">
              <a:lnSpc>
                <a:spcPct val="150000"/>
              </a:lnSpc>
              <a:spcBef>
                <a:spcPts val="1191"/>
              </a:spcBef>
              <a:spcAft>
                <a:spcPts val="992"/>
              </a:spcAft>
              <a:buNone/>
            </a:pPr>
            <a:r>
              <a:rPr b="0" lang="fr" sz="1050" strike="noStrike" u="none">
                <a:solidFill>
                  <a:srgbClr val="0d0d0d"/>
                </a:solidFill>
                <a:highlight>
                  <a:srgbClr val="ffffff"/>
                </a:highlight>
                <a:uFillTx/>
                <a:latin typeface="Montserrat"/>
                <a:ea typeface="Montserrat"/>
              </a:rPr>
              <a:t>Axe Web :</a:t>
            </a:r>
            <a:r>
              <a:rPr b="0" lang="fr" sz="1000" strike="noStrike" u="none">
                <a:solidFill>
                  <a:srgbClr val="0d0d0d"/>
                </a:solidFill>
                <a:highlight>
                  <a:srgbClr val="ffffff"/>
                </a:highlight>
                <a:uFillTx/>
                <a:latin typeface="Montserrat"/>
                <a:ea typeface="Montserrat"/>
              </a:rPr>
              <a:t> plus général, sur le développement web , accessibilité web et meilleures pratiques de sécurité en ligne </a:t>
            </a:r>
            <a:endParaRPr b="0" lang="fr-FR" sz="1000" strike="noStrike" u="none">
              <a:solidFill>
                <a:srgbClr val="000000"/>
              </a:solidFill>
              <a:uFillTx/>
              <a:latin typeface="Arial"/>
            </a:endParaRPr>
          </a:p>
          <a:p>
            <a:pPr marL="432000"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50000"/>
              </a:lnSpc>
              <a:spcBef>
                <a:spcPts val="1191"/>
              </a:spcBef>
              <a:spcAft>
                <a:spcPts val="992"/>
              </a:spcAft>
              <a:buNone/>
            </a:pPr>
            <a:endParaRPr b="0" lang="fr-FR" sz="1000" strike="noStrike" u="none">
              <a:solidFill>
                <a:srgbClr val="000000"/>
              </a:solidFill>
              <a:uFillTx/>
              <a:latin typeface="Arial"/>
            </a:endParaRPr>
          </a:p>
          <a:p>
            <a:pPr marL="432000" indent="0">
              <a:lnSpc>
                <a:spcPct val="150000"/>
              </a:lnSpc>
              <a:spcBef>
                <a:spcPts val="1191"/>
              </a:spcBef>
              <a:spcAft>
                <a:spcPts val="992"/>
              </a:spcAft>
              <a:buNone/>
            </a:pPr>
            <a:endParaRPr b="0" lang="fr-FR" sz="1000" strike="noStrike" u="none">
              <a:solidFill>
                <a:srgbClr val="000000"/>
              </a:solidFill>
              <a:uFillTx/>
              <a:latin typeface="Arial"/>
            </a:endParaRPr>
          </a:p>
        </p:txBody>
      </p:sp>
      <p:pic>
        <p:nvPicPr>
          <p:cNvPr id="108" name="" descr=""/>
          <p:cNvPicPr/>
          <p:nvPr/>
        </p:nvPicPr>
        <p:blipFill>
          <a:blip r:embed="rId1"/>
          <a:stretch/>
        </p:blipFill>
        <p:spPr>
          <a:xfrm>
            <a:off x="1564560" y="1800000"/>
            <a:ext cx="1675440" cy="3240000"/>
          </a:xfrm>
          <a:prstGeom prst="rect">
            <a:avLst/>
          </a:prstGeom>
          <a:ln w="0">
            <a:noFill/>
          </a:ln>
        </p:spPr>
      </p:pic>
      <p:sp>
        <p:nvSpPr>
          <p:cNvPr id="109" name=""/>
          <p:cNvSpPr txBox="1"/>
          <p:nvPr/>
        </p:nvSpPr>
        <p:spPr>
          <a:xfrm>
            <a:off x="4680000" y="1152360"/>
            <a:ext cx="4559760" cy="3887640"/>
          </a:xfrm>
          <a:prstGeom prst="rect">
            <a:avLst/>
          </a:prstGeom>
          <a:noFill/>
          <a:ln w="0">
            <a:noFill/>
          </a:ln>
        </p:spPr>
        <p:txBody>
          <a:bodyPr lIns="90000" rIns="90000" tIns="45000" bIns="45000" anchor="t">
            <a:noAutofit/>
          </a:bodyPr>
          <a:p>
            <a:r>
              <a:rPr b="0" lang="fr" sz="1050" strike="noStrike" u="none">
                <a:solidFill>
                  <a:srgbClr val="0d0d0d"/>
                </a:solidFill>
                <a:highlight>
                  <a:srgbClr val="ffffff"/>
                </a:highlight>
                <a:uFillTx/>
                <a:latin typeface="Montserrat"/>
                <a:ea typeface="Montserrat"/>
              </a:rPr>
              <a:t>Axe Menu Maker :</a:t>
            </a:r>
            <a:r>
              <a:rPr b="0" lang="fr" sz="1000" strike="noStrike" u="none">
                <a:solidFill>
                  <a:srgbClr val="0d0d0d"/>
                </a:solidFill>
                <a:highlight>
                  <a:srgbClr val="ffffff"/>
                </a:highlight>
                <a:uFillTx/>
                <a:latin typeface="Montserrat"/>
                <a:ea typeface="Montserrat"/>
              </a:rPr>
              <a:t> qui se concentre sur les notions associés au projet  avec des comparaison entre différentes technologie et des article plus spécifiques aux technologie potentiel</a:t>
            </a:r>
            <a:endParaRPr b="0" lang="fr-FR" sz="1000" strike="noStrike" u="none">
              <a:solidFill>
                <a:srgbClr val="000000"/>
              </a:solidFill>
              <a:uFillTx/>
              <a:latin typeface="Arial"/>
            </a:endParaRPr>
          </a:p>
        </p:txBody>
      </p:sp>
      <p:pic>
        <p:nvPicPr>
          <p:cNvPr id="110" name="" descr=""/>
          <p:cNvPicPr/>
          <p:nvPr/>
        </p:nvPicPr>
        <p:blipFill>
          <a:blip r:embed="rId2"/>
          <a:stretch/>
        </p:blipFill>
        <p:spPr>
          <a:xfrm>
            <a:off x="5953320" y="1800000"/>
            <a:ext cx="1606680" cy="3240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p:nvPr>
        </p:nvSpPr>
        <p:spPr>
          <a:xfrm>
            <a:off x="119880" y="360000"/>
            <a:ext cx="8520120" cy="3416040"/>
          </a:xfrm>
          <a:prstGeom prst="rect">
            <a:avLst/>
          </a:prstGeom>
          <a:noFill/>
          <a:ln w="0">
            <a:noFill/>
          </a:ln>
        </p:spPr>
        <p:txBody>
          <a:bodyPr lIns="0" rIns="0" tIns="0" bIns="0" anchor="t">
            <a:normAutofit/>
          </a:bodyPr>
          <a:p>
            <a:pPr marL="432000" indent="0">
              <a:lnSpc>
                <a:spcPct val="150000"/>
              </a:lnSpc>
              <a:spcBef>
                <a:spcPts val="1191"/>
              </a:spcBef>
              <a:spcAft>
                <a:spcPts val="992"/>
              </a:spcAft>
              <a:buNone/>
            </a:pPr>
            <a:r>
              <a:rPr b="0" lang="fr" sz="1400" strike="noStrike" u="none">
                <a:solidFill>
                  <a:srgbClr val="0d0d0d"/>
                </a:solidFill>
                <a:highlight>
                  <a:srgbClr val="ffffff"/>
                </a:highlight>
                <a:uFillTx/>
                <a:latin typeface="Montserrat"/>
                <a:ea typeface="Montserrat"/>
              </a:rPr>
              <a:t>L'article </a:t>
            </a:r>
            <a:r>
              <a:rPr b="0" i="1" lang="fr" sz="1400" strike="noStrike" u="sng">
                <a:solidFill>
                  <a:srgbClr val="000000"/>
                </a:solidFill>
                <a:highlight>
                  <a:srgbClr val="ffffff"/>
                </a:highlight>
                <a:uFillTx/>
                <a:latin typeface="Montserrat"/>
                <a:ea typeface="Montserrat"/>
                <a:hlinkClick r:id="rId1"/>
              </a:rPr>
              <a:t>jQueryvsReact: UltimateComparisonGuide</a:t>
            </a:r>
            <a:r>
              <a:rPr b="0" i="1" lang="fr" sz="1400" strike="noStrike" u="sng">
                <a:solidFill>
                  <a:srgbClr val="000000"/>
                </a:solidFill>
                <a:highlight>
                  <a:srgbClr val="ffffff"/>
                </a:highlight>
                <a:uFillTx/>
                <a:latin typeface="Montserrat"/>
                <a:ea typeface="Montserrat"/>
              </a:rPr>
              <a:t> </a:t>
            </a:r>
            <a:r>
              <a:rPr b="0" lang="fr" sz="1400" strike="noStrike" u="none">
                <a:solidFill>
                  <a:srgbClr val="0d0d0d"/>
                </a:solidFill>
                <a:highlight>
                  <a:srgbClr val="ffffff"/>
                </a:highlight>
                <a:uFillTx/>
                <a:latin typeface="Montserrat"/>
                <a:ea typeface="Montserrat"/>
              </a:rPr>
              <a:t>aide à comprendre les différences entre jQuery et React. Il justifie l'utilisation de React dans Menu Maker, car React est plus moderne, scalable, et facilite la gestion des interfaces dynamiques, tandis que jQuery est plus adapté aux petits projets. Cela est crucial pour la création et la gestion de menus interactifs. </a:t>
            </a:r>
            <a:endParaRPr b="0" lang="fr-FR" sz="1400" strike="noStrike" u="none">
              <a:solidFill>
                <a:srgbClr val="000000"/>
              </a:solidFill>
              <a:uFillTx/>
              <a:latin typeface="Arial"/>
            </a:endParaRPr>
          </a:p>
          <a:p>
            <a:pPr marL="432000" indent="0">
              <a:lnSpc>
                <a:spcPct val="150000"/>
              </a:lnSpc>
              <a:spcBef>
                <a:spcPts val="1191"/>
              </a:spcBef>
              <a:spcAft>
                <a:spcPts val="992"/>
              </a:spcAft>
              <a:buNone/>
            </a:pPr>
            <a:endParaRPr b="0" lang="fr-FR" sz="1400" strike="noStrike" u="none">
              <a:solidFill>
                <a:srgbClr val="000000"/>
              </a:solidFill>
              <a:uFillTx/>
              <a:latin typeface="Arial"/>
            </a:endParaRPr>
          </a:p>
          <a:p>
            <a:pPr marL="432000" indent="0">
              <a:lnSpc>
                <a:spcPct val="150000"/>
              </a:lnSpc>
              <a:buNone/>
            </a:pPr>
            <a:endParaRPr b="0" lang="fr-FR" sz="1400" strike="noStrike" u="none">
              <a:solidFill>
                <a:srgbClr val="000000"/>
              </a:solidFill>
              <a:uFillTx/>
              <a:latin typeface="Arial"/>
            </a:endParaRPr>
          </a:p>
        </p:txBody>
      </p:sp>
      <p:pic>
        <p:nvPicPr>
          <p:cNvPr id="112" name="" descr=""/>
          <p:cNvPicPr/>
          <p:nvPr/>
        </p:nvPicPr>
        <p:blipFill>
          <a:blip r:embed="rId2"/>
          <a:stretch/>
        </p:blipFill>
        <p:spPr>
          <a:xfrm>
            <a:off x="2700000" y="1800000"/>
            <a:ext cx="6120000" cy="3268080"/>
          </a:xfrm>
          <a:prstGeom prst="rect">
            <a:avLst/>
          </a:prstGeom>
          <a:ln w="0">
            <a:noFill/>
          </a:ln>
        </p:spPr>
      </p:pic>
      <p:pic>
        <p:nvPicPr>
          <p:cNvPr id="113" name="" descr=""/>
          <p:cNvPicPr/>
          <p:nvPr/>
        </p:nvPicPr>
        <p:blipFill>
          <a:blip r:embed="rId3"/>
          <a:stretch/>
        </p:blipFill>
        <p:spPr>
          <a:xfrm>
            <a:off x="4273560" y="2640240"/>
            <a:ext cx="4203360" cy="2055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p:nvPr>
        </p:nvSpPr>
        <p:spPr>
          <a:xfrm>
            <a:off x="119880" y="360000"/>
            <a:ext cx="8520120" cy="3416040"/>
          </a:xfrm>
          <a:prstGeom prst="rect">
            <a:avLst/>
          </a:prstGeom>
          <a:noFill/>
          <a:ln w="0">
            <a:noFill/>
          </a:ln>
        </p:spPr>
        <p:txBody>
          <a:bodyPr lIns="0" rIns="0" tIns="0" bIns="0" anchor="t">
            <a:normAutofit/>
          </a:bodyPr>
          <a:p>
            <a:pPr marL="432000" indent="0">
              <a:lnSpc>
                <a:spcPct val="150000"/>
              </a:lnSpc>
              <a:spcBef>
                <a:spcPts val="1191"/>
              </a:spcBef>
              <a:spcAft>
                <a:spcPts val="992"/>
              </a:spcAft>
              <a:buNone/>
            </a:pPr>
            <a:r>
              <a:rPr b="0" lang="fr" sz="1400" strike="noStrike" u="none">
                <a:solidFill>
                  <a:srgbClr val="0d0d0d"/>
                </a:solidFill>
                <a:highlight>
                  <a:srgbClr val="ffffff"/>
                </a:highlight>
                <a:uFillTx/>
                <a:latin typeface="Montserrat"/>
                <a:ea typeface="Montserrat"/>
              </a:rPr>
              <a:t>L'article</a:t>
            </a:r>
            <a:r>
              <a:rPr b="0" i="1" lang="fr" sz="1400" strike="noStrike" u="sng">
                <a:solidFill>
                  <a:srgbClr val="0d0d0d"/>
                </a:solidFill>
                <a:highlight>
                  <a:srgbClr val="ffffff"/>
                </a:highlight>
                <a:uFillTx/>
                <a:latin typeface="Montserrat"/>
                <a:ea typeface="Montserrat"/>
              </a:rPr>
              <a:t> </a:t>
            </a:r>
            <a:r>
              <a:rPr b="0" i="1" lang="fr" sz="1400" strike="noStrike" u="sng">
                <a:solidFill>
                  <a:srgbClr val="0d0d0d"/>
                </a:solidFill>
                <a:highlight>
                  <a:srgbClr val="ffffff"/>
                </a:highlight>
                <a:uFillTx/>
                <a:latin typeface="Montserrat"/>
                <a:ea typeface="Montserrat"/>
                <a:hlinkClick r:id="rId1"/>
              </a:rPr>
              <a:t>JWTAuthenticationBestPractices</a:t>
            </a:r>
            <a:r>
              <a:rPr b="0" lang="fr" sz="1400" strike="noStrike" u="none">
                <a:solidFill>
                  <a:srgbClr val="0d0d0d"/>
                </a:solidFill>
                <a:highlight>
                  <a:srgbClr val="ffffff"/>
                </a:highlight>
                <a:uFillTx/>
                <a:latin typeface="Montserrat"/>
                <a:ea typeface="Montserrat"/>
              </a:rPr>
              <a:t> explique comment sécuriser l'authentification avec JWT. Ce choix est pertinent pour le projet, car il décrit les meilleures pratiques pour gérer les sessions utilisateur de manière sécurisée, une clé pour la connexion/inscription dans Menu Maker. </a:t>
            </a:r>
            <a:endParaRPr b="0" lang="fr-FR" sz="1400" strike="noStrike" u="none">
              <a:solidFill>
                <a:srgbClr val="000000"/>
              </a:solidFill>
              <a:uFillTx/>
              <a:latin typeface="Arial"/>
            </a:endParaRPr>
          </a:p>
          <a:p>
            <a:pPr marL="432000" indent="0">
              <a:lnSpc>
                <a:spcPct val="150000"/>
              </a:lnSpc>
              <a:spcBef>
                <a:spcPts val="1191"/>
              </a:spcBef>
              <a:spcAft>
                <a:spcPts val="992"/>
              </a:spcAft>
              <a:buNone/>
            </a:pPr>
            <a:endParaRPr b="0" lang="fr-FR" sz="1400" strike="noStrike" u="none">
              <a:solidFill>
                <a:srgbClr val="000000"/>
              </a:solidFill>
              <a:uFillTx/>
              <a:latin typeface="Arial"/>
            </a:endParaRPr>
          </a:p>
          <a:p>
            <a:pPr marL="432000" indent="0">
              <a:lnSpc>
                <a:spcPct val="150000"/>
              </a:lnSpc>
              <a:buNone/>
            </a:pPr>
            <a:endParaRPr b="0" lang="fr-FR" sz="1400" strike="noStrike" u="none">
              <a:solidFill>
                <a:srgbClr val="000000"/>
              </a:solidFill>
              <a:uFillTx/>
              <a:latin typeface="Arial"/>
            </a:endParaRPr>
          </a:p>
        </p:txBody>
      </p:sp>
      <p:pic>
        <p:nvPicPr>
          <p:cNvPr id="115" name="" descr=""/>
          <p:cNvPicPr/>
          <p:nvPr/>
        </p:nvPicPr>
        <p:blipFill>
          <a:blip r:embed="rId2"/>
          <a:stretch/>
        </p:blipFill>
        <p:spPr>
          <a:xfrm>
            <a:off x="2700000" y="1877040"/>
            <a:ext cx="6202440" cy="3162960"/>
          </a:xfrm>
          <a:prstGeom prst="rect">
            <a:avLst/>
          </a:prstGeom>
          <a:ln w="0">
            <a:noFill/>
          </a:ln>
        </p:spPr>
      </p:pic>
      <p:pic>
        <p:nvPicPr>
          <p:cNvPr id="116" name="" descr=""/>
          <p:cNvPicPr/>
          <p:nvPr/>
        </p:nvPicPr>
        <p:blipFill>
          <a:blip r:embed="rId3"/>
          <a:stretch/>
        </p:blipFill>
        <p:spPr>
          <a:xfrm>
            <a:off x="4367880" y="2700000"/>
            <a:ext cx="3552120" cy="1907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406440"/>
            <a:ext cx="8520120" cy="649800"/>
          </a:xfrm>
          <a:prstGeom prst="rect">
            <a:avLst/>
          </a:prstGeom>
          <a:noFill/>
          <a:ln w="0">
            <a:noFill/>
          </a:ln>
        </p:spPr>
        <p:txBody>
          <a:bodyPr lIns="0" rIns="0" tIns="0" bIns="0" anchor="ctr">
            <a:noAutofit/>
          </a:bodyPr>
          <a:p>
            <a:pPr indent="0">
              <a:spcBef>
                <a:spcPts val="1191"/>
              </a:spcBef>
              <a:spcAft>
                <a:spcPts val="992"/>
              </a:spcAft>
              <a:buNone/>
            </a:pPr>
            <a:r>
              <a:rPr b="0" lang="fr-FR" sz="2200" strike="noStrike" u="none">
                <a:solidFill>
                  <a:srgbClr val="000000"/>
                </a:solidFill>
                <a:uFillTx/>
                <a:latin typeface="Montserrat"/>
              </a:rPr>
              <a:t>contribution de la veille a  l'élaboration des spécifications techniques : </a:t>
            </a:r>
            <a:endParaRPr b="0" lang="fr-FR" sz="2200" strike="noStrike" u="none">
              <a:solidFill>
                <a:srgbClr val="000000"/>
              </a:solidFill>
              <a:uFillTx/>
              <a:latin typeface="Arial"/>
            </a:endParaRPr>
          </a:p>
        </p:txBody>
      </p:sp>
      <p:sp>
        <p:nvSpPr>
          <p:cNvPr id="118" name="PlaceHolder 2"/>
          <p:cNvSpPr>
            <a:spLocks noGrp="1"/>
          </p:cNvSpPr>
          <p:nvPr>
            <p:ph/>
          </p:nvPr>
        </p:nvSpPr>
        <p:spPr>
          <a:xfrm>
            <a:off x="299880" y="1620000"/>
            <a:ext cx="8520120" cy="3416040"/>
          </a:xfrm>
          <a:prstGeom prst="rect">
            <a:avLst/>
          </a:prstGeom>
          <a:noFill/>
          <a:ln w="0">
            <a:noFill/>
          </a:ln>
        </p:spPr>
        <p:txBody>
          <a:bodyPr lIns="0" rIns="0" tIns="0" bIns="0" anchor="t">
            <a:normAutofit/>
          </a:bodyPr>
          <a:p>
            <a:pPr marL="432000" indent="0">
              <a:lnSpc>
                <a:spcPct val="150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La veille technologique a été essentielle pour comparer les différentes options et prendre des décisions éclairées concernant les technologies à utiliser dans le projet.</a:t>
            </a:r>
            <a:endParaRPr b="0" lang="fr-FR" sz="1500" strike="noStrike" u="none">
              <a:solidFill>
                <a:srgbClr val="000000"/>
              </a:solidFill>
              <a:uFillTx/>
              <a:latin typeface="Arial"/>
            </a:endParaRPr>
          </a:p>
          <a:p>
            <a:pPr marL="432000" indent="0">
              <a:lnSpc>
                <a:spcPct val="150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 </a:t>
            </a:r>
            <a:r>
              <a:rPr b="0" lang="fr" sz="1500" strike="noStrike" u="none">
                <a:solidFill>
                  <a:srgbClr val="0d0d0d"/>
                </a:solidFill>
                <a:highlight>
                  <a:srgbClr val="ffffff"/>
                </a:highlight>
                <a:uFillTx/>
                <a:latin typeface="Montserrat"/>
                <a:ea typeface="Montserrat"/>
              </a:rPr>
              <a:t>Elle a permis de sélectionner des outils comme React pour le front-end et Node.js avec Express pour le back-end mais aussi pour la gestion des données et le choix de mongoDB </a:t>
            </a:r>
            <a:endParaRPr b="0" lang="fr-FR" sz="1500" strike="noStrike" u="none">
              <a:solidFill>
                <a:srgbClr val="000000"/>
              </a:solidFill>
              <a:uFillTx/>
              <a:latin typeface="Arial"/>
            </a:endParaRPr>
          </a:p>
        </p:txBody>
      </p:sp>
      <p:pic>
        <p:nvPicPr>
          <p:cNvPr id="119" name="" descr=""/>
          <p:cNvPicPr/>
          <p:nvPr/>
        </p:nvPicPr>
        <p:blipFill>
          <a:blip r:embed="rId1"/>
          <a:stretch/>
        </p:blipFill>
        <p:spPr>
          <a:xfrm>
            <a:off x="7020000" y="3465720"/>
            <a:ext cx="1500120" cy="1394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Conclusion</a:t>
            </a:r>
            <a:endParaRPr b="0" lang="fr-FR" sz="2000" strike="noStrike" u="none">
              <a:solidFill>
                <a:srgbClr val="000000"/>
              </a:solidFill>
              <a:uFillTx/>
              <a:latin typeface="Arial"/>
            </a:endParaRPr>
          </a:p>
        </p:txBody>
      </p:sp>
      <p:sp>
        <p:nvSpPr>
          <p:cNvPr id="121" name="Google Shape;123;p21"/>
          <p:cNvSpPr/>
          <p:nvPr/>
        </p:nvSpPr>
        <p:spPr>
          <a:xfrm>
            <a:off x="0" y="0"/>
            <a:ext cx="4911120" cy="35208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122" name="Google Shape;124;p21"/>
          <p:cNvSpPr/>
          <p:nvPr/>
        </p:nvSpPr>
        <p:spPr>
          <a:xfrm>
            <a:off x="434880" y="1085400"/>
            <a:ext cx="8320320" cy="4259520"/>
          </a:xfrm>
          <a:prstGeom prst="rect">
            <a:avLst/>
          </a:prstGeom>
          <a:noFill/>
          <a:ln w="0">
            <a:noFill/>
          </a:ln>
        </p:spPr>
        <p:style>
          <a:lnRef idx="0"/>
          <a:fillRef idx="0"/>
          <a:effectRef idx="0"/>
          <a:fontRef idx="minor"/>
        </p:style>
        <p:txBody>
          <a:bodyPr tIns="91440" bIns="91440" anchor="t">
            <a:spAutoFit/>
          </a:bodyPr>
          <a:p>
            <a:pPr marL="457200" indent="-343080">
              <a:lnSpc>
                <a:spcPct val="115000"/>
              </a:lnSpc>
              <a:spcBef>
                <a:spcPts val="1191"/>
              </a:spcBef>
              <a:spcAft>
                <a:spcPts val="992"/>
              </a:spcAft>
              <a:buClr>
                <a:srgbClr val="0d0d0d"/>
              </a:buClr>
              <a:buFont typeface="Montserrat"/>
              <a:buChar char="●"/>
            </a:pPr>
            <a:r>
              <a:rPr b="0" lang="fr" sz="1500" strike="noStrike" u="none">
                <a:solidFill>
                  <a:srgbClr val="0d0d0d"/>
                </a:solidFill>
                <a:highlight>
                  <a:srgbClr val="ffffff"/>
                </a:highlight>
                <a:uFillTx/>
                <a:latin typeface="Montserrat"/>
                <a:ea typeface="Montserrat"/>
              </a:rPr>
              <a:t>Le projet Menu Maker propose une solution web innovante pour les restaurateurs, facilitant la création, la personnalisation et la gestion de menus.</a:t>
            </a:r>
            <a:endParaRPr b="0" lang="fr-FR" sz="1500" strike="noStrike" u="none">
              <a:solidFill>
                <a:srgbClr val="000000"/>
              </a:solidFill>
              <a:uFillTx/>
              <a:latin typeface="Arial"/>
            </a:endParaRPr>
          </a:p>
          <a:p>
            <a:pPr marL="457200" indent="-343080">
              <a:lnSpc>
                <a:spcPct val="115000"/>
              </a:lnSpc>
              <a:spcBef>
                <a:spcPts val="1191"/>
              </a:spcBef>
              <a:spcAft>
                <a:spcPts val="992"/>
              </a:spcAft>
              <a:buClr>
                <a:srgbClr val="0d0d0d"/>
              </a:buClr>
              <a:buFont typeface="Montserrat"/>
              <a:buChar char="●"/>
            </a:pPr>
            <a:r>
              <a:rPr b="0" lang="fr" sz="1500" strike="noStrike" u="none">
                <a:solidFill>
                  <a:srgbClr val="0d0d0d"/>
                </a:solidFill>
                <a:highlight>
                  <a:srgbClr val="ffffff"/>
                </a:highlight>
                <a:uFillTx/>
                <a:latin typeface="Montserrat"/>
                <a:ea typeface="Montserrat"/>
              </a:rPr>
              <a:t> </a:t>
            </a:r>
            <a:r>
              <a:rPr b="0" lang="fr" sz="1500" strike="noStrike" u="none">
                <a:solidFill>
                  <a:srgbClr val="0d0d0d"/>
                </a:solidFill>
                <a:highlight>
                  <a:srgbClr val="ffffff"/>
                </a:highlight>
                <a:uFillTx/>
                <a:latin typeface="Montserrat"/>
                <a:ea typeface="Montserrat"/>
              </a:rPr>
              <a:t>Basé sur une architecture moderne alliant React pour le front-end et Node.js avec MongoDB pour le back-end, il assure une expérience utilisateur fluide. </a:t>
            </a:r>
            <a:endParaRPr b="0" lang="fr-FR" sz="1500" strike="noStrike" u="none">
              <a:solidFill>
                <a:srgbClr val="000000"/>
              </a:solidFill>
              <a:uFillTx/>
              <a:latin typeface="Arial"/>
            </a:endParaRPr>
          </a:p>
          <a:p>
            <a:pPr marL="457200" indent="-343080">
              <a:lnSpc>
                <a:spcPct val="115000"/>
              </a:lnSpc>
              <a:spcBef>
                <a:spcPts val="1191"/>
              </a:spcBef>
              <a:spcAft>
                <a:spcPts val="992"/>
              </a:spcAft>
              <a:buClr>
                <a:srgbClr val="0d0d0d"/>
              </a:buClr>
              <a:buFont typeface="Montserrat"/>
              <a:buChar char="●"/>
            </a:pPr>
            <a:endParaRPr b="0" lang="fr-FR" sz="1500" strike="noStrike" u="none">
              <a:solidFill>
                <a:srgbClr val="000000"/>
              </a:solidFill>
              <a:uFillTx/>
              <a:latin typeface="Arial"/>
            </a:endParaRPr>
          </a:p>
          <a:p>
            <a:pPr marL="457200" indent="-343080">
              <a:lnSpc>
                <a:spcPct val="115000"/>
              </a:lnSpc>
              <a:spcBef>
                <a:spcPts val="1191"/>
              </a:spcBef>
              <a:spcAft>
                <a:spcPts val="992"/>
              </a:spcAft>
              <a:buClr>
                <a:srgbClr val="0d0d0d"/>
              </a:buClr>
              <a:buFont typeface="Montserrat"/>
              <a:buChar char="●"/>
            </a:pPr>
            <a:r>
              <a:rPr b="0" lang="fr" sz="1500" strike="noStrike" u="none">
                <a:solidFill>
                  <a:srgbClr val="0d0d0d"/>
                </a:solidFill>
                <a:highlight>
                  <a:srgbClr val="ffffff"/>
                </a:highlight>
                <a:uFillTx/>
                <a:latin typeface="Montserrat"/>
                <a:ea typeface="Montserrat"/>
              </a:rPr>
              <a:t>La méthodologie Agile/Scrum a permis une gestion optimisée du développement.</a:t>
            </a:r>
            <a:endParaRPr b="0" lang="fr-FR" sz="1500" strike="noStrike" u="none">
              <a:solidFill>
                <a:srgbClr val="000000"/>
              </a:solidFill>
              <a:uFillTx/>
              <a:latin typeface="Arial"/>
            </a:endParaRPr>
          </a:p>
          <a:p>
            <a:pPr marL="457200" indent="-343080">
              <a:lnSpc>
                <a:spcPct val="115000"/>
              </a:lnSpc>
              <a:spcBef>
                <a:spcPts val="1191"/>
              </a:spcBef>
              <a:spcAft>
                <a:spcPts val="992"/>
              </a:spcAft>
              <a:buClr>
                <a:srgbClr val="0d0d0d"/>
              </a:buClr>
              <a:buFont typeface="Montserrat"/>
              <a:buChar char="●"/>
            </a:pPr>
            <a:r>
              <a:rPr b="0" lang="fr" sz="1500" strike="noStrike" u="none">
                <a:solidFill>
                  <a:srgbClr val="0d0d0d"/>
                </a:solidFill>
                <a:highlight>
                  <a:srgbClr val="ffffff"/>
                </a:highlight>
                <a:uFillTx/>
                <a:latin typeface="Montserrat"/>
                <a:ea typeface="Montserrat"/>
              </a:rPr>
              <a:t> </a:t>
            </a:r>
            <a:r>
              <a:rPr b="0" lang="fr" sz="1500" strike="noStrike" u="none">
                <a:solidFill>
                  <a:srgbClr val="0d0d0d"/>
                </a:solidFill>
                <a:highlight>
                  <a:srgbClr val="ffffff"/>
                </a:highlight>
                <a:uFillTx/>
                <a:latin typeface="Montserrat"/>
                <a:ea typeface="Montserrat"/>
              </a:rPr>
              <a:t>La veille technologique a aidé à choisir les technologies appropriées, garantissant ainsi un système robuste, évolutif et facile à maintenir. </a:t>
            </a:r>
            <a:endParaRPr b="0" lang="fr-FR" sz="1500" strike="noStrike" u="none">
              <a:solidFill>
                <a:srgbClr val="000000"/>
              </a:solidFill>
              <a:uFillTx/>
              <a:latin typeface="Arial"/>
            </a:endParaRPr>
          </a:p>
          <a:p>
            <a:pPr>
              <a:lnSpc>
                <a:spcPct val="115000"/>
              </a:lnSpc>
              <a:tabLst>
                <a:tab algn="l" pos="0"/>
              </a:tabLst>
            </a:pPr>
            <a:endParaRPr b="0" lang="fr-FR" sz="15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123" name="Google Shape;125;p21"/>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124" name="Google Shape;126;p21"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800" strike="noStrike" u="none">
                <a:solidFill>
                  <a:schemeClr val="dk1"/>
                </a:solidFill>
                <a:uFillTx/>
                <a:latin typeface="Montserrat"/>
                <a:ea typeface="Montserrat"/>
              </a:rPr>
              <a:t>Sommaire</a:t>
            </a:r>
            <a:endParaRPr b="0" lang="fr-FR" sz="2800" strike="noStrike" u="none">
              <a:solidFill>
                <a:srgbClr val="000000"/>
              </a:solidFill>
              <a:uFillTx/>
              <a:latin typeface="Arial"/>
            </a:endParaRPr>
          </a:p>
        </p:txBody>
      </p:sp>
      <p:sp>
        <p:nvSpPr>
          <p:cNvPr id="43"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36600">
              <a:lnSpc>
                <a:spcPct val="150000"/>
              </a:lnSpc>
              <a:spcBef>
                <a:spcPts val="1500"/>
              </a:spcBef>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Contexte du projet</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Aperçu de la maquette</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Méthodologie utilisée</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Tableau Kanban</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Spécifications techniques</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Veille technologique</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Conclusion </a:t>
            </a:r>
            <a:endParaRPr b="0" lang="fr-FR" sz="1700" strike="noStrike" u="none">
              <a:solidFill>
                <a:srgbClr val="000000"/>
              </a:solidFill>
              <a:uFillTx/>
              <a:latin typeface="Arial"/>
            </a:endParaRPr>
          </a:p>
          <a:p>
            <a:pPr marL="457200" indent="-336600">
              <a:lnSpc>
                <a:spcPct val="150000"/>
              </a:lnSpc>
              <a:buClr>
                <a:srgbClr val="0d0d0d"/>
              </a:buClr>
              <a:buFont typeface="OpenSymbol"/>
              <a:buAutoNum type="arabicPeriod"/>
            </a:pPr>
            <a:r>
              <a:rPr b="0" lang="fr" sz="1700" strike="noStrike" u="none">
                <a:solidFill>
                  <a:srgbClr val="0d0d0d"/>
                </a:solidFill>
                <a:highlight>
                  <a:srgbClr val="ffffff"/>
                </a:highlight>
                <a:uFillTx/>
                <a:latin typeface="Montserrat"/>
                <a:ea typeface="Montserrat"/>
              </a:rPr>
              <a:t>Questions</a:t>
            </a:r>
            <a:endParaRPr b="0" lang="fr-FR" sz="1700" strike="noStrike" u="none">
              <a:solidFill>
                <a:srgbClr val="000000"/>
              </a:solidFill>
              <a:uFillTx/>
              <a:latin typeface="Arial"/>
            </a:endParaRPr>
          </a:p>
          <a:p>
            <a:pPr marL="457200" indent="0">
              <a:lnSpc>
                <a:spcPct val="115000"/>
              </a:lnSpc>
              <a:buNone/>
              <a:tabLst>
                <a:tab algn="l" pos="0"/>
              </a:tabLst>
            </a:pPr>
            <a:endParaRPr b="0" lang="fr-FR" sz="1200" strike="noStrike" u="none">
              <a:solidFill>
                <a:srgbClr val="000000"/>
              </a:solidFill>
              <a:uFillTx/>
              <a:latin typeface="Arial"/>
            </a:endParaRPr>
          </a:p>
        </p:txBody>
      </p:sp>
      <p:pic>
        <p:nvPicPr>
          <p:cNvPr id="44" name="Google Shape;63;p14"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125" name="Google Shape;131;p22"/>
          <p:cNvSpPr/>
          <p:nvPr/>
        </p:nvSpPr>
        <p:spPr>
          <a:xfrm>
            <a:off x="2411640" y="2125800"/>
            <a:ext cx="4221720" cy="8017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QUESTIONS ?</a:t>
            </a:r>
            <a:endParaRPr b="0" lang="fr-FR" sz="3500" strike="noStrike" u="none">
              <a:solidFill>
                <a:srgbClr val="000000"/>
              </a:solidFill>
              <a:uFillTx/>
              <a:latin typeface="Arial"/>
            </a:endParaRPr>
          </a:p>
        </p:txBody>
      </p:sp>
      <p:sp>
        <p:nvSpPr>
          <p:cNvPr id="126" name="Google Shape;132;p22"/>
          <p:cNvSpPr/>
          <p:nvPr/>
        </p:nvSpPr>
        <p:spPr>
          <a:xfrm>
            <a:off x="115200" y="118440"/>
            <a:ext cx="2384280" cy="279720"/>
          </a:xfrm>
          <a:prstGeom prst="rect">
            <a:avLst/>
          </a:prstGeom>
          <a:noFill/>
          <a:ln w="0">
            <a:noFill/>
          </a:ln>
        </p:spPr>
        <p:style>
          <a:lnRef idx="0"/>
          <a:fillRef idx="0"/>
          <a:effectRef idx="0"/>
          <a:fontRef idx="minor"/>
        </p:style>
        <p:txBody>
          <a:bodyPr tIns="91440" bIns="91440" anchor="t">
            <a:noAutofit/>
          </a:bodyPr>
          <a:p>
            <a:endParaRPr b="0" lang="fr-FR" sz="1400" strike="noStrike" u="none">
              <a:solidFill>
                <a:srgbClr val="000000"/>
              </a:solidFill>
              <a:uFillTx/>
              <a:latin typeface="Arial"/>
            </a:endParaRPr>
          </a:p>
        </p:txBody>
      </p:sp>
      <p:pic>
        <p:nvPicPr>
          <p:cNvPr id="127" name="Google Shape;133;p22"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Contexte du Projet</a:t>
            </a:r>
            <a:endParaRPr b="0" lang="fr-FR" sz="2000" strike="noStrike" u="none">
              <a:solidFill>
                <a:srgbClr val="000000"/>
              </a:solidFill>
              <a:uFillTx/>
              <a:latin typeface="Arial"/>
            </a:endParaRPr>
          </a:p>
        </p:txBody>
      </p:sp>
      <p:sp>
        <p:nvSpPr>
          <p:cNvPr id="46" name="Google Shape;69;p15"/>
          <p:cNvSpPr/>
          <p:nvPr/>
        </p:nvSpPr>
        <p:spPr>
          <a:xfrm>
            <a:off x="434880" y="1085400"/>
            <a:ext cx="8320320" cy="5490360"/>
          </a:xfrm>
          <a:prstGeom prst="rect">
            <a:avLst/>
          </a:prstGeom>
          <a:noFill/>
          <a:ln w="0">
            <a:noFill/>
          </a:ln>
        </p:spPr>
        <p:style>
          <a:lnRef idx="0"/>
          <a:fillRef idx="0"/>
          <a:effectRef idx="0"/>
          <a:fontRef idx="minor"/>
        </p:style>
        <p:txBody>
          <a:bodyPr tIns="91440" bIns="91440" anchor="t">
            <a:spAutoFit/>
          </a:bodyPr>
          <a:p>
            <a:pPr marL="457200" indent="-324000">
              <a:lnSpc>
                <a:spcPct val="115000"/>
              </a:lnSpc>
              <a:spcBef>
                <a:spcPts val="1191"/>
              </a:spcBef>
              <a:spcAft>
                <a:spcPts val="992"/>
              </a:spcAft>
              <a:buClr>
                <a:srgbClr val="000000"/>
              </a:buClr>
              <a:buFont typeface="Montserrat"/>
              <a:buChar char="●"/>
            </a:pPr>
            <a:r>
              <a:rPr b="0" i="1" lang="fr" sz="1500" strike="noStrike" u="none">
                <a:solidFill>
                  <a:schemeClr val="dk1"/>
                </a:solidFill>
                <a:uFillTx/>
                <a:latin typeface="Montserrat"/>
                <a:ea typeface="Montserrat"/>
              </a:rPr>
              <a:t>Menu Maker est une application web innovante conçue spécifiquement pour les restaurateurs. Son objectif principal :</a:t>
            </a:r>
            <a:endParaRPr b="0" lang="fr-FR" sz="1500" strike="noStrike" u="none">
              <a:solidFill>
                <a:srgbClr val="000000"/>
              </a:solidFill>
              <a:uFillTx/>
              <a:latin typeface="Arial"/>
            </a:endParaRPr>
          </a:p>
          <a:p>
            <a:pPr lvl="2" marL="648000" indent="-216000">
              <a:lnSpc>
                <a:spcPct val="115000"/>
              </a:lnSpc>
              <a:spcBef>
                <a:spcPts val="1191"/>
              </a:spcBef>
              <a:spcAft>
                <a:spcPts val="992"/>
              </a:spcAft>
              <a:buClr>
                <a:srgbClr val="000000"/>
              </a:buClr>
              <a:buSzPct val="45000"/>
              <a:buFont typeface="Wingdings" charset="2"/>
              <a:buChar char=""/>
            </a:pPr>
            <a:r>
              <a:rPr b="0" i="1" lang="fr" sz="1400" strike="noStrike" u="none">
                <a:solidFill>
                  <a:schemeClr val="dk1"/>
                </a:solidFill>
                <a:uFillTx/>
                <a:latin typeface="Montserrat"/>
                <a:ea typeface="Montserrat"/>
              </a:rPr>
              <a:t>Permettre la création de menus personnalisés</a:t>
            </a:r>
            <a:endParaRPr b="0" lang="fr-FR" sz="1400" strike="noStrike" u="none">
              <a:solidFill>
                <a:srgbClr val="000000"/>
              </a:solidFill>
              <a:uFillTx/>
              <a:latin typeface="Arial"/>
            </a:endParaRPr>
          </a:p>
          <a:p>
            <a:pPr lvl="2" marL="648000" indent="-216000">
              <a:lnSpc>
                <a:spcPct val="115000"/>
              </a:lnSpc>
              <a:spcBef>
                <a:spcPts val="1191"/>
              </a:spcBef>
              <a:spcAft>
                <a:spcPts val="992"/>
              </a:spcAft>
              <a:buClr>
                <a:srgbClr val="000000"/>
              </a:buClr>
              <a:buSzPct val="45000"/>
              <a:buFont typeface="Wingdings" charset="2"/>
              <a:buChar char=""/>
            </a:pPr>
            <a:r>
              <a:rPr b="0" i="1" lang="fr" sz="1400" strike="noStrike" u="none">
                <a:solidFill>
                  <a:schemeClr val="dk1"/>
                </a:solidFill>
                <a:uFillTx/>
                <a:latin typeface="Montserrat"/>
                <a:ea typeface="Montserrat"/>
              </a:rPr>
              <a:t>Simplifier l'édition et la gestion des menus</a:t>
            </a:r>
            <a:endParaRPr b="0" lang="fr-FR" sz="1400" strike="noStrike" u="none">
              <a:solidFill>
                <a:srgbClr val="000000"/>
              </a:solidFill>
              <a:uFillTx/>
              <a:latin typeface="Arial"/>
            </a:endParaRPr>
          </a:p>
          <a:p>
            <a:pPr lvl="2" marL="648000" indent="-216000">
              <a:lnSpc>
                <a:spcPct val="115000"/>
              </a:lnSpc>
              <a:spcBef>
                <a:spcPts val="1191"/>
              </a:spcBef>
              <a:spcAft>
                <a:spcPts val="992"/>
              </a:spcAft>
              <a:buClr>
                <a:srgbClr val="000000"/>
              </a:buClr>
              <a:buSzPct val="45000"/>
              <a:buFont typeface="Wingdings" charset="2"/>
              <a:buChar char=""/>
            </a:pPr>
            <a:r>
              <a:rPr b="0" i="1" lang="fr" sz="1400" strike="noStrike" u="none">
                <a:solidFill>
                  <a:schemeClr val="dk1"/>
                </a:solidFill>
                <a:uFillTx/>
                <a:latin typeface="Montserrat"/>
                <a:ea typeface="Montserrat"/>
              </a:rPr>
              <a:t>Optimiser le partage et l’impression de ces menus</a:t>
            </a:r>
            <a:endParaRPr b="0" lang="fr-FR" sz="1400" strike="noStrike" u="none">
              <a:solidFill>
                <a:srgbClr val="000000"/>
              </a:solidFill>
              <a:uFillTx/>
              <a:latin typeface="Arial"/>
            </a:endParaRPr>
          </a:p>
          <a:p>
            <a:pPr marL="457200" indent="-324000">
              <a:lnSpc>
                <a:spcPct val="115000"/>
              </a:lnSpc>
              <a:spcBef>
                <a:spcPts val="1191"/>
              </a:spcBef>
              <a:spcAft>
                <a:spcPts val="992"/>
              </a:spcAft>
              <a:buClr>
                <a:srgbClr val="000000"/>
              </a:buClr>
              <a:buFont typeface="Montserrat"/>
              <a:buChar char="●"/>
            </a:pPr>
            <a:endParaRPr b="0" lang="fr-FR" sz="1000" strike="noStrike" u="none">
              <a:solidFill>
                <a:srgbClr val="000000"/>
              </a:solidFill>
              <a:uFillTx/>
              <a:latin typeface="Arial"/>
            </a:endParaRPr>
          </a:p>
          <a:p>
            <a:pPr marL="457200" indent="-324000">
              <a:lnSpc>
                <a:spcPct val="115000"/>
              </a:lnSpc>
              <a:spcBef>
                <a:spcPts val="1191"/>
              </a:spcBef>
              <a:spcAft>
                <a:spcPts val="992"/>
              </a:spcAft>
              <a:buClr>
                <a:srgbClr val="000000"/>
              </a:buClr>
              <a:buFont typeface="Montserrat"/>
              <a:buChar char="●"/>
            </a:pPr>
            <a:r>
              <a:rPr b="0" i="1" lang="fr" sz="1500" strike="noStrike" u="none">
                <a:solidFill>
                  <a:schemeClr val="dk1"/>
                </a:solidFill>
                <a:uFillTx/>
                <a:latin typeface="Montserrat"/>
                <a:ea typeface="Montserrat"/>
              </a:rPr>
              <a:t>En offrant ces fonctionnalités, Menu Maker vise à améliorer l'expérience utilisateur tant pour les restaurateurs que pour leurs clients, en rendant les menus non seulement plus attrayants, mais aussi plus accessibles. </a:t>
            </a:r>
            <a:endParaRPr b="0" lang="fr-FR" sz="1500" strike="noStrike" u="none">
              <a:solidFill>
                <a:srgbClr val="000000"/>
              </a:solidFill>
              <a:uFillTx/>
              <a:latin typeface="Arial"/>
            </a:endParaRPr>
          </a:p>
          <a:p>
            <a:pPr>
              <a:lnSpc>
                <a:spcPct val="115000"/>
              </a:lnSpc>
              <a:spcBef>
                <a:spcPts val="1191"/>
              </a:spcBef>
              <a:spcAft>
                <a:spcPts val="992"/>
              </a:spcAft>
            </a:pPr>
            <a:r>
              <a:rPr b="0" i="1" lang="fr" sz="1000" strike="noStrike" u="none">
                <a:solidFill>
                  <a:schemeClr val="dk1"/>
                </a:solidFill>
                <a:uFillTx/>
                <a:latin typeface="Montserrat"/>
                <a:ea typeface="Montserrat"/>
              </a:rPr>
              <a:t>              </a:t>
            </a:r>
            <a:r>
              <a:rPr b="0" lang="fr" sz="1000" strike="noStrike" u="none">
                <a:solidFill>
                  <a:schemeClr val="dk1"/>
                </a:solidFill>
                <a:uFillTx/>
                <a:latin typeface="Montserrat"/>
                <a:ea typeface="Montserrat"/>
              </a:rPr>
              <a:t> </a:t>
            </a:r>
            <a:endParaRPr b="0" lang="fr-FR" sz="1000" strike="noStrike" u="none">
              <a:solidFill>
                <a:srgbClr val="000000"/>
              </a:solidFill>
              <a:uFillTx/>
              <a:latin typeface="Arial"/>
            </a:endParaRPr>
          </a:p>
          <a:p>
            <a:pPr>
              <a:lnSpc>
                <a:spcPct val="115000"/>
              </a:lnSpc>
              <a:spcBef>
                <a:spcPts val="1191"/>
              </a:spcBef>
              <a:spcAft>
                <a:spcPts val="992"/>
              </a:spcAft>
            </a:pPr>
            <a:endParaRPr b="0" lang="fr-FR" sz="1000" strike="noStrike" u="none">
              <a:solidFill>
                <a:srgbClr val="000000"/>
              </a:solidFill>
              <a:uFillTx/>
              <a:latin typeface="Arial"/>
            </a:endParaRPr>
          </a:p>
          <a:p>
            <a:pPr marL="457200" indent="-324000">
              <a:lnSpc>
                <a:spcPct val="115000"/>
              </a:lnSpc>
              <a:spcBef>
                <a:spcPts val="1191"/>
              </a:spcBef>
              <a:spcAft>
                <a:spcPts val="992"/>
              </a:spcAft>
              <a:buClr>
                <a:srgbClr val="000000"/>
              </a:buClr>
              <a:buFont typeface="Montserrat"/>
              <a:buChar char="●"/>
            </a:pPr>
            <a:endParaRPr b="0" lang="fr-FR" sz="10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47" name="Google Shape;70;p15"/>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48" name="Google Shape;71;p15" descr=""/>
          <p:cNvPicPr/>
          <p:nvPr/>
        </p:nvPicPr>
        <p:blipFill>
          <a:blip r:embed="rId1"/>
          <a:stretch/>
        </p:blipFill>
        <p:spPr>
          <a:xfrm>
            <a:off x="847440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0" name="PlaceHolder 2"/>
          <p:cNvSpPr>
            <a:spLocks noGrp="1"/>
          </p:cNvSpPr>
          <p:nvPr>
            <p:ph/>
          </p:nvPr>
        </p:nvSpPr>
        <p:spPr>
          <a:xfrm>
            <a:off x="1800000" y="723960"/>
            <a:ext cx="3960000" cy="359604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marL="457200"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800" strike="noStrike" u="none">
                <a:solidFill>
                  <a:schemeClr val="dk2"/>
                </a:solidFill>
                <a:uFillTx/>
                <a:latin typeface="Montserrat"/>
                <a:ea typeface="Montserrat"/>
              </a:rPr>
              <a:t>Connexion facile et accessible depuis la page d'accueil </a:t>
            </a:r>
            <a:endParaRPr b="0" lang="fr-FR" sz="1800" strike="noStrike" u="none">
              <a:solidFill>
                <a:srgbClr val="000000"/>
              </a:solidFill>
              <a:uFillTx/>
              <a:latin typeface="Arial"/>
            </a:endParaRPr>
          </a:p>
        </p:txBody>
      </p:sp>
      <p:sp>
        <p:nvSpPr>
          <p:cNvPr id="51" name="Google Shape;78;p16"/>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52" name="Google Shape;79;p16" descr=""/>
          <p:cNvPicPr/>
          <p:nvPr/>
        </p:nvPicPr>
        <p:blipFill>
          <a:blip r:embed="rId1"/>
          <a:stretch/>
        </p:blipFill>
        <p:spPr>
          <a:xfrm>
            <a:off x="8469720" y="0"/>
            <a:ext cx="673920" cy="340200"/>
          </a:xfrm>
          <a:prstGeom prst="rect">
            <a:avLst/>
          </a:prstGeom>
          <a:ln w="0">
            <a:noFill/>
          </a:ln>
        </p:spPr>
      </p:pic>
      <p:pic>
        <p:nvPicPr>
          <p:cNvPr id="53" name="" descr=""/>
          <p:cNvPicPr/>
          <p:nvPr/>
        </p:nvPicPr>
        <p:blipFill>
          <a:blip r:embed="rId2"/>
          <a:stretch/>
        </p:blipFill>
        <p:spPr>
          <a:xfrm>
            <a:off x="5580000" y="540000"/>
            <a:ext cx="3343680" cy="4446000"/>
          </a:xfrm>
          <a:prstGeom prst="rect">
            <a:avLst/>
          </a:prstGeom>
          <a:ln w="0">
            <a:noFill/>
          </a:ln>
        </p:spPr>
      </p:pic>
      <p:pic>
        <p:nvPicPr>
          <p:cNvPr id="54" name="" descr=""/>
          <p:cNvPicPr/>
          <p:nvPr/>
        </p:nvPicPr>
        <p:blipFill>
          <a:blip r:embed="rId3"/>
          <a:stretch/>
        </p:blipFill>
        <p:spPr>
          <a:xfrm>
            <a:off x="311760" y="1800000"/>
            <a:ext cx="1625760" cy="3161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 descr=""/>
          <p:cNvPicPr/>
          <p:nvPr/>
        </p:nvPicPr>
        <p:blipFill>
          <a:blip r:embed="rId1"/>
          <a:stretch/>
        </p:blipFill>
        <p:spPr>
          <a:xfrm>
            <a:off x="2230560" y="180000"/>
            <a:ext cx="6589440" cy="4656960"/>
          </a:xfrm>
          <a:prstGeom prst="rect">
            <a:avLst/>
          </a:prstGeom>
          <a:ln w="0">
            <a:noFill/>
          </a:ln>
        </p:spPr>
      </p:pic>
      <p:sp>
        <p:nvSpPr>
          <p:cNvPr id="56" name="PlaceHolder 1"/>
          <p:cNvSpPr>
            <a:spLocks noGrp="1"/>
          </p:cNvSpPr>
          <p:nvPr>
            <p:ph/>
          </p:nvPr>
        </p:nvSpPr>
        <p:spPr>
          <a:xfrm>
            <a:off x="-360000" y="-1080000"/>
            <a:ext cx="2520000" cy="324000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marL="457200"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800" strike="noStrike" u="none">
                <a:solidFill>
                  <a:schemeClr val="dk2"/>
                </a:solidFill>
                <a:uFillTx/>
                <a:latin typeface="Montserrat"/>
                <a:ea typeface="Montserrat"/>
              </a:rPr>
              <a:t>DashBoard lisible et facile  à comprendre </a:t>
            </a:r>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 descr=""/>
          <p:cNvPicPr/>
          <p:nvPr/>
        </p:nvPicPr>
        <p:blipFill>
          <a:blip r:embed="rId1"/>
          <a:stretch/>
        </p:blipFill>
        <p:spPr>
          <a:xfrm>
            <a:off x="496080" y="2066760"/>
            <a:ext cx="3931920" cy="2793240"/>
          </a:xfrm>
          <a:prstGeom prst="rect">
            <a:avLst/>
          </a:prstGeom>
          <a:ln w="0">
            <a:noFill/>
          </a:ln>
        </p:spPr>
      </p:pic>
      <p:pic>
        <p:nvPicPr>
          <p:cNvPr id="58" name="" descr=""/>
          <p:cNvPicPr/>
          <p:nvPr/>
        </p:nvPicPr>
        <p:blipFill>
          <a:blip r:embed="rId2"/>
          <a:stretch/>
        </p:blipFill>
        <p:spPr>
          <a:xfrm>
            <a:off x="4428000" y="2030760"/>
            <a:ext cx="4082040" cy="2880000"/>
          </a:xfrm>
          <a:prstGeom prst="rect">
            <a:avLst/>
          </a:prstGeom>
          <a:ln w="0">
            <a:noFill/>
          </a:ln>
        </p:spPr>
      </p:pic>
      <p:sp>
        <p:nvSpPr>
          <p:cNvPr id="59" name="PlaceHolder 1"/>
          <p:cNvSpPr>
            <a:spLocks noGrp="1"/>
          </p:cNvSpPr>
          <p:nvPr>
            <p:ph/>
          </p:nvPr>
        </p:nvSpPr>
        <p:spPr>
          <a:xfrm>
            <a:off x="180000" y="-900000"/>
            <a:ext cx="7920000" cy="2340000"/>
          </a:xfrm>
          <a:prstGeom prst="rect">
            <a:avLst/>
          </a:prstGeom>
          <a:noFill/>
          <a:ln w="0">
            <a:noFill/>
          </a:ln>
        </p:spPr>
        <p:txBody>
          <a:bodyPr lIns="91440" rIns="91440" tIns="91440" bIns="91440" anchor="t">
            <a:normAutofit fontScale="70000" lnSpcReduction="19999"/>
          </a:bodyPr>
          <a:p>
            <a:pPr marL="457200" indent="0">
              <a:lnSpc>
                <a:spcPct val="150000"/>
              </a:lnSpc>
              <a:buNone/>
            </a:pPr>
            <a:endParaRPr b="0" lang="fr-FR" sz="1500" strike="noStrike" u="none">
              <a:solidFill>
                <a:srgbClr val="000000"/>
              </a:solidFill>
              <a:uFillTx/>
              <a:latin typeface="Arial"/>
            </a:endParaRPr>
          </a:p>
          <a:p>
            <a:pPr marL="457200"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15000"/>
              </a:lnSpc>
              <a:buNone/>
              <a:tabLst>
                <a:tab algn="l" pos="0"/>
              </a:tabLst>
            </a:pPr>
            <a:endParaRPr b="0" lang="fr-FR" sz="28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2800" strike="noStrike" u="none">
                <a:solidFill>
                  <a:schemeClr val="dk2"/>
                </a:solidFill>
                <a:uFillTx/>
                <a:latin typeface="Montserrat"/>
                <a:ea typeface="Montserrat"/>
              </a:rPr>
              <a:t>Création de menu et personnalisation du branding : facile d'accés et d'utilisation </a:t>
            </a:r>
            <a:endParaRPr b="0" lang="fr-FR" sz="2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 descr=""/>
          <p:cNvPicPr/>
          <p:nvPr/>
        </p:nvPicPr>
        <p:blipFill>
          <a:blip r:embed="rId1"/>
          <a:stretch/>
        </p:blipFill>
        <p:spPr>
          <a:xfrm>
            <a:off x="2904120" y="655200"/>
            <a:ext cx="5915880" cy="4204800"/>
          </a:xfrm>
          <a:prstGeom prst="rect">
            <a:avLst/>
          </a:prstGeom>
          <a:ln w="0">
            <a:noFill/>
          </a:ln>
        </p:spPr>
      </p:pic>
      <p:sp>
        <p:nvSpPr>
          <p:cNvPr id="61" name="PlaceHolder 1"/>
          <p:cNvSpPr>
            <a:spLocks noGrp="1"/>
          </p:cNvSpPr>
          <p:nvPr>
            <p:ph/>
          </p:nvPr>
        </p:nvSpPr>
        <p:spPr>
          <a:xfrm>
            <a:off x="0" y="-900000"/>
            <a:ext cx="2880000" cy="4500000"/>
          </a:xfrm>
          <a:prstGeom prst="rect">
            <a:avLst/>
          </a:prstGeom>
          <a:noFill/>
          <a:ln w="0">
            <a:noFill/>
          </a:ln>
        </p:spPr>
        <p:txBody>
          <a:bodyPr lIns="91440" rIns="91440" tIns="91440" bIns="91440" anchor="t">
            <a:normAutofit fontScale="92500" lnSpcReduction="9999"/>
          </a:bodyPr>
          <a:p>
            <a:pPr marL="457200" indent="0">
              <a:lnSpc>
                <a:spcPct val="150000"/>
              </a:lnSpc>
              <a:buNone/>
            </a:pPr>
            <a:endParaRPr b="0" lang="fr-FR" sz="1500" strike="noStrike" u="none">
              <a:solidFill>
                <a:srgbClr val="000000"/>
              </a:solidFill>
              <a:uFillTx/>
              <a:latin typeface="Arial"/>
            </a:endParaRPr>
          </a:p>
          <a:p>
            <a:pPr marL="457200"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50000"/>
              </a:lnSpc>
              <a:spcBef>
                <a:spcPts val="1191"/>
              </a:spcBef>
              <a:spcAft>
                <a:spcPts val="992"/>
              </a:spcAft>
              <a:buNone/>
            </a:pPr>
            <a:endParaRPr b="0" lang="fr-FR" sz="1000" strike="noStrike" u="none">
              <a:solidFill>
                <a:srgbClr val="000000"/>
              </a:solidFill>
              <a:uFillTx/>
              <a:latin typeface="Arial"/>
            </a:endParaRPr>
          </a:p>
          <a:p>
            <a:pPr indent="0">
              <a:lnSpc>
                <a:spcPct val="115000"/>
              </a:lnSpc>
              <a:buNone/>
              <a:tabLst>
                <a:tab algn="l" pos="0"/>
              </a:tabLst>
            </a:pPr>
            <a:endParaRPr b="0" lang="fr-FR" sz="28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2800" strike="noStrike" u="none">
                <a:solidFill>
                  <a:schemeClr val="dk2"/>
                </a:solidFill>
                <a:uFillTx/>
                <a:latin typeface="Montserrat"/>
                <a:ea typeface="Montserrat"/>
              </a:rPr>
              <a:t>Possibilité d'exporter et de diffuser un menu en un clic </a:t>
            </a:r>
            <a:endParaRPr b="0" lang="fr-FR"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Méthodologie utilisée</a:t>
            </a:r>
            <a:endParaRPr b="0" lang="fr-FR" sz="2000" strike="noStrike" u="none">
              <a:solidFill>
                <a:srgbClr val="000000"/>
              </a:solidFill>
              <a:uFillTx/>
              <a:latin typeface="Arial"/>
            </a:endParaRPr>
          </a:p>
        </p:txBody>
      </p:sp>
      <p:sp>
        <p:nvSpPr>
          <p:cNvPr id="63" name="PlaceHolder 2"/>
          <p:cNvSpPr>
            <a:spLocks noGrp="1"/>
          </p:cNvSpPr>
          <p:nvPr>
            <p:ph/>
          </p:nvPr>
        </p:nvSpPr>
        <p:spPr>
          <a:xfrm>
            <a:off x="-360000" y="1260000"/>
            <a:ext cx="3960000" cy="4171320"/>
          </a:xfrm>
          <a:prstGeom prst="rect">
            <a:avLst/>
          </a:prstGeom>
          <a:noFill/>
          <a:ln w="0">
            <a:noFill/>
          </a:ln>
        </p:spPr>
        <p:txBody>
          <a:bodyPr lIns="91440" rIns="91440" tIns="91440" bIns="91440" anchor="t">
            <a:normAutofit/>
          </a:bodyPr>
          <a:p>
            <a:pPr marL="457200" indent="0">
              <a:lnSpc>
                <a:spcPct val="115000"/>
              </a:lnSpc>
              <a:spcBef>
                <a:spcPts val="1191"/>
              </a:spcBef>
              <a:spcAft>
                <a:spcPts val="992"/>
              </a:spcAft>
              <a:buNone/>
            </a:pPr>
            <a:r>
              <a:rPr b="0" lang="fr" sz="1400" strike="noStrike" u="none">
                <a:solidFill>
                  <a:srgbClr val="0d0d0d"/>
                </a:solidFill>
                <a:highlight>
                  <a:srgbClr val="ffffff"/>
                </a:highlight>
                <a:uFillTx/>
                <a:latin typeface="Montserrat"/>
                <a:ea typeface="Montserrat"/>
              </a:rPr>
              <a:t>Agile est une approche de gestion de projet qui privilégie la flexibilité, la collaboration et l'amélioration continue. </a:t>
            </a:r>
            <a:endParaRPr b="0" lang="fr-FR" sz="1400" strike="noStrike" u="none">
              <a:solidFill>
                <a:srgbClr val="000000"/>
              </a:solidFill>
              <a:uFillTx/>
              <a:latin typeface="Arial"/>
            </a:endParaRPr>
          </a:p>
          <a:p>
            <a:pPr marL="457200" indent="0">
              <a:lnSpc>
                <a:spcPct val="115000"/>
              </a:lnSpc>
              <a:spcBef>
                <a:spcPts val="1191"/>
              </a:spcBef>
              <a:spcAft>
                <a:spcPts val="992"/>
              </a:spcAft>
              <a:buNone/>
            </a:pPr>
            <a:r>
              <a:rPr b="0" lang="fr" sz="1400" strike="noStrike" u="none">
                <a:solidFill>
                  <a:srgbClr val="0d0d0d"/>
                </a:solidFill>
                <a:highlight>
                  <a:srgbClr val="ffffff"/>
                </a:highlight>
                <a:uFillTx/>
                <a:latin typeface="Montserrat"/>
                <a:ea typeface="Montserrat"/>
              </a:rPr>
              <a:t> </a:t>
            </a:r>
            <a:r>
              <a:rPr b="0" lang="fr" sz="1400" strike="noStrike" u="none">
                <a:solidFill>
                  <a:srgbClr val="0d0d0d"/>
                </a:solidFill>
                <a:highlight>
                  <a:srgbClr val="ffffff"/>
                </a:highlight>
                <a:uFillTx/>
                <a:latin typeface="Montserrat"/>
                <a:ea typeface="Montserrat"/>
              </a:rPr>
              <a:t>Agile permet d'adapter rapidement le développement aux besoins changeants des clients.</a:t>
            </a:r>
            <a:endParaRPr b="0" lang="fr-FR" sz="1400" strike="noStrike" u="none">
              <a:solidFill>
                <a:srgbClr val="000000"/>
              </a:solidFill>
              <a:uFillTx/>
              <a:latin typeface="Arial"/>
            </a:endParaRPr>
          </a:p>
          <a:p>
            <a:pPr marL="457200" indent="0">
              <a:lnSpc>
                <a:spcPct val="115000"/>
              </a:lnSpc>
              <a:spcBef>
                <a:spcPts val="1191"/>
              </a:spcBef>
              <a:spcAft>
                <a:spcPts val="992"/>
              </a:spcAft>
              <a:buNone/>
            </a:pPr>
            <a:endParaRPr b="0" lang="fr-FR" sz="1400" strike="noStrike" u="none">
              <a:solidFill>
                <a:srgbClr val="000000"/>
              </a:solidFill>
              <a:uFillTx/>
              <a:latin typeface="Arial"/>
            </a:endParaRPr>
          </a:p>
          <a:p>
            <a:pPr marL="457200" indent="0">
              <a:lnSpc>
                <a:spcPct val="115000"/>
              </a:lnSpc>
              <a:spcBef>
                <a:spcPts val="1191"/>
              </a:spcBef>
              <a:spcAft>
                <a:spcPts val="992"/>
              </a:spcAft>
              <a:buNone/>
            </a:pPr>
            <a:endParaRPr b="0" lang="fr-FR" sz="1000" strike="noStrike" u="none">
              <a:solidFill>
                <a:srgbClr val="000000"/>
              </a:solidFill>
              <a:uFillTx/>
              <a:latin typeface="Arial"/>
            </a:endParaRPr>
          </a:p>
          <a:p>
            <a:pPr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4" name="Google Shape;86;p17"/>
          <p:cNvSpPr/>
          <p:nvPr/>
        </p:nvSpPr>
        <p:spPr>
          <a:xfrm>
            <a:off x="-4680" y="0"/>
            <a:ext cx="9153360" cy="239400"/>
          </a:xfrm>
          <a:prstGeom prst="rect">
            <a:avLst/>
          </a:prstGeom>
          <a:solidFill>
            <a:srgbClr val="fce5cd"/>
          </a:solidFill>
          <a:ln w="9360">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65" name="Google Shape;87;p17" descr=""/>
          <p:cNvPicPr/>
          <p:nvPr/>
        </p:nvPicPr>
        <p:blipFill>
          <a:blip r:embed="rId1"/>
          <a:stretch/>
        </p:blipFill>
        <p:spPr>
          <a:xfrm>
            <a:off x="8469720" y="0"/>
            <a:ext cx="673920" cy="340200"/>
          </a:xfrm>
          <a:prstGeom prst="rect">
            <a:avLst/>
          </a:prstGeom>
          <a:ln w="0">
            <a:noFill/>
          </a:ln>
        </p:spPr>
      </p:pic>
      <p:pic>
        <p:nvPicPr>
          <p:cNvPr id="66" name="" descr=""/>
          <p:cNvPicPr/>
          <p:nvPr/>
        </p:nvPicPr>
        <p:blipFill>
          <a:blip r:embed="rId2"/>
          <a:stretch/>
        </p:blipFill>
        <p:spPr>
          <a:xfrm>
            <a:off x="2453760" y="239400"/>
            <a:ext cx="7266240" cy="514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p:nvPr>
        </p:nvSpPr>
        <p:spPr>
          <a:xfrm>
            <a:off x="180000" y="180000"/>
            <a:ext cx="5040000" cy="3596040"/>
          </a:xfrm>
          <a:prstGeom prst="rect">
            <a:avLst/>
          </a:prstGeom>
          <a:noFill/>
          <a:ln w="0">
            <a:noFill/>
          </a:ln>
        </p:spPr>
        <p:txBody>
          <a:bodyPr lIns="0" rIns="0" tIns="0" bIns="0" anchor="t">
            <a:normAutofit/>
          </a:bodyPr>
          <a:p>
            <a:pPr marL="432000" indent="0">
              <a:spcBef>
                <a:spcPts val="1191"/>
              </a:spcBef>
              <a:spcAft>
                <a:spcPts val="992"/>
              </a:spcAft>
              <a:buNone/>
            </a:pPr>
            <a:endParaRPr b="0" lang="fr-FR" sz="1000" strike="noStrike" u="none">
              <a:solidFill>
                <a:srgbClr val="000000"/>
              </a:solidFill>
              <a:uFillTx/>
              <a:latin typeface="Arial"/>
            </a:endParaRPr>
          </a:p>
          <a:p>
            <a:pPr marL="432000" indent="0">
              <a:spcBef>
                <a:spcPts val="1191"/>
              </a:spcBef>
              <a:spcAft>
                <a:spcPts val="992"/>
              </a:spcAft>
              <a:buNone/>
            </a:pPr>
            <a:r>
              <a:rPr b="0" lang="fr-FR" sz="1400" strike="noStrike" u="none">
                <a:solidFill>
                  <a:srgbClr val="000000"/>
                </a:solidFill>
                <a:uFillTx/>
                <a:latin typeface="Montserrat"/>
              </a:rPr>
              <a:t>Le projet est divisé en sprints de 2 semaines, permettant de livrer des fonctionnalités progressivement. </a:t>
            </a:r>
            <a:endParaRPr b="0" lang="fr-FR" sz="1400" strike="noStrike" u="none">
              <a:solidFill>
                <a:srgbClr val="000000"/>
              </a:solidFill>
              <a:uFillTx/>
              <a:latin typeface="Arial"/>
            </a:endParaRPr>
          </a:p>
          <a:p>
            <a:pPr marL="432000" indent="0">
              <a:spcBef>
                <a:spcPts val="1191"/>
              </a:spcBef>
              <a:spcAft>
                <a:spcPts val="992"/>
              </a:spcAft>
              <a:buNone/>
            </a:pPr>
            <a:r>
              <a:rPr b="0" lang="fr-FR" sz="1400" strike="noStrike" u="none">
                <a:solidFill>
                  <a:srgbClr val="000000"/>
                </a:solidFill>
                <a:uFillTx/>
                <a:latin typeface="Montserrat"/>
              </a:rPr>
              <a:t>Product Owner pour prioriser les besoins, Scrum Master pour faciliter le processus, et l’équipe de développement pour la réalisation. </a:t>
            </a:r>
            <a:endParaRPr b="0" lang="fr-FR" sz="1400" strike="noStrike" u="none">
              <a:solidFill>
                <a:srgbClr val="000000"/>
              </a:solidFill>
              <a:uFillTx/>
              <a:latin typeface="Arial"/>
            </a:endParaRPr>
          </a:p>
          <a:p>
            <a:pPr marL="432000" indent="0">
              <a:spcBef>
                <a:spcPts val="1191"/>
              </a:spcBef>
              <a:spcAft>
                <a:spcPts val="992"/>
              </a:spcAft>
              <a:buNone/>
            </a:pPr>
            <a:endParaRPr b="0" lang="fr-FR" sz="1000" strike="noStrike" u="none">
              <a:solidFill>
                <a:srgbClr val="000000"/>
              </a:solidFill>
              <a:uFillTx/>
              <a:latin typeface="Arial"/>
            </a:endParaRPr>
          </a:p>
          <a:p>
            <a:pPr indent="0">
              <a:spcBef>
                <a:spcPts val="1191"/>
              </a:spcBef>
              <a:spcAft>
                <a:spcPts val="992"/>
              </a:spcAft>
              <a:buNone/>
            </a:pPr>
            <a:endParaRPr b="0" lang="fr-FR" sz="1000" strike="noStrike" u="none">
              <a:solidFill>
                <a:srgbClr val="000000"/>
              </a:solidFill>
              <a:uFillTx/>
              <a:latin typeface="Arial"/>
            </a:endParaRPr>
          </a:p>
          <a:p>
            <a:pPr indent="0">
              <a:spcBef>
                <a:spcPts val="1191"/>
              </a:spcBef>
              <a:spcAft>
                <a:spcPts val="992"/>
              </a:spcAft>
              <a:buNone/>
            </a:pPr>
            <a:endParaRPr b="0" lang="fr-FR" sz="1100" strike="noStrike" u="none">
              <a:solidFill>
                <a:srgbClr val="000000"/>
              </a:solidFill>
              <a:uFillTx/>
              <a:latin typeface="Arial"/>
            </a:endParaRPr>
          </a:p>
          <a:p>
            <a:pPr marL="432000" indent="0">
              <a:spcBef>
                <a:spcPts val="1191"/>
              </a:spcBef>
              <a:spcAft>
                <a:spcPts val="992"/>
              </a:spcAft>
              <a:buNone/>
            </a:pPr>
            <a:endParaRPr b="0" lang="fr-FR" sz="1400" strike="noStrike" u="none">
              <a:solidFill>
                <a:srgbClr val="000000"/>
              </a:solidFill>
              <a:uFillTx/>
              <a:latin typeface="Arial"/>
            </a:endParaRPr>
          </a:p>
          <a:p>
            <a:pPr marL="432000" indent="0">
              <a:spcBef>
                <a:spcPts val="1191"/>
              </a:spcBef>
              <a:spcAft>
                <a:spcPts val="992"/>
              </a:spcAft>
              <a:buNone/>
            </a:pPr>
            <a:endParaRPr b="0" lang="fr-FR" sz="1400" strike="noStrike" u="none">
              <a:solidFill>
                <a:srgbClr val="000000"/>
              </a:solidFill>
              <a:uFillTx/>
              <a:latin typeface="Arial"/>
            </a:endParaRPr>
          </a:p>
          <a:p>
            <a:pPr marL="432000" indent="0">
              <a:spcBef>
                <a:spcPts val="1191"/>
              </a:spcBef>
              <a:spcAft>
                <a:spcPts val="992"/>
              </a:spcAft>
              <a:buNone/>
            </a:pPr>
            <a:endParaRPr b="0" lang="fr-FR" sz="1000" strike="noStrike" u="none">
              <a:solidFill>
                <a:srgbClr val="000000"/>
              </a:solidFill>
              <a:uFillTx/>
              <a:latin typeface="Arial"/>
            </a:endParaRPr>
          </a:p>
          <a:p>
            <a:pPr marL="432000" indent="0">
              <a:spcBef>
                <a:spcPts val="1191"/>
              </a:spcBef>
              <a:spcAft>
                <a:spcPts val="992"/>
              </a:spcAft>
              <a:buNone/>
            </a:pPr>
            <a:endParaRPr b="0" lang="fr-FR" sz="1000" strike="noStrike" u="none">
              <a:solidFill>
                <a:srgbClr val="000000"/>
              </a:solidFill>
              <a:uFillTx/>
              <a:latin typeface="Arial"/>
            </a:endParaRPr>
          </a:p>
        </p:txBody>
      </p:sp>
      <p:pic>
        <p:nvPicPr>
          <p:cNvPr id="68" name="" descr=""/>
          <p:cNvPicPr/>
          <p:nvPr/>
        </p:nvPicPr>
        <p:blipFill>
          <a:blip r:embed="rId1"/>
          <a:stretch/>
        </p:blipFill>
        <p:spPr>
          <a:xfrm>
            <a:off x="65880" y="2228400"/>
            <a:ext cx="7674120" cy="2854800"/>
          </a:xfrm>
          <a:prstGeom prst="rect">
            <a:avLst/>
          </a:prstGeom>
          <a:ln w="0">
            <a:noFill/>
          </a:ln>
        </p:spPr>
      </p:pic>
      <p:sp>
        <p:nvSpPr>
          <p:cNvPr id="69" name="PlaceHolder 2"/>
          <p:cNvSpPr>
            <a:spLocks noGrp="1"/>
          </p:cNvSpPr>
          <p:nvPr>
            <p:ph type="title"/>
          </p:nvPr>
        </p:nvSpPr>
        <p:spPr>
          <a:xfrm>
            <a:off x="180000" y="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Structuration en Sprints</a:t>
            </a:r>
            <a:endParaRPr b="0" lang="fr-FR" sz="2000" strike="noStrike" u="none">
              <a:solidFill>
                <a:srgbClr val="000000"/>
              </a:solidFill>
              <a:uFillTx/>
              <a:latin typeface="Arial"/>
            </a:endParaRPr>
          </a:p>
        </p:txBody>
      </p:sp>
      <p:sp>
        <p:nvSpPr>
          <p:cNvPr id="70" name=""/>
          <p:cNvSpPr/>
          <p:nvPr/>
        </p:nvSpPr>
        <p:spPr>
          <a:xfrm>
            <a:off x="5220000" y="572400"/>
            <a:ext cx="3780000" cy="1800000"/>
          </a:xfrm>
          <a:prstGeom prst="rect">
            <a:avLst/>
          </a:prstGeom>
          <a:solidFill>
            <a:srgbClr val="729fcf">
              <a:alpha val="70000"/>
            </a:srgbClr>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i="1" lang="fr-FR" sz="1200" strike="noStrike" u="none">
                <a:solidFill>
                  <a:srgbClr val="000000"/>
                </a:solidFill>
                <a:uFillTx/>
                <a:latin typeface="Montserrat"/>
              </a:rPr>
              <a:t>Avantages pour Menu Maker : </a:t>
            </a:r>
            <a:endParaRPr b="0" i="1" lang="fr-FR" sz="1200" strike="noStrike" u="none">
              <a:solidFill>
                <a:srgbClr val="000000"/>
              </a:solidFill>
              <a:uFillTx/>
              <a:latin typeface="Arial"/>
            </a:endParaRPr>
          </a:p>
          <a:p>
            <a:pPr algn="ctr">
              <a:lnSpc>
                <a:spcPct val="100000"/>
              </a:lnSpc>
            </a:pPr>
            <a:endParaRPr b="0" i="1" lang="fr-FR" sz="1200" strike="noStrike" u="none">
              <a:solidFill>
                <a:srgbClr val="000000"/>
              </a:solidFill>
              <a:uFillTx/>
              <a:latin typeface="Arial"/>
            </a:endParaRPr>
          </a:p>
          <a:p>
            <a:pPr algn="ctr">
              <a:lnSpc>
                <a:spcPct val="100000"/>
              </a:lnSpc>
            </a:pPr>
            <a:r>
              <a:rPr b="0" i="1" lang="fr-FR" sz="1200" strike="noStrike" u="none">
                <a:solidFill>
                  <a:srgbClr val="000000"/>
                </a:solidFill>
                <a:uFillTx/>
                <a:latin typeface="Montserrat"/>
              </a:rPr>
              <a:t>Adaptabilité : Permet de s'ajuster aux retours et aux besoins changeants des restaurateurs.</a:t>
            </a:r>
            <a:endParaRPr b="0" i="1" lang="fr-FR" sz="1200" strike="noStrike" u="none">
              <a:solidFill>
                <a:srgbClr val="000000"/>
              </a:solidFill>
              <a:uFillTx/>
              <a:latin typeface="Arial"/>
            </a:endParaRPr>
          </a:p>
          <a:p>
            <a:pPr algn="ctr">
              <a:lnSpc>
                <a:spcPct val="100000"/>
              </a:lnSpc>
            </a:pPr>
            <a:endParaRPr b="0" i="1" lang="fr-FR" sz="1200" strike="noStrike" u="none">
              <a:solidFill>
                <a:srgbClr val="000000"/>
              </a:solidFill>
              <a:uFillTx/>
              <a:latin typeface="Arial"/>
            </a:endParaRPr>
          </a:p>
          <a:p>
            <a:pPr algn="ctr">
              <a:lnSpc>
                <a:spcPct val="100000"/>
              </a:lnSpc>
            </a:pPr>
            <a:r>
              <a:rPr b="0" i="1" lang="fr-FR" sz="1200" strike="noStrike" u="none">
                <a:solidFill>
                  <a:srgbClr val="000000"/>
                </a:solidFill>
                <a:uFillTx/>
                <a:latin typeface="Montserrat"/>
              </a:rPr>
              <a:t>Livraison rapide : Des fonctionnalités prêtes à l’usage sont livrées à chaque sprint.</a:t>
            </a:r>
            <a:endParaRPr b="0" i="1" lang="fr-FR" sz="1200" strike="noStrike" u="none">
              <a:solidFill>
                <a:srgbClr val="000000"/>
              </a:solidFill>
              <a:uFillTx/>
              <a:latin typeface="Arial"/>
            </a:endParaRPr>
          </a:p>
          <a:p>
            <a:pPr algn="ctr">
              <a:lnSpc>
                <a:spcPct val="100000"/>
              </a:lnSpc>
            </a:pPr>
            <a:endParaRPr b="0" i="1" lang="fr-FR" sz="1200" strike="noStrike" u="none">
              <a:solidFill>
                <a:srgbClr val="000000"/>
              </a:solidFill>
              <a:uFillTx/>
              <a:latin typeface="Arial"/>
            </a:endParaRPr>
          </a:p>
          <a:p>
            <a:pPr algn="ctr">
              <a:lnSpc>
                <a:spcPct val="100000"/>
              </a:lnSpc>
            </a:pPr>
            <a:r>
              <a:rPr b="0" i="1" lang="fr-FR" sz="1200" strike="noStrike" u="none">
                <a:solidFill>
                  <a:srgbClr val="000000"/>
                </a:solidFill>
                <a:uFillTx/>
                <a:latin typeface="Montserrat"/>
              </a:rPr>
              <a:t>Collaboration : Implication active du client tout au long du processus.</a:t>
            </a:r>
            <a:endParaRPr b="0" i="1" lang="fr-FR"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LibreOffice/24.8.2.1$Windows_X86_64 LibreOffice_project/0f794b6e29741098670a3b95d60478a65d05ef13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2024-10-26T14:51:13Z</dcterms:modified>
  <cp:revision>8</cp:revision>
  <dc:subject/>
  <dc:title/>
</cp:coreProperties>
</file>