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2" r:id="rId23"/>
    <p:sldId id="293" r:id="rId24"/>
    <p:sldId id="297" r:id="rId25"/>
    <p:sldId id="303" r:id="rId26"/>
    <p:sldId id="307" r:id="rId27"/>
    <p:sldId id="379" r:id="rId28"/>
    <p:sldId id="331" r:id="rId29"/>
    <p:sldId id="332" r:id="rId30"/>
    <p:sldId id="339" r:id="rId31"/>
    <p:sldId id="341" r:id="rId32"/>
    <p:sldId id="347" r:id="rId33"/>
    <p:sldId id="348" r:id="rId34"/>
    <p:sldId id="349" r:id="rId35"/>
    <p:sldId id="350" r:id="rId36"/>
    <p:sldId id="355" r:id="rId37"/>
    <p:sldId id="361" r:id="rId38"/>
    <p:sldId id="362" r:id="rId39"/>
    <p:sldId id="363" r:id="rId40"/>
    <p:sldId id="380" r:id="rId41"/>
    <p:sldId id="381" r:id="rId42"/>
    <p:sldId id="375" r:id="rId43"/>
    <p:sldId id="382" r:id="rId44"/>
    <p:sldId id="378" r:id="rId45"/>
    <p:sldId id="377" r:id="rId46"/>
    <p:sldId id="278" r:id="rId47"/>
    <p:sldId id="376" r:id="rId48"/>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74" d="100"/>
          <a:sy n="74" d="100"/>
        </p:scale>
        <p:origin x="4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30/06/2024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28</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29</a:t>
            </a:fld>
            <a:endParaRPr lang="es-ES"/>
          </a:p>
        </p:txBody>
      </p:sp>
    </p:spTree>
    <p:extLst>
      <p:ext uri="{BB962C8B-B14F-4D97-AF65-F5344CB8AC3E}">
        <p14:creationId xmlns:p14="http://schemas.microsoft.com/office/powerpoint/2010/main" val="328629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pPr algn="ctr"/>
            <a:r>
              <a:rPr lang="es-MX" sz="3200" i="0" dirty="0">
                <a:solidFill>
                  <a:schemeClr val="bg1"/>
                </a:solidFill>
                <a:effectLst/>
                <a:latin typeface="Open Sans" panose="020B0606030504020204" pitchFamily="34" charset="0"/>
              </a:rPr>
              <a:t>Modelo de Inteligencia Artificial Basado en Transformers para la Generación De Código 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369332"/>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Transformers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339726" y="50574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42" y="2667270"/>
            <a:ext cx="1003127" cy="1003127"/>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4"/>
          <a:stretch>
            <a:fillRect/>
          </a:stretch>
        </p:blipFill>
        <p:spPr>
          <a:xfrm>
            <a:off x="815427" y="934526"/>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5"/>
          <a:stretch>
            <a:fillRect/>
          </a:stretch>
        </p:blipFill>
        <p:spPr>
          <a:xfrm>
            <a:off x="3409176" y="2752147"/>
            <a:ext cx="886473" cy="886473"/>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6"/>
          <a:stretch>
            <a:fillRect/>
          </a:stretch>
        </p:blipFill>
        <p:spPr>
          <a:xfrm>
            <a:off x="2448879" y="2818750"/>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6"/>
          <a:stretch>
            <a:fillRect/>
          </a:stretch>
        </p:blipFill>
        <p:spPr>
          <a:xfrm>
            <a:off x="6320330" y="2765236"/>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7"/>
          <a:stretch>
            <a:fillRect/>
          </a:stretch>
        </p:blipFill>
        <p:spPr>
          <a:xfrm>
            <a:off x="7074857" y="2626637"/>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6"/>
          <a:stretch>
            <a:fillRect/>
          </a:stretch>
        </p:blipFill>
        <p:spPr>
          <a:xfrm>
            <a:off x="8001540" y="276523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8"/>
          <a:stretch>
            <a:fillRect/>
          </a:stretch>
        </p:blipFill>
        <p:spPr>
          <a:xfrm>
            <a:off x="10882024" y="2712429"/>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9"/>
          <a:stretch>
            <a:fillRect/>
          </a:stretch>
        </p:blipFill>
        <p:spPr>
          <a:xfrm>
            <a:off x="8823283" y="260827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6"/>
          <a:stretch>
            <a:fillRect/>
          </a:stretch>
        </p:blipFill>
        <p:spPr>
          <a:xfrm rot="5400000">
            <a:off x="8996544" y="1905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6"/>
          <a:stretch>
            <a:fillRect/>
          </a:stretch>
        </p:blipFill>
        <p:spPr>
          <a:xfrm>
            <a:off x="9931881" y="2771619"/>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6"/>
          <a:stretch>
            <a:fillRect/>
          </a:stretch>
        </p:blipFill>
        <p:spPr>
          <a:xfrm>
            <a:off x="4407042" y="2817790"/>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8236711" y="875393"/>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6"/>
          <a:stretch>
            <a:fillRect/>
          </a:stretch>
        </p:blipFill>
        <p:spPr>
          <a:xfrm rot="5400000">
            <a:off x="878596" y="1986249"/>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3902803" y="4876402"/>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6"/>
          <a:stretch>
            <a:fillRect/>
          </a:stretch>
        </p:blipFill>
        <p:spPr>
          <a:xfrm>
            <a:off x="2566444"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6"/>
          <a:stretch>
            <a:fillRect/>
          </a:stretch>
        </p:blipFill>
        <p:spPr>
          <a:xfrm>
            <a:off x="5083206" y="5005851"/>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752" y="4913922"/>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6"/>
          <a:stretch>
            <a:fillRect/>
          </a:stretch>
        </p:blipFill>
        <p:spPr>
          <a:xfrm>
            <a:off x="7629793" y="4981000"/>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6141535" y="4878902"/>
            <a:ext cx="985990" cy="985990"/>
          </a:xfrm>
          <a:prstGeom prst="rect">
            <a:avLst/>
          </a:prstGeom>
        </p:spPr>
      </p:pic>
      <p:grpSp>
        <p:nvGrpSpPr>
          <p:cNvPr id="26" name="Grupo 25">
            <a:extLst>
              <a:ext uri="{FF2B5EF4-FFF2-40B4-BE49-F238E27FC236}">
                <a16:creationId xmlns:a16="http://schemas.microsoft.com/office/drawing/2014/main" id="{DD742131-5E5E-15B1-D8D2-7BCC45021416}"/>
              </a:ext>
            </a:extLst>
          </p:cNvPr>
          <p:cNvGrpSpPr/>
          <p:nvPr/>
        </p:nvGrpSpPr>
        <p:grpSpPr>
          <a:xfrm>
            <a:off x="189791" y="2617610"/>
            <a:ext cx="1996158" cy="1083624"/>
            <a:chOff x="189791" y="2617610"/>
            <a:chExt cx="1996158" cy="1083624"/>
          </a:xfrm>
        </p:grpSpPr>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10"/>
            <a:stretch>
              <a:fillRect/>
            </a:stretch>
          </p:blipFill>
          <p:spPr>
            <a:xfrm>
              <a:off x="189791" y="2749335"/>
              <a:ext cx="723228" cy="723228"/>
            </a:xfrm>
            <a:prstGeom prst="rect">
              <a:avLst/>
            </a:prstGeom>
          </p:spPr>
        </p:pic>
        <p:pic>
          <p:nvPicPr>
            <p:cNvPr id="23" name="Imagen 22">
              <a:extLst>
                <a:ext uri="{FF2B5EF4-FFF2-40B4-BE49-F238E27FC236}">
                  <a16:creationId xmlns:a16="http://schemas.microsoft.com/office/drawing/2014/main" id="{8799EA2E-4277-5D8E-CF04-4708679C0AC5}"/>
                </a:ext>
              </a:extLst>
            </p:cNvPr>
            <p:cNvPicPr>
              <a:picLocks noChangeAspect="1"/>
            </p:cNvPicPr>
            <p:nvPr/>
          </p:nvPicPr>
          <p:blipFill>
            <a:blip r:embed="rId14"/>
            <a:stretch>
              <a:fillRect/>
            </a:stretch>
          </p:blipFill>
          <p:spPr>
            <a:xfrm>
              <a:off x="1541044" y="2846380"/>
              <a:ext cx="644905" cy="644905"/>
            </a:xfrm>
            <a:prstGeom prst="rect">
              <a:avLst/>
            </a:prstGeom>
          </p:spPr>
        </p:pic>
        <p:pic>
          <p:nvPicPr>
            <p:cNvPr id="25" name="Imagen 24">
              <a:extLst>
                <a:ext uri="{FF2B5EF4-FFF2-40B4-BE49-F238E27FC236}">
                  <a16:creationId xmlns:a16="http://schemas.microsoft.com/office/drawing/2014/main" id="{3654C646-CD3F-A66B-357A-AB36C05C765E}"/>
                </a:ext>
              </a:extLst>
            </p:cNvPr>
            <p:cNvPicPr>
              <a:picLocks noChangeAspect="1"/>
            </p:cNvPicPr>
            <p:nvPr/>
          </p:nvPicPr>
          <p:blipFill>
            <a:blip r:embed="rId11"/>
            <a:stretch>
              <a:fillRect/>
            </a:stretch>
          </p:blipFill>
          <p:spPr>
            <a:xfrm>
              <a:off x="646058" y="2617610"/>
              <a:ext cx="1083624" cy="1083624"/>
            </a:xfrm>
            <a:prstGeom prst="rect">
              <a:avLst/>
            </a:prstGeom>
          </p:spPr>
        </p:pic>
      </p:grpSp>
      <p:grpSp>
        <p:nvGrpSpPr>
          <p:cNvPr id="28" name="Grupo 27">
            <a:extLst>
              <a:ext uri="{FF2B5EF4-FFF2-40B4-BE49-F238E27FC236}">
                <a16:creationId xmlns:a16="http://schemas.microsoft.com/office/drawing/2014/main" id="{FCAFA3D2-7535-0E03-A619-ACAC491F5E10}"/>
              </a:ext>
            </a:extLst>
          </p:cNvPr>
          <p:cNvGrpSpPr/>
          <p:nvPr/>
        </p:nvGrpSpPr>
        <p:grpSpPr>
          <a:xfrm>
            <a:off x="332327" y="4916449"/>
            <a:ext cx="2176267" cy="1198114"/>
            <a:chOff x="7101725" y="1198712"/>
            <a:chExt cx="2176267" cy="1198114"/>
          </a:xfrm>
        </p:grpSpPr>
        <p:pic>
          <p:nvPicPr>
            <p:cNvPr id="29" name="Imagen 28">
              <a:extLst>
                <a:ext uri="{FF2B5EF4-FFF2-40B4-BE49-F238E27FC236}">
                  <a16:creationId xmlns:a16="http://schemas.microsoft.com/office/drawing/2014/main" id="{59ABB08E-9F17-57CC-B100-8C9F37DF7353}"/>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30" name="Imagen 29">
              <a:extLst>
                <a:ext uri="{FF2B5EF4-FFF2-40B4-BE49-F238E27FC236}">
                  <a16:creationId xmlns:a16="http://schemas.microsoft.com/office/drawing/2014/main" id="{9909E755-0E79-C74E-B767-96D2C6977E56}"/>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31" name="Imagen 30">
              <a:extLst>
                <a:ext uri="{FF2B5EF4-FFF2-40B4-BE49-F238E27FC236}">
                  <a16:creationId xmlns:a16="http://schemas.microsoft.com/office/drawing/2014/main" id="{88213C9F-A8B5-5609-9845-D5E9BE7AA89B}"/>
                </a:ext>
              </a:extLst>
            </p:cNvPr>
            <p:cNvPicPr>
              <a:picLocks noChangeAspect="1"/>
            </p:cNvPicPr>
            <p:nvPr/>
          </p:nvPicPr>
          <p:blipFill>
            <a:blip r:embed="rId11"/>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Transformers para la generación de código CSS predefinido </a:t>
            </a:r>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que alcance un porcentaje de precisión del 85%, </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17009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47307"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2566" y="595368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61160" y="608348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3"/>
          <a:stretch>
            <a:fillRect/>
          </a:stretch>
        </p:blipFill>
        <p:spPr>
          <a:xfrm>
            <a:off x="2870719" y="3517623"/>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4"/>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3"/>
          <a:stretch>
            <a:fillRect/>
          </a:stretch>
        </p:blipFill>
        <p:spPr>
          <a:xfrm>
            <a:off x="8679758" y="3505052"/>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0534" y="2059124"/>
            <a:ext cx="4305719" cy="4531388"/>
          </a:xfrm>
          <a:prstGeom prst="rect">
            <a:avLst/>
          </a:prstGeom>
          <a:noFill/>
          <a:ln>
            <a:noFill/>
          </a:ln>
        </p:spPr>
      </p:pic>
      <p:grpSp>
        <p:nvGrpSpPr>
          <p:cNvPr id="4" name="Grupo 3">
            <a:extLst>
              <a:ext uri="{FF2B5EF4-FFF2-40B4-BE49-F238E27FC236}">
                <a16:creationId xmlns:a16="http://schemas.microsoft.com/office/drawing/2014/main" id="{72F89EB0-524D-259C-3223-F64F7597ECC5}"/>
              </a:ext>
            </a:extLst>
          </p:cNvPr>
          <p:cNvGrpSpPr/>
          <p:nvPr/>
        </p:nvGrpSpPr>
        <p:grpSpPr>
          <a:xfrm>
            <a:off x="388271" y="3266659"/>
            <a:ext cx="2343181" cy="1431385"/>
            <a:chOff x="7101725" y="1198712"/>
            <a:chExt cx="2176267" cy="1198114"/>
          </a:xfrm>
        </p:grpSpPr>
        <p:pic>
          <p:nvPicPr>
            <p:cNvPr id="5" name="Imagen 4">
              <a:extLst>
                <a:ext uri="{FF2B5EF4-FFF2-40B4-BE49-F238E27FC236}">
                  <a16:creationId xmlns:a16="http://schemas.microsoft.com/office/drawing/2014/main" id="{F938D060-F3D4-E2FD-F0DC-78D9563557D4}"/>
                </a:ext>
              </a:extLst>
            </p:cNvPr>
            <p:cNvPicPr>
              <a:picLocks noChangeAspect="1"/>
            </p:cNvPicPr>
            <p:nvPr/>
          </p:nvPicPr>
          <p:blipFill>
            <a:blip r:embed="rId4"/>
            <a:stretch>
              <a:fillRect/>
            </a:stretch>
          </p:blipFill>
          <p:spPr>
            <a:xfrm>
              <a:off x="8455695" y="1332593"/>
              <a:ext cx="822297" cy="822297"/>
            </a:xfrm>
            <a:prstGeom prst="rect">
              <a:avLst/>
            </a:prstGeom>
          </p:spPr>
        </p:pic>
        <p:pic>
          <p:nvPicPr>
            <p:cNvPr id="6" name="Imagen 5">
              <a:extLst>
                <a:ext uri="{FF2B5EF4-FFF2-40B4-BE49-F238E27FC236}">
                  <a16:creationId xmlns:a16="http://schemas.microsoft.com/office/drawing/2014/main" id="{1354D350-E0DF-EBE8-0747-A76B1563E8D7}"/>
                </a:ext>
              </a:extLst>
            </p:cNvPr>
            <p:cNvPicPr>
              <a:picLocks noChangeAspect="1"/>
            </p:cNvPicPr>
            <p:nvPr/>
          </p:nvPicPr>
          <p:blipFill>
            <a:blip r:embed="rId6"/>
            <a:stretch>
              <a:fillRect/>
            </a:stretch>
          </p:blipFill>
          <p:spPr>
            <a:xfrm>
              <a:off x="7101725" y="1343115"/>
              <a:ext cx="811775" cy="811775"/>
            </a:xfrm>
            <a:prstGeom prst="rect">
              <a:avLst/>
            </a:prstGeom>
          </p:spPr>
        </p:pic>
        <p:pic>
          <p:nvPicPr>
            <p:cNvPr id="11" name="Imagen 10">
              <a:extLst>
                <a:ext uri="{FF2B5EF4-FFF2-40B4-BE49-F238E27FC236}">
                  <a16:creationId xmlns:a16="http://schemas.microsoft.com/office/drawing/2014/main" id="{7B1D4890-71F9-AE42-D5C4-0E4941D92B47}"/>
                </a:ext>
              </a:extLst>
            </p:cNvPr>
            <p:cNvPicPr>
              <a:picLocks noChangeAspect="1"/>
            </p:cNvPicPr>
            <p:nvPr/>
          </p:nvPicPr>
          <p:blipFill>
            <a:blip r:embed="rId7"/>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20868" y="1229391"/>
            <a:ext cx="10550261" cy="3231654"/>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 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69331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datos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Los lenguajes de hojas de estilo CSS surgieron con la introducción de Internet y el crecimiento exponencial del lenguaje HTML.</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1754326"/>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para este proyecto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2585323"/>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914" y="1661691"/>
            <a:ext cx="7468171" cy="2244787"/>
          </a:xfrm>
          <a:prstGeom prst="rect">
            <a:avLst/>
          </a:prstGeom>
          <a:noFill/>
          <a:ln>
            <a:noFill/>
          </a:ln>
        </p:spPr>
      </p:pic>
      <p:pic>
        <p:nvPicPr>
          <p:cNvPr id="5" name="Imagen 4">
            <a:extLst>
              <a:ext uri="{FF2B5EF4-FFF2-40B4-BE49-F238E27FC236}">
                <a16:creationId xmlns:a16="http://schemas.microsoft.com/office/drawing/2014/main" id="{6ADB4F6F-F543-CFA5-15A3-09C5CE364D83}"/>
              </a:ext>
            </a:extLst>
          </p:cNvPr>
          <p:cNvPicPr>
            <a:picLocks noChangeAspect="1"/>
          </p:cNvPicPr>
          <p:nvPr/>
        </p:nvPicPr>
        <p:blipFill>
          <a:blip r:embed="rId4"/>
          <a:stretch>
            <a:fillRect/>
          </a:stretch>
        </p:blipFill>
        <p:spPr>
          <a:xfrm>
            <a:off x="1412408" y="4165107"/>
            <a:ext cx="9715819" cy="1785190"/>
          </a:xfrm>
          <a:prstGeom prst="rect">
            <a:avLst/>
          </a:prstGeom>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pPr algn="just"/>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451555"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317424"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8419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018174" y="174530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185433" y="2676713"/>
            <a:ext cx="1129988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2642190" y="3173507"/>
            <a:ext cx="6907619" cy="1176876"/>
          </a:xfrm>
          <a:prstGeom prst="rect">
            <a:avLst/>
          </a:prstGeom>
        </p:spPr>
      </p:pic>
      <p:pic>
        <p:nvPicPr>
          <p:cNvPr id="3" name="Imagen 2">
            <a:extLst>
              <a:ext uri="{FF2B5EF4-FFF2-40B4-BE49-F238E27FC236}">
                <a16:creationId xmlns:a16="http://schemas.microsoft.com/office/drawing/2014/main" id="{2CAC1709-03F0-90EF-5A1C-017A2FB90466}"/>
              </a:ext>
            </a:extLst>
          </p:cNvPr>
          <p:cNvPicPr>
            <a:picLocks noChangeAspect="1"/>
          </p:cNvPicPr>
          <p:nvPr/>
        </p:nvPicPr>
        <p:blipFill>
          <a:blip r:embed="rId5"/>
          <a:stretch>
            <a:fillRect/>
          </a:stretch>
        </p:blipFill>
        <p:spPr>
          <a:xfrm>
            <a:off x="4029074" y="5010558"/>
            <a:ext cx="4133850" cy="1600200"/>
          </a:xfrm>
          <a:prstGeom prst="rect">
            <a:avLst/>
          </a:prstGeom>
        </p:spPr>
      </p:pic>
      <p:sp>
        <p:nvSpPr>
          <p:cNvPr id="12" name="CuadroTexto 11">
            <a:extLst>
              <a:ext uri="{FF2B5EF4-FFF2-40B4-BE49-F238E27FC236}">
                <a16:creationId xmlns:a16="http://schemas.microsoft.com/office/drawing/2014/main" id="{62669260-1A38-9AEE-6178-72D1CB162DBD}"/>
              </a:ext>
            </a:extLst>
          </p:cNvPr>
          <p:cNvSpPr txBox="1"/>
          <p:nvPr/>
        </p:nvSpPr>
        <p:spPr>
          <a:xfrm>
            <a:off x="2436183" y="4487974"/>
            <a:ext cx="731963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Trainer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entrenar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540599" y="6015058"/>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243623" y="580647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275770" y="805488"/>
            <a:ext cx="1019381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Evaluación de código CSS generado por el Modelo con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large</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-512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275769" y="1276763"/>
            <a:ext cx="11705560" cy="2308324"/>
          </a:xfrm>
          <a:prstGeom prst="rect">
            <a:avLst/>
          </a:prstGeom>
          <a:noFill/>
        </p:spPr>
        <p:txBody>
          <a:bodyPr wrap="square" rtlCol="0">
            <a:spAutoFit/>
          </a:bodyPr>
          <a:lstStyle/>
          <a:p>
            <a:pPr algn="just"/>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evaluar la calidad del código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generado se implementó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large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-512 que es un modelo de evaluación automática del lenguaje natural, evalúa la similitud semántica y el contexto entre el código CSS generado y el código CSS del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Ambos textos (el generado por el modelo y el de referencia) son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tokenizados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transformados en secuencias de 512 tokens,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posteriormente ambos textos se convierten en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que capturan tanto la semántica como el contexto del código 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Esta comparación no se basa solo en coincidencias exactas de palabras, sino en la proximidad semántica de los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La puntuación de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captura cómo de similar es el código CSS generado al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codigo</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CSS de referencia en términos de contenido semántico y contexto, evaluando la coherencia, relevancia y naturalidad del código CSS.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A05673B3-61A7-8915-B7A2-123A4A5B888A}"/>
              </a:ext>
            </a:extLst>
          </p:cNvPr>
          <p:cNvPicPr>
            <a:picLocks noChangeAspect="1"/>
          </p:cNvPicPr>
          <p:nvPr/>
        </p:nvPicPr>
        <p:blipFill>
          <a:blip r:embed="rId3"/>
          <a:stretch>
            <a:fillRect/>
          </a:stretch>
        </p:blipFill>
        <p:spPr>
          <a:xfrm>
            <a:off x="1379100" y="3412880"/>
            <a:ext cx="9126378" cy="3235536"/>
          </a:xfrm>
          <a:prstGeom prst="rect">
            <a:avLst/>
          </a:prstGeom>
        </p:spPr>
      </p:pic>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273783" y="574355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954353" y="5726039"/>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94128" y="861904"/>
            <a:ext cx="7981902" cy="430887"/>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Alojamiento del modelo generador de código CSS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394128" y="1240548"/>
            <a:ext cx="10970732" cy="1077218"/>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alojar el modelo gratuitamente, se utilizó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Concentrador de alta frecuencia</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para las peticiones al modelo se empleó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que calcula el costo promedio de las peticiones al modelo por hora.</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8B98E2C7-B262-8511-5082-2DC1C4BBDD82}"/>
              </a:ext>
            </a:extLst>
          </p:cNvPr>
          <p:cNvPicPr>
            <a:picLocks noChangeAspect="1"/>
          </p:cNvPicPr>
          <p:nvPr/>
        </p:nvPicPr>
        <p:blipFill>
          <a:blip r:embed="rId3"/>
          <a:stretch>
            <a:fillRect/>
          </a:stretch>
        </p:blipFill>
        <p:spPr>
          <a:xfrm>
            <a:off x="2218541" y="2097058"/>
            <a:ext cx="3179257" cy="2502181"/>
          </a:xfrm>
          <a:prstGeom prst="rect">
            <a:avLst/>
          </a:prstGeom>
        </p:spPr>
      </p:pic>
      <p:pic>
        <p:nvPicPr>
          <p:cNvPr id="6" name="Imagen 5">
            <a:extLst>
              <a:ext uri="{FF2B5EF4-FFF2-40B4-BE49-F238E27FC236}">
                <a16:creationId xmlns:a16="http://schemas.microsoft.com/office/drawing/2014/main" id="{DA4ECA8A-7032-9064-53E5-70D2E4055845}"/>
              </a:ext>
            </a:extLst>
          </p:cNvPr>
          <p:cNvPicPr>
            <a:picLocks noChangeAspect="1"/>
          </p:cNvPicPr>
          <p:nvPr/>
        </p:nvPicPr>
        <p:blipFill>
          <a:blip r:embed="rId4"/>
          <a:stretch>
            <a:fillRect/>
          </a:stretch>
        </p:blipFill>
        <p:spPr>
          <a:xfrm>
            <a:off x="6095999" y="2126985"/>
            <a:ext cx="3227396" cy="2510053"/>
          </a:xfrm>
          <a:prstGeom prst="rect">
            <a:avLst/>
          </a:prstGeom>
        </p:spPr>
      </p:pic>
      <p:pic>
        <p:nvPicPr>
          <p:cNvPr id="11" name="Imagen 10">
            <a:extLst>
              <a:ext uri="{FF2B5EF4-FFF2-40B4-BE49-F238E27FC236}">
                <a16:creationId xmlns:a16="http://schemas.microsoft.com/office/drawing/2014/main" id="{D5BFB63D-AD97-C837-9141-E876108631BF}"/>
              </a:ext>
            </a:extLst>
          </p:cNvPr>
          <p:cNvPicPr>
            <a:picLocks noChangeAspect="1"/>
          </p:cNvPicPr>
          <p:nvPr/>
        </p:nvPicPr>
        <p:blipFill>
          <a:blip r:embed="rId5"/>
          <a:stretch>
            <a:fillRect/>
          </a:stretch>
        </p:blipFill>
        <p:spPr>
          <a:xfrm>
            <a:off x="3121771" y="5433950"/>
            <a:ext cx="6077798" cy="619211"/>
          </a:xfrm>
          <a:prstGeom prst="rect">
            <a:avLst/>
          </a:prstGeom>
        </p:spPr>
      </p:pic>
      <p:sp>
        <p:nvSpPr>
          <p:cNvPr id="12" name="CuadroTexto 11">
            <a:extLst>
              <a:ext uri="{FF2B5EF4-FFF2-40B4-BE49-F238E27FC236}">
                <a16:creationId xmlns:a16="http://schemas.microsoft.com/office/drawing/2014/main" id="{23FEE4F8-05E3-5A6B-0CAF-371A33FDB1C3}"/>
              </a:ext>
            </a:extLst>
          </p:cNvPr>
          <p:cNvSpPr txBox="1"/>
          <p:nvPr/>
        </p:nvSpPr>
        <p:spPr>
          <a:xfrm>
            <a:off x="561538" y="4501274"/>
            <a:ext cx="10970732" cy="1077218"/>
          </a:xfrm>
          <a:prstGeom prst="rect">
            <a:avLst/>
          </a:prstGeom>
          <a:noFill/>
        </p:spPr>
        <p:txBody>
          <a:bodyPr wrap="square" rtlCol="0">
            <a:spAutoFit/>
          </a:bodyPr>
          <a:lstStyle/>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Costo estimado mensual de uso del servicio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en bolivianos: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6097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888099" y="77742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649431" y="544931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41191" y="1132909"/>
            <a:ext cx="11289270" cy="3754874"/>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Sistema Generador de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Una vez que el Modelo ha sido entrenado cumpliendo con la precisión esperada, y se implementó una API para enviar peticiones al Modelo para generar código CSS, se desarrolló un sistema generador de código CSS que utiliza la API y el Modelo generador de código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rgbClr val="FFFF00"/>
                </a:solidFill>
                <a:latin typeface="Raleway Black" pitchFamily="2" charset="0"/>
                <a:ea typeface="Open Sans SemiBold" panose="020B0706030804020204" pitchFamily="34" charset="0"/>
                <a:cs typeface="Open Sans SemiBold" panose="020B0706030804020204" pitchFamily="34" charset="0"/>
              </a:rPr>
              <a:t>Se implemento diversos componentes en el Sistema generador de CSS los cuales son: </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Barra de navegación vertical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Visualizador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Inicio de sesión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Historial</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3027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291881" y="2721114"/>
            <a:ext cx="9959778"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 Y RECOMENDACIONES</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641274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428880"/>
            <a:ext cx="956559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modelo que traduce etiquetas HTML en estilos CSS coherentes, reduciendo código repetitivo también se implemento, un prototipo de aplicación web permite a los usuarios ver vistas generadas en tiempo real al introducir etiquetas HTML, facilitando el diseño de páginas web. La aplicación presenta una interfaz intuitiva, permitiendo interacción sencilla sin conocimientos profundos de CSS. </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7650039">
            <a:off x="4241274" y="4048068"/>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7859835">
            <a:off x="4856322" y="3924701"/>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561538" y="1538573"/>
            <a:ext cx="11205625" cy="2677656"/>
          </a:xfrm>
          <a:prstGeom prst="rect">
            <a:avLst/>
          </a:prstGeom>
          <a:noFill/>
        </p:spPr>
        <p:txBody>
          <a:bodyPr wrap="square" rtlCol="0">
            <a:spAutoFit/>
          </a:bodyPr>
          <a:lstStyle/>
          <a:p>
            <a:pPr algn="just"/>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Desarrollar con CSS puede ser complejo debido a la amplia gama de librerías,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frameworks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y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APIs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disponibles, lo que hace que el proceso sea lento y tedioso, requiriendo un conocimiento profundo de las herramientas. Muchas veces, se escribe código repetitivo, y a medida que se aumenta la cantidad de código, el trabajo se incrementa y la complejidad del desarrollo aumenta, prolongando el tiempo necesario para completar los proyectos.</a:t>
            </a:r>
            <a:endParaRPr lang="en-US" sz="24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7086</TotalTime>
  <Words>2915</Words>
  <Application>Microsoft Office PowerPoint</Application>
  <PresentationFormat>Panorámica</PresentationFormat>
  <Paragraphs>328</Paragraphs>
  <Slides>47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77</cp:revision>
  <dcterms:created xsi:type="dcterms:W3CDTF">2023-06-21T15:58:36Z</dcterms:created>
  <dcterms:modified xsi:type="dcterms:W3CDTF">2024-06-30T12:11:42Z</dcterms:modified>
</cp:coreProperties>
</file>