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60" r:id="rId5"/>
    <p:sldId id="261" r:id="rId6"/>
    <p:sldId id="262" r:id="rId7"/>
    <p:sldId id="263" r:id="rId8"/>
    <p:sldId id="266" r:id="rId9"/>
    <p:sldId id="267" r:id="rId10"/>
    <p:sldId id="280" r:id="rId11"/>
    <p:sldId id="268" r:id="rId12"/>
    <p:sldId id="269" r:id="rId13"/>
    <p:sldId id="279" r:id="rId14"/>
    <p:sldId id="258" r:id="rId15"/>
    <p:sldId id="270" r:id="rId16"/>
    <p:sldId id="271" r:id="rId17"/>
    <p:sldId id="272" r:id="rId18"/>
    <p:sldId id="273" r:id="rId19"/>
    <p:sldId id="274" r:id="rId20"/>
    <p:sldId id="275" r:id="rId21"/>
    <p:sldId id="276" r:id="rId22"/>
    <p:sldId id="277" r:id="rId23"/>
    <p:sldId id="257" r:id="rId24"/>
    <p:sldId id="278" r:id="rId25"/>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Tumiri Huanca" initials="ATH" lastIdx="1" clrIdx="0">
    <p:extLst>
      <p:ext uri="{19B8F6BF-5375-455C-9EA6-DF929625EA0E}">
        <p15:presenceInfo xmlns:p15="http://schemas.microsoft.com/office/powerpoint/2012/main" userId="S::Alex.Tumiri@jala.university::e96a457a-2fba-48c0-b4ff-823a42194f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B90"/>
    <a:srgbClr val="E10DFF"/>
    <a:srgbClr val="8A14EC"/>
    <a:srgbClr val="0066FF"/>
    <a:srgbClr val="221BAB"/>
    <a:srgbClr val="625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1" autoAdjust="0"/>
    <p:restoredTop sz="95658" autoAdjust="0"/>
  </p:normalViewPr>
  <p:slideViewPr>
    <p:cSldViewPr snapToGrid="0">
      <p:cViewPr varScale="1">
        <p:scale>
          <a:sx n="89" d="100"/>
          <a:sy n="89" d="100"/>
        </p:scale>
        <p:origin x="5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61A9E-F2B7-4B22-BCEF-5965F47B0A7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B2D40A4C-F1D8-4625-BEFD-15BCBD621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3287F56A-0B70-401D-A234-FD4E028A8A47}"/>
              </a:ext>
            </a:extLst>
          </p:cNvPr>
          <p:cNvSpPr>
            <a:spLocks noGrp="1"/>
          </p:cNvSpPr>
          <p:nvPr>
            <p:ph type="dt" sz="half" idx="10"/>
          </p:nvPr>
        </p:nvSpPr>
        <p:spPr/>
        <p:txBody>
          <a:bodyPr/>
          <a:lstStyle/>
          <a:p>
            <a:fld id="{353ECDC7-B053-49E7-A4E4-B30D314B072F}" type="datetimeFigureOut">
              <a:rPr lang="es-BO" smtClean="0"/>
              <a:t>26/6/2023</a:t>
            </a:fld>
            <a:endParaRPr lang="es-BO"/>
          </a:p>
        </p:txBody>
      </p:sp>
      <p:sp>
        <p:nvSpPr>
          <p:cNvPr id="5" name="Marcador de pie de página 4">
            <a:extLst>
              <a:ext uri="{FF2B5EF4-FFF2-40B4-BE49-F238E27FC236}">
                <a16:creationId xmlns:a16="http://schemas.microsoft.com/office/drawing/2014/main" id="{CC67B711-006D-4D11-BC80-815D23C76131}"/>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0A68ED-1416-44F7-8BE8-F6D9BB1BF54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8027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0BDA9-71E8-4966-A7F5-2F3E0B8594B2}"/>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1DA54116-6249-4F4F-9461-B1A2F2485E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3199AD11-A3BD-42F8-AF42-FE4BA692D672}"/>
              </a:ext>
            </a:extLst>
          </p:cNvPr>
          <p:cNvSpPr>
            <a:spLocks noGrp="1"/>
          </p:cNvSpPr>
          <p:nvPr>
            <p:ph type="dt" sz="half" idx="10"/>
          </p:nvPr>
        </p:nvSpPr>
        <p:spPr/>
        <p:txBody>
          <a:bodyPr/>
          <a:lstStyle/>
          <a:p>
            <a:fld id="{353ECDC7-B053-49E7-A4E4-B30D314B072F}" type="datetimeFigureOut">
              <a:rPr lang="es-BO" smtClean="0"/>
              <a:t>26/6/2023</a:t>
            </a:fld>
            <a:endParaRPr lang="es-BO"/>
          </a:p>
        </p:txBody>
      </p:sp>
      <p:sp>
        <p:nvSpPr>
          <p:cNvPr id="5" name="Marcador de pie de página 4">
            <a:extLst>
              <a:ext uri="{FF2B5EF4-FFF2-40B4-BE49-F238E27FC236}">
                <a16:creationId xmlns:a16="http://schemas.microsoft.com/office/drawing/2014/main" id="{8F1B7F53-6945-429D-AB9E-3CB5C44CF8EB}"/>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2CD8F8-69FD-40BB-BAB7-584AD678D3BB}"/>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5843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309E2E-6CF4-4408-B946-DBAD33AB2D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2842794F-8FD3-4B82-B354-773615808C2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D9557745-BB9A-4929-93C5-6DD0DBCBD2FA}"/>
              </a:ext>
            </a:extLst>
          </p:cNvPr>
          <p:cNvSpPr>
            <a:spLocks noGrp="1"/>
          </p:cNvSpPr>
          <p:nvPr>
            <p:ph type="dt" sz="half" idx="10"/>
          </p:nvPr>
        </p:nvSpPr>
        <p:spPr/>
        <p:txBody>
          <a:bodyPr/>
          <a:lstStyle/>
          <a:p>
            <a:fld id="{353ECDC7-B053-49E7-A4E4-B30D314B072F}" type="datetimeFigureOut">
              <a:rPr lang="es-BO" smtClean="0"/>
              <a:t>26/6/2023</a:t>
            </a:fld>
            <a:endParaRPr lang="es-BO"/>
          </a:p>
        </p:txBody>
      </p:sp>
      <p:sp>
        <p:nvSpPr>
          <p:cNvPr id="5" name="Marcador de pie de página 4">
            <a:extLst>
              <a:ext uri="{FF2B5EF4-FFF2-40B4-BE49-F238E27FC236}">
                <a16:creationId xmlns:a16="http://schemas.microsoft.com/office/drawing/2014/main" id="{B579C96E-E864-409F-B052-2C12F508D717}"/>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BAEB336E-390C-4679-8406-5B8D4647B93C}"/>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37614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2304B-18F4-4086-9145-123CE397B153}"/>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73530B4-7907-4911-8AD1-ADBE8532FC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E149BE3D-8E11-47A5-9BEB-D074E08280F6}"/>
              </a:ext>
            </a:extLst>
          </p:cNvPr>
          <p:cNvSpPr>
            <a:spLocks noGrp="1"/>
          </p:cNvSpPr>
          <p:nvPr>
            <p:ph type="dt" sz="half" idx="10"/>
          </p:nvPr>
        </p:nvSpPr>
        <p:spPr/>
        <p:txBody>
          <a:bodyPr/>
          <a:lstStyle/>
          <a:p>
            <a:fld id="{353ECDC7-B053-49E7-A4E4-B30D314B072F}" type="datetimeFigureOut">
              <a:rPr lang="es-BO" smtClean="0"/>
              <a:t>26/6/2023</a:t>
            </a:fld>
            <a:endParaRPr lang="es-BO"/>
          </a:p>
        </p:txBody>
      </p:sp>
      <p:sp>
        <p:nvSpPr>
          <p:cNvPr id="5" name="Marcador de pie de página 4">
            <a:extLst>
              <a:ext uri="{FF2B5EF4-FFF2-40B4-BE49-F238E27FC236}">
                <a16:creationId xmlns:a16="http://schemas.microsoft.com/office/drawing/2014/main" id="{2ADB8D73-FBA2-4E8F-875B-3ADF70DA4B33}"/>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526CB01C-2854-498E-AC3E-43526F4EFD0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95245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1486-107B-43DC-A4C6-5FDF181B740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BAD40B3D-6640-45AC-82CE-717033FEA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E22C3C-9C96-4181-9BA9-BE9FFA26FD68}"/>
              </a:ext>
            </a:extLst>
          </p:cNvPr>
          <p:cNvSpPr>
            <a:spLocks noGrp="1"/>
          </p:cNvSpPr>
          <p:nvPr>
            <p:ph type="dt" sz="half" idx="10"/>
          </p:nvPr>
        </p:nvSpPr>
        <p:spPr/>
        <p:txBody>
          <a:bodyPr/>
          <a:lstStyle/>
          <a:p>
            <a:fld id="{353ECDC7-B053-49E7-A4E4-B30D314B072F}" type="datetimeFigureOut">
              <a:rPr lang="es-BO" smtClean="0"/>
              <a:t>26/6/2023</a:t>
            </a:fld>
            <a:endParaRPr lang="es-BO"/>
          </a:p>
        </p:txBody>
      </p:sp>
      <p:sp>
        <p:nvSpPr>
          <p:cNvPr id="5" name="Marcador de pie de página 4">
            <a:extLst>
              <a:ext uri="{FF2B5EF4-FFF2-40B4-BE49-F238E27FC236}">
                <a16:creationId xmlns:a16="http://schemas.microsoft.com/office/drawing/2014/main" id="{205CB674-D5CA-4049-AA3A-882677256CDE}"/>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980B4DA5-A3E5-4A48-9C74-3CFFC746CBF6}"/>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9116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D4E6B-E2EB-4715-BA36-3B5D072AD11C}"/>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AEFC719-ACFE-432E-B008-2DFDDE61C2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0E853F9F-E4FF-48F4-A51C-E1A54A9828B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CCEDFECE-3720-4483-A904-BD170F892D6C}"/>
              </a:ext>
            </a:extLst>
          </p:cNvPr>
          <p:cNvSpPr>
            <a:spLocks noGrp="1"/>
          </p:cNvSpPr>
          <p:nvPr>
            <p:ph type="dt" sz="half" idx="10"/>
          </p:nvPr>
        </p:nvSpPr>
        <p:spPr/>
        <p:txBody>
          <a:bodyPr/>
          <a:lstStyle/>
          <a:p>
            <a:fld id="{353ECDC7-B053-49E7-A4E4-B30D314B072F}" type="datetimeFigureOut">
              <a:rPr lang="es-BO" smtClean="0"/>
              <a:t>26/6/2023</a:t>
            </a:fld>
            <a:endParaRPr lang="es-BO"/>
          </a:p>
        </p:txBody>
      </p:sp>
      <p:sp>
        <p:nvSpPr>
          <p:cNvPr id="6" name="Marcador de pie de página 5">
            <a:extLst>
              <a:ext uri="{FF2B5EF4-FFF2-40B4-BE49-F238E27FC236}">
                <a16:creationId xmlns:a16="http://schemas.microsoft.com/office/drawing/2014/main" id="{FAAE4FA7-2094-44DA-BD97-5E4D76C09553}"/>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7E33C311-EDC0-42B2-BE3E-975E5D2E16A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63743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032D4-CE4B-44B2-A119-47EC57D8607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3073C8CF-1542-4FE9-A8A4-94A8A3D6E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618687E-DC4D-42DD-BEB6-CE14B1108A8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0D0DE2CF-9C2B-4A37-9EBE-1288B87EF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5C6645A-FB09-46D7-B278-1C949CE8C57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09670E2D-BDC5-4A51-A62D-ECE182C9A145}"/>
              </a:ext>
            </a:extLst>
          </p:cNvPr>
          <p:cNvSpPr>
            <a:spLocks noGrp="1"/>
          </p:cNvSpPr>
          <p:nvPr>
            <p:ph type="dt" sz="half" idx="10"/>
          </p:nvPr>
        </p:nvSpPr>
        <p:spPr/>
        <p:txBody>
          <a:bodyPr/>
          <a:lstStyle/>
          <a:p>
            <a:fld id="{353ECDC7-B053-49E7-A4E4-B30D314B072F}" type="datetimeFigureOut">
              <a:rPr lang="es-BO" smtClean="0"/>
              <a:t>26/6/2023</a:t>
            </a:fld>
            <a:endParaRPr lang="es-BO"/>
          </a:p>
        </p:txBody>
      </p:sp>
      <p:sp>
        <p:nvSpPr>
          <p:cNvPr id="8" name="Marcador de pie de página 7">
            <a:extLst>
              <a:ext uri="{FF2B5EF4-FFF2-40B4-BE49-F238E27FC236}">
                <a16:creationId xmlns:a16="http://schemas.microsoft.com/office/drawing/2014/main" id="{D702D1E7-C95C-447A-8D62-012B861BD36A}"/>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D1FE0391-A4E3-4AF3-BA3C-E3AE4C27FCE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19627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11865-5F2F-4C6E-9FFC-89CF40E95A59}"/>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8E54234B-7D65-4D6B-A052-A15D37F5F17A}"/>
              </a:ext>
            </a:extLst>
          </p:cNvPr>
          <p:cNvSpPr>
            <a:spLocks noGrp="1"/>
          </p:cNvSpPr>
          <p:nvPr>
            <p:ph type="dt" sz="half" idx="10"/>
          </p:nvPr>
        </p:nvSpPr>
        <p:spPr/>
        <p:txBody>
          <a:bodyPr/>
          <a:lstStyle/>
          <a:p>
            <a:fld id="{353ECDC7-B053-49E7-A4E4-B30D314B072F}" type="datetimeFigureOut">
              <a:rPr lang="es-BO" smtClean="0"/>
              <a:t>26/6/2023</a:t>
            </a:fld>
            <a:endParaRPr lang="es-BO"/>
          </a:p>
        </p:txBody>
      </p:sp>
      <p:sp>
        <p:nvSpPr>
          <p:cNvPr id="4" name="Marcador de pie de página 3">
            <a:extLst>
              <a:ext uri="{FF2B5EF4-FFF2-40B4-BE49-F238E27FC236}">
                <a16:creationId xmlns:a16="http://schemas.microsoft.com/office/drawing/2014/main" id="{3833D0A9-2558-4F55-A35F-7EBCB54B742B}"/>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A0E5FC22-C161-4271-B5F0-2D29AD5EC3E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7654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508C3-B500-494B-836C-461E5000D294}"/>
              </a:ext>
            </a:extLst>
          </p:cNvPr>
          <p:cNvSpPr>
            <a:spLocks noGrp="1"/>
          </p:cNvSpPr>
          <p:nvPr>
            <p:ph type="dt" sz="half" idx="10"/>
          </p:nvPr>
        </p:nvSpPr>
        <p:spPr/>
        <p:txBody>
          <a:bodyPr/>
          <a:lstStyle/>
          <a:p>
            <a:fld id="{353ECDC7-B053-49E7-A4E4-B30D314B072F}" type="datetimeFigureOut">
              <a:rPr lang="es-BO" smtClean="0"/>
              <a:t>26/6/2023</a:t>
            </a:fld>
            <a:endParaRPr lang="es-BO"/>
          </a:p>
        </p:txBody>
      </p:sp>
      <p:sp>
        <p:nvSpPr>
          <p:cNvPr id="3" name="Marcador de pie de página 2">
            <a:extLst>
              <a:ext uri="{FF2B5EF4-FFF2-40B4-BE49-F238E27FC236}">
                <a16:creationId xmlns:a16="http://schemas.microsoft.com/office/drawing/2014/main" id="{4BBD80DB-A501-45AE-9454-0D26240A2655}"/>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C727F5C5-4B71-4CA6-BDEB-E99160AC0F7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73559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64C5D-5B21-43A9-9FD5-C2C403C1FB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4F316789-4214-46E8-B00E-0642EDAEC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0883A02C-B852-4397-9E54-DD5797C8E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60435F-720B-4B3C-899B-7A4B40B5A822}"/>
              </a:ext>
            </a:extLst>
          </p:cNvPr>
          <p:cNvSpPr>
            <a:spLocks noGrp="1"/>
          </p:cNvSpPr>
          <p:nvPr>
            <p:ph type="dt" sz="half" idx="10"/>
          </p:nvPr>
        </p:nvSpPr>
        <p:spPr/>
        <p:txBody>
          <a:bodyPr/>
          <a:lstStyle/>
          <a:p>
            <a:fld id="{353ECDC7-B053-49E7-A4E4-B30D314B072F}" type="datetimeFigureOut">
              <a:rPr lang="es-BO" smtClean="0"/>
              <a:t>26/6/2023</a:t>
            </a:fld>
            <a:endParaRPr lang="es-BO"/>
          </a:p>
        </p:txBody>
      </p:sp>
      <p:sp>
        <p:nvSpPr>
          <p:cNvPr id="6" name="Marcador de pie de página 5">
            <a:extLst>
              <a:ext uri="{FF2B5EF4-FFF2-40B4-BE49-F238E27FC236}">
                <a16:creationId xmlns:a16="http://schemas.microsoft.com/office/drawing/2014/main" id="{C62FE2A2-6113-4406-AD64-C09DBFC88B57}"/>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49D0EC46-2463-4F6B-A16A-74DB2E87BA4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68177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01A18-7502-4E47-A977-3A90E015F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686C0384-8E3E-49EB-917E-E0663FD71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073473E8-0556-47E0-98ED-46C3256C4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8648D8-9A1C-4F87-AA05-BA1C8AA9A7DB}"/>
              </a:ext>
            </a:extLst>
          </p:cNvPr>
          <p:cNvSpPr>
            <a:spLocks noGrp="1"/>
          </p:cNvSpPr>
          <p:nvPr>
            <p:ph type="dt" sz="half" idx="10"/>
          </p:nvPr>
        </p:nvSpPr>
        <p:spPr/>
        <p:txBody>
          <a:bodyPr/>
          <a:lstStyle/>
          <a:p>
            <a:fld id="{353ECDC7-B053-49E7-A4E4-B30D314B072F}" type="datetimeFigureOut">
              <a:rPr lang="es-BO" smtClean="0"/>
              <a:t>26/6/2023</a:t>
            </a:fld>
            <a:endParaRPr lang="es-BO"/>
          </a:p>
        </p:txBody>
      </p:sp>
      <p:sp>
        <p:nvSpPr>
          <p:cNvPr id="6" name="Marcador de pie de página 5">
            <a:extLst>
              <a:ext uri="{FF2B5EF4-FFF2-40B4-BE49-F238E27FC236}">
                <a16:creationId xmlns:a16="http://schemas.microsoft.com/office/drawing/2014/main" id="{4CF25CDB-4B89-496C-BDD7-D6CAE262D424}"/>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2D400ACF-7372-498D-B5D7-69AD9DBD0BC0}"/>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44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3000">
              <a:schemeClr val="accent1">
                <a:lumMod val="50000"/>
              </a:schemeClr>
            </a:gs>
          </a:gsLst>
          <a:lin ang="13500000" scaled="0"/>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B1FC2C1-A099-4830-9191-3C7496C1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F18E0167-E80D-4B66-AE71-86A642C34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10E22279-9BE4-433B-AF78-CB4D38C9A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ECDC7-B053-49E7-A4E4-B30D314B072F}" type="datetimeFigureOut">
              <a:rPr lang="es-BO" smtClean="0"/>
              <a:t>26/6/2023</a:t>
            </a:fld>
            <a:endParaRPr lang="es-BO"/>
          </a:p>
        </p:txBody>
      </p:sp>
      <p:sp>
        <p:nvSpPr>
          <p:cNvPr id="5" name="Marcador de pie de página 4">
            <a:extLst>
              <a:ext uri="{FF2B5EF4-FFF2-40B4-BE49-F238E27FC236}">
                <a16:creationId xmlns:a16="http://schemas.microsoft.com/office/drawing/2014/main" id="{3231A8EB-F923-47DB-AD2F-F0FEA5CFA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F7BCDE19-DE08-4434-8BFE-598E1D0FD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C5049-46AC-4F67-B6D1-706507E7B53E}" type="slidenum">
              <a:rPr lang="es-BO" smtClean="0"/>
              <a:t>‹Nº›</a:t>
            </a:fld>
            <a:endParaRPr lang="es-BO"/>
          </a:p>
        </p:txBody>
      </p:sp>
    </p:spTree>
    <p:extLst>
      <p:ext uri="{BB962C8B-B14F-4D97-AF65-F5344CB8AC3E}">
        <p14:creationId xmlns:p14="http://schemas.microsoft.com/office/powerpoint/2010/main" val="202014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upo 57">
            <a:extLst>
              <a:ext uri="{FF2B5EF4-FFF2-40B4-BE49-F238E27FC236}">
                <a16:creationId xmlns:a16="http://schemas.microsoft.com/office/drawing/2014/main" id="{9F014DF2-210D-46A0-B4D3-F1E54F997997}"/>
              </a:ext>
            </a:extLst>
          </p:cNvPr>
          <p:cNvGrpSpPr/>
          <p:nvPr/>
        </p:nvGrpSpPr>
        <p:grpSpPr>
          <a:xfrm>
            <a:off x="4359245" y="2699236"/>
            <a:ext cx="8874155" cy="4476264"/>
            <a:chOff x="545157" y="784785"/>
            <a:chExt cx="6120000" cy="3240000"/>
          </a:xfrm>
          <a:solidFill>
            <a:schemeClr val="bg1">
              <a:alpha val="22000"/>
            </a:schemeClr>
          </a:solidFill>
          <a:scene3d>
            <a:camera prst="isometricTopUp"/>
            <a:lightRig rig="threePt" dir="t"/>
          </a:scene3d>
        </p:grpSpPr>
        <p:sp>
          <p:nvSpPr>
            <p:cNvPr id="59" name="Rectángulo: esquinas redondeadas 58">
              <a:extLst>
                <a:ext uri="{FF2B5EF4-FFF2-40B4-BE49-F238E27FC236}">
                  <a16:creationId xmlns:a16="http://schemas.microsoft.com/office/drawing/2014/main" id="{DEA53F0A-EABE-4901-9074-60C914575BEF}"/>
                </a:ext>
              </a:extLst>
            </p:cNvPr>
            <p:cNvSpPr/>
            <p:nvPr/>
          </p:nvSpPr>
          <p:spPr>
            <a:xfrm>
              <a:off x="545157" y="784785"/>
              <a:ext cx="6120000" cy="324000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0" name="Rectángulo: esquinas redondeadas 59">
              <a:extLst>
                <a:ext uri="{FF2B5EF4-FFF2-40B4-BE49-F238E27FC236}">
                  <a16:creationId xmlns:a16="http://schemas.microsoft.com/office/drawing/2014/main" id="{5CAFF9DB-CD65-4EBF-BB29-286D5E631CF0}"/>
                </a:ext>
              </a:extLst>
            </p:cNvPr>
            <p:cNvSpPr/>
            <p:nvPr/>
          </p:nvSpPr>
          <p:spPr>
            <a:xfrm>
              <a:off x="2794001" y="1011520"/>
              <a:ext cx="822959" cy="1263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61" name="Rectángulo: esquinas redondeadas 60">
              <a:extLst>
                <a:ext uri="{FF2B5EF4-FFF2-40B4-BE49-F238E27FC236}">
                  <a16:creationId xmlns:a16="http://schemas.microsoft.com/office/drawing/2014/main" id="{7F97B996-033E-481B-B8FF-FA6452C54D7E}"/>
                </a:ext>
              </a:extLst>
            </p:cNvPr>
            <p:cNvSpPr/>
            <p:nvPr/>
          </p:nvSpPr>
          <p:spPr>
            <a:xfrm>
              <a:off x="3698999" y="1011520"/>
              <a:ext cx="1157482" cy="1263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2" name="Rectángulo: esquinas redondeadas 61">
              <a:extLst>
                <a:ext uri="{FF2B5EF4-FFF2-40B4-BE49-F238E27FC236}">
                  <a16:creationId xmlns:a16="http://schemas.microsoft.com/office/drawing/2014/main" id="{CDE6E5A8-EDB6-4A50-93C2-F2BDE2FB7C50}"/>
                </a:ext>
              </a:extLst>
            </p:cNvPr>
            <p:cNvSpPr/>
            <p:nvPr/>
          </p:nvSpPr>
          <p:spPr>
            <a:xfrm>
              <a:off x="2794001" y="2312985"/>
              <a:ext cx="2057167" cy="153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63" name="Rectángulo: esquinas redondeadas 62">
              <a:extLst>
                <a:ext uri="{FF2B5EF4-FFF2-40B4-BE49-F238E27FC236}">
                  <a16:creationId xmlns:a16="http://schemas.microsoft.com/office/drawing/2014/main" id="{CD3DAB61-01BA-40ED-9A9A-9AE8A0A3D13D}"/>
                </a:ext>
              </a:extLst>
            </p:cNvPr>
            <p:cNvSpPr/>
            <p:nvPr/>
          </p:nvSpPr>
          <p:spPr>
            <a:xfrm>
              <a:off x="749963" y="959385"/>
              <a:ext cx="1962000" cy="2890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4" name="Rectángulo: esquinas redondeadas 63">
              <a:extLst>
                <a:ext uri="{FF2B5EF4-FFF2-40B4-BE49-F238E27FC236}">
                  <a16:creationId xmlns:a16="http://schemas.microsoft.com/office/drawing/2014/main" id="{818E3C5C-2ABC-4AED-9663-71E0BB49D860}"/>
                </a:ext>
              </a:extLst>
            </p:cNvPr>
            <p:cNvSpPr/>
            <p:nvPr/>
          </p:nvSpPr>
          <p:spPr>
            <a:xfrm>
              <a:off x="6096000" y="1434600"/>
              <a:ext cx="244800" cy="199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pic>
          <p:nvPicPr>
            <p:cNvPr id="65" name="Gráfico 64" descr="Cerebro en la cabeza con relleno sólido">
              <a:extLst>
                <a:ext uri="{FF2B5EF4-FFF2-40B4-BE49-F238E27FC236}">
                  <a16:creationId xmlns:a16="http://schemas.microsoft.com/office/drawing/2014/main" id="{11A4B848-9EEA-405A-ACC1-FD962D0463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124968" y="1836263"/>
              <a:ext cx="1245322" cy="1245322"/>
            </a:xfrm>
            <a:prstGeom prst="rect">
              <a:avLst/>
            </a:prstGeom>
          </p:spPr>
        </p:pic>
        <p:pic>
          <p:nvPicPr>
            <p:cNvPr id="66" name="Gráfico 65" descr="Libros con relleno sólido">
              <a:extLst>
                <a:ext uri="{FF2B5EF4-FFF2-40B4-BE49-F238E27FC236}">
                  <a16:creationId xmlns:a16="http://schemas.microsoft.com/office/drawing/2014/main" id="{C82BFA99-BCC0-458A-97F0-D001D10874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3831206" y="1223985"/>
              <a:ext cx="914400" cy="914400"/>
            </a:xfrm>
            <a:prstGeom prst="rect">
              <a:avLst/>
            </a:prstGeom>
          </p:spPr>
        </p:pic>
        <p:pic>
          <p:nvPicPr>
            <p:cNvPr id="67" name="Gráfico 66" descr="Engranaje único con relleno sólido">
              <a:extLst>
                <a:ext uri="{FF2B5EF4-FFF2-40B4-BE49-F238E27FC236}">
                  <a16:creationId xmlns:a16="http://schemas.microsoft.com/office/drawing/2014/main" id="{11BFE5A8-6E55-4933-A28D-4130BF0F52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2852273" y="1327977"/>
              <a:ext cx="706415" cy="706415"/>
            </a:xfrm>
            <a:prstGeom prst="rect">
              <a:avLst/>
            </a:prstGeom>
          </p:spPr>
        </p:pic>
        <p:pic>
          <p:nvPicPr>
            <p:cNvPr id="68" name="Gráfico 67" descr="Aula de clases con relleno sólido">
              <a:extLst>
                <a:ext uri="{FF2B5EF4-FFF2-40B4-BE49-F238E27FC236}">
                  <a16:creationId xmlns:a16="http://schemas.microsoft.com/office/drawing/2014/main" id="{9F4E420E-67F4-424B-998C-DCDDB79E83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3292039" y="2647032"/>
              <a:ext cx="914400" cy="914400"/>
            </a:xfrm>
            <a:prstGeom prst="rect">
              <a:avLst/>
            </a:prstGeom>
          </p:spPr>
        </p:pic>
        <p:sp>
          <p:nvSpPr>
            <p:cNvPr id="69" name="Rectángulo: esquinas redondeadas 68">
              <a:extLst>
                <a:ext uri="{FF2B5EF4-FFF2-40B4-BE49-F238E27FC236}">
                  <a16:creationId xmlns:a16="http://schemas.microsoft.com/office/drawing/2014/main" id="{D1007948-F0DB-44AE-BB12-6E333BF18283}"/>
                </a:ext>
              </a:extLst>
            </p:cNvPr>
            <p:cNvSpPr/>
            <p:nvPr/>
          </p:nvSpPr>
          <p:spPr>
            <a:xfrm>
              <a:off x="4989771" y="1063512"/>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70" name="Gráfico 69" descr="Calendario con relleno sólido">
              <a:extLst>
                <a:ext uri="{FF2B5EF4-FFF2-40B4-BE49-F238E27FC236}">
                  <a16:creationId xmlns:a16="http://schemas.microsoft.com/office/drawing/2014/main" id="{3E666FF0-ED10-4A28-90DA-E5B9C33E50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5058683" y="1180539"/>
              <a:ext cx="723283" cy="723283"/>
            </a:xfrm>
            <a:prstGeom prst="rect">
              <a:avLst/>
            </a:prstGeom>
          </p:spPr>
        </p:pic>
        <p:sp>
          <p:nvSpPr>
            <p:cNvPr id="71" name="Rectángulo: esquinas redondeadas 70">
              <a:extLst>
                <a:ext uri="{FF2B5EF4-FFF2-40B4-BE49-F238E27FC236}">
                  <a16:creationId xmlns:a16="http://schemas.microsoft.com/office/drawing/2014/main" id="{8A6E5BFF-8974-4DC7-BF0E-9F23885C72B5}"/>
                </a:ext>
              </a:extLst>
            </p:cNvPr>
            <p:cNvSpPr/>
            <p:nvPr/>
          </p:nvSpPr>
          <p:spPr>
            <a:xfrm>
              <a:off x="4995360" y="1998009"/>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72" name="Rectángulo: esquinas redondeadas 71">
              <a:extLst>
                <a:ext uri="{FF2B5EF4-FFF2-40B4-BE49-F238E27FC236}">
                  <a16:creationId xmlns:a16="http://schemas.microsoft.com/office/drawing/2014/main" id="{854635E8-D087-45AA-B5CC-EE05491860F5}"/>
                </a:ext>
              </a:extLst>
            </p:cNvPr>
            <p:cNvSpPr/>
            <p:nvPr/>
          </p:nvSpPr>
          <p:spPr>
            <a:xfrm>
              <a:off x="4968442" y="2952508"/>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73" name="Gráfico 72" descr="Gráfico de barras con tendencia bajista con relleno sólido">
              <a:extLst>
                <a:ext uri="{FF2B5EF4-FFF2-40B4-BE49-F238E27FC236}">
                  <a16:creationId xmlns:a16="http://schemas.microsoft.com/office/drawing/2014/main" id="{111ECC2A-3EE3-40A6-8FC0-A4E938AF14A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5048207" y="2075105"/>
              <a:ext cx="706120" cy="706120"/>
            </a:xfrm>
            <a:prstGeom prst="rect">
              <a:avLst/>
            </a:prstGeom>
          </p:spPr>
        </p:pic>
        <p:pic>
          <p:nvPicPr>
            <p:cNvPr id="74" name="Gráfico 73" descr="Átomo con relleno sólido">
              <a:extLst>
                <a:ext uri="{FF2B5EF4-FFF2-40B4-BE49-F238E27FC236}">
                  <a16:creationId xmlns:a16="http://schemas.microsoft.com/office/drawing/2014/main" id="{828C7CE6-E389-4EA4-AD56-572EB108CF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5400000">
              <a:off x="5028085" y="3013479"/>
              <a:ext cx="705600" cy="705600"/>
            </a:xfrm>
            <a:prstGeom prst="rect">
              <a:avLst/>
            </a:prstGeom>
          </p:spPr>
        </p:pic>
      </p:grpSp>
      <p:grpSp>
        <p:nvGrpSpPr>
          <p:cNvPr id="48" name="Grupo 47">
            <a:extLst>
              <a:ext uri="{FF2B5EF4-FFF2-40B4-BE49-F238E27FC236}">
                <a16:creationId xmlns:a16="http://schemas.microsoft.com/office/drawing/2014/main" id="{8D07CCE6-D0B8-4554-9EFB-5ED27EA6960E}"/>
              </a:ext>
            </a:extLst>
          </p:cNvPr>
          <p:cNvGrpSpPr/>
          <p:nvPr/>
        </p:nvGrpSpPr>
        <p:grpSpPr>
          <a:xfrm>
            <a:off x="5526843" y="2735505"/>
            <a:ext cx="6120000" cy="3240000"/>
            <a:chOff x="5526843" y="2735505"/>
            <a:chExt cx="6120000" cy="3240000"/>
          </a:xfrm>
        </p:grpSpPr>
        <p:sp>
          <p:nvSpPr>
            <p:cNvPr id="4" name="Rectángulo: esquinas redondeadas 3">
              <a:extLst>
                <a:ext uri="{FF2B5EF4-FFF2-40B4-BE49-F238E27FC236}">
                  <a16:creationId xmlns:a16="http://schemas.microsoft.com/office/drawing/2014/main" id="{C76193F0-AE40-466C-90AB-FE8187F49DD0}"/>
                </a:ext>
              </a:extLst>
            </p:cNvPr>
            <p:cNvSpPr/>
            <p:nvPr/>
          </p:nvSpPr>
          <p:spPr>
            <a:xfrm>
              <a:off x="5526843" y="2735505"/>
              <a:ext cx="6120000" cy="3240000"/>
            </a:xfrm>
            <a:prstGeom prst="roundRect">
              <a:avLst/>
            </a:prstGeom>
            <a:solidFill>
              <a:schemeClr val="bg1"/>
            </a:solidFill>
            <a:ln>
              <a:solidFill>
                <a:schemeClr val="bg1"/>
              </a:solidFill>
            </a:ln>
            <a:scene3d>
              <a:camera prst="isometricTopUp"/>
              <a:lightRig rig="threePt" dir="t"/>
            </a:scene3d>
            <a:sp3d extrusionH="266700" prstMaterial="metal">
              <a:bevelT w="419100" h="0"/>
              <a:extrusionClr>
                <a:schemeClr val="accent1">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grpSp>
          <p:nvGrpSpPr>
            <p:cNvPr id="30" name="Grupo 29">
              <a:extLst>
                <a:ext uri="{FF2B5EF4-FFF2-40B4-BE49-F238E27FC236}">
                  <a16:creationId xmlns:a16="http://schemas.microsoft.com/office/drawing/2014/main" id="{ED3FE110-6912-460C-B883-C87B9B7675D3}"/>
                </a:ext>
              </a:extLst>
            </p:cNvPr>
            <p:cNvGrpSpPr/>
            <p:nvPr/>
          </p:nvGrpSpPr>
          <p:grpSpPr>
            <a:xfrm>
              <a:off x="5526843" y="2735505"/>
              <a:ext cx="6120000" cy="3240000"/>
              <a:chOff x="545157" y="784785"/>
              <a:chExt cx="6120000" cy="3240000"/>
            </a:xfrm>
            <a:scene3d>
              <a:camera prst="isometricTopUp"/>
              <a:lightRig rig="threePt" dir="t"/>
            </a:scene3d>
          </p:grpSpPr>
          <p:sp>
            <p:nvSpPr>
              <p:cNvPr id="5" name="Rectángulo: esquinas redondeadas 4">
                <a:extLst>
                  <a:ext uri="{FF2B5EF4-FFF2-40B4-BE49-F238E27FC236}">
                    <a16:creationId xmlns:a16="http://schemas.microsoft.com/office/drawing/2014/main" id="{D9726358-6ED9-4912-89E7-1A9517C6D91C}"/>
                  </a:ext>
                </a:extLst>
              </p:cNvPr>
              <p:cNvSpPr/>
              <p:nvPr/>
            </p:nvSpPr>
            <p:spPr>
              <a:xfrm>
                <a:off x="545157" y="784785"/>
                <a:ext cx="6120000" cy="3240000"/>
              </a:xfrm>
              <a:prstGeom prst="roundRect">
                <a:avLst/>
              </a:prstGeom>
              <a:gradFill>
                <a:gsLst>
                  <a:gs pos="0">
                    <a:schemeClr val="bg1"/>
                  </a:gs>
                  <a:gs pos="100000">
                    <a:schemeClr val="accent1">
                      <a:lumMod val="40000"/>
                      <a:lumOff val="60000"/>
                    </a:schemeClr>
                  </a:gs>
                </a:gsLst>
                <a:lin ang="60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 name="Rectángulo: esquinas redondeadas 5">
                <a:extLst>
                  <a:ext uri="{FF2B5EF4-FFF2-40B4-BE49-F238E27FC236}">
                    <a16:creationId xmlns:a16="http://schemas.microsoft.com/office/drawing/2014/main" id="{FD45E283-CAA8-4C81-9976-8DF967DB7A26}"/>
                  </a:ext>
                </a:extLst>
              </p:cNvPr>
              <p:cNvSpPr/>
              <p:nvPr/>
            </p:nvSpPr>
            <p:spPr>
              <a:xfrm>
                <a:off x="2794001" y="1011520"/>
                <a:ext cx="822959" cy="12636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7" name="Rectángulo: esquinas redondeadas 6">
                <a:extLst>
                  <a:ext uri="{FF2B5EF4-FFF2-40B4-BE49-F238E27FC236}">
                    <a16:creationId xmlns:a16="http://schemas.microsoft.com/office/drawing/2014/main" id="{35ABF9AC-9400-49D6-8DD5-5DAB9733CE30}"/>
                  </a:ext>
                </a:extLst>
              </p:cNvPr>
              <p:cNvSpPr/>
              <p:nvPr/>
            </p:nvSpPr>
            <p:spPr>
              <a:xfrm>
                <a:off x="3698999" y="1011520"/>
                <a:ext cx="1157482" cy="12636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8" name="Rectángulo: esquinas redondeadas 7">
                <a:extLst>
                  <a:ext uri="{FF2B5EF4-FFF2-40B4-BE49-F238E27FC236}">
                    <a16:creationId xmlns:a16="http://schemas.microsoft.com/office/drawing/2014/main" id="{98995879-B6C0-45C2-9E66-A72168B4A09F}"/>
                  </a:ext>
                </a:extLst>
              </p:cNvPr>
              <p:cNvSpPr/>
              <p:nvPr/>
            </p:nvSpPr>
            <p:spPr>
              <a:xfrm>
                <a:off x="2794001" y="2312985"/>
                <a:ext cx="2057167" cy="15372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9" name="Rectángulo: esquinas redondeadas 8">
                <a:extLst>
                  <a:ext uri="{FF2B5EF4-FFF2-40B4-BE49-F238E27FC236}">
                    <a16:creationId xmlns:a16="http://schemas.microsoft.com/office/drawing/2014/main" id="{D59A9ABB-33DA-4F44-AA0C-7E931728FB51}"/>
                  </a:ext>
                </a:extLst>
              </p:cNvPr>
              <p:cNvSpPr/>
              <p:nvPr/>
            </p:nvSpPr>
            <p:spPr>
              <a:xfrm>
                <a:off x="749963" y="959385"/>
                <a:ext cx="1962000" cy="28908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0" name="Rectángulo: esquinas redondeadas 9">
                <a:extLst>
                  <a:ext uri="{FF2B5EF4-FFF2-40B4-BE49-F238E27FC236}">
                    <a16:creationId xmlns:a16="http://schemas.microsoft.com/office/drawing/2014/main" id="{BF7E7651-33D6-4020-82BB-DC16D9089A02}"/>
                  </a:ext>
                </a:extLst>
              </p:cNvPr>
              <p:cNvSpPr/>
              <p:nvPr/>
            </p:nvSpPr>
            <p:spPr>
              <a:xfrm>
                <a:off x="6096000" y="1434600"/>
                <a:ext cx="244800" cy="19944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pic>
            <p:nvPicPr>
              <p:cNvPr id="12" name="Gráfico 11" descr="Cerebro en la cabeza con relleno sólido">
                <a:extLst>
                  <a:ext uri="{FF2B5EF4-FFF2-40B4-BE49-F238E27FC236}">
                    <a16:creationId xmlns:a16="http://schemas.microsoft.com/office/drawing/2014/main" id="{BFCE5AAE-D90F-43EA-9ADD-BDC6D35E78A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5400000">
                <a:off x="1124968" y="1836263"/>
                <a:ext cx="1245322" cy="1245322"/>
              </a:xfrm>
              <a:prstGeom prst="rect">
                <a:avLst/>
              </a:prstGeom>
            </p:spPr>
          </p:pic>
          <p:pic>
            <p:nvPicPr>
              <p:cNvPr id="16" name="Gráfico 15" descr="Libros con relleno sólido">
                <a:extLst>
                  <a:ext uri="{FF2B5EF4-FFF2-40B4-BE49-F238E27FC236}">
                    <a16:creationId xmlns:a16="http://schemas.microsoft.com/office/drawing/2014/main" id="{1DCC4045-A278-4A87-A228-6C3D68D4DC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5400000">
                <a:off x="3831206" y="1223985"/>
                <a:ext cx="914400" cy="914400"/>
              </a:xfrm>
              <a:prstGeom prst="rect">
                <a:avLst/>
              </a:prstGeom>
            </p:spPr>
          </p:pic>
          <p:pic>
            <p:nvPicPr>
              <p:cNvPr id="18" name="Gráfico 17" descr="Engranaje único con relleno sólido">
                <a:extLst>
                  <a:ext uri="{FF2B5EF4-FFF2-40B4-BE49-F238E27FC236}">
                    <a16:creationId xmlns:a16="http://schemas.microsoft.com/office/drawing/2014/main" id="{C3BF9CFB-5621-4CBE-A082-61BF88725EC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5400000">
                <a:off x="2852273" y="1327977"/>
                <a:ext cx="706415" cy="706415"/>
              </a:xfrm>
              <a:prstGeom prst="rect">
                <a:avLst/>
              </a:prstGeom>
            </p:spPr>
          </p:pic>
          <p:pic>
            <p:nvPicPr>
              <p:cNvPr id="26" name="Gráfico 25" descr="Aula de clases con relleno sólido">
                <a:extLst>
                  <a:ext uri="{FF2B5EF4-FFF2-40B4-BE49-F238E27FC236}">
                    <a16:creationId xmlns:a16="http://schemas.microsoft.com/office/drawing/2014/main" id="{BEA52016-796C-46E5-BC02-38029772BBE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5400000">
                <a:off x="3292039" y="2647032"/>
                <a:ext cx="914400" cy="914400"/>
              </a:xfrm>
              <a:prstGeom prst="rect">
                <a:avLst/>
              </a:prstGeom>
            </p:spPr>
          </p:pic>
          <p:sp>
            <p:nvSpPr>
              <p:cNvPr id="27" name="Rectángulo: esquinas redondeadas 26">
                <a:extLst>
                  <a:ext uri="{FF2B5EF4-FFF2-40B4-BE49-F238E27FC236}">
                    <a16:creationId xmlns:a16="http://schemas.microsoft.com/office/drawing/2014/main" id="{002E770F-83EF-4B02-BCA4-16B042321FC2}"/>
                  </a:ext>
                </a:extLst>
              </p:cNvPr>
              <p:cNvSpPr/>
              <p:nvPr/>
            </p:nvSpPr>
            <p:spPr>
              <a:xfrm>
                <a:off x="4989771" y="1063512"/>
                <a:ext cx="888240" cy="8603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24" name="Gráfico 23" descr="Calendario con relleno sólido">
                <a:extLst>
                  <a:ext uri="{FF2B5EF4-FFF2-40B4-BE49-F238E27FC236}">
                    <a16:creationId xmlns:a16="http://schemas.microsoft.com/office/drawing/2014/main" id="{903E2131-7784-429C-9484-A8FEEBE3B21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5400000">
                <a:off x="5058683" y="1180539"/>
                <a:ext cx="723283" cy="723283"/>
              </a:xfrm>
              <a:prstGeom prst="rect">
                <a:avLst/>
              </a:prstGeom>
            </p:spPr>
          </p:pic>
          <p:sp>
            <p:nvSpPr>
              <p:cNvPr id="28" name="Rectángulo: esquinas redondeadas 27">
                <a:extLst>
                  <a:ext uri="{FF2B5EF4-FFF2-40B4-BE49-F238E27FC236}">
                    <a16:creationId xmlns:a16="http://schemas.microsoft.com/office/drawing/2014/main" id="{F0F989B4-3236-4F66-8593-091CAA842422}"/>
                  </a:ext>
                </a:extLst>
              </p:cNvPr>
              <p:cNvSpPr/>
              <p:nvPr/>
            </p:nvSpPr>
            <p:spPr>
              <a:xfrm>
                <a:off x="4995360" y="1998009"/>
                <a:ext cx="888240" cy="8603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29" name="Rectángulo: esquinas redondeadas 28">
                <a:extLst>
                  <a:ext uri="{FF2B5EF4-FFF2-40B4-BE49-F238E27FC236}">
                    <a16:creationId xmlns:a16="http://schemas.microsoft.com/office/drawing/2014/main" id="{F9158223-711C-4731-9EA8-3572A980E16C}"/>
                  </a:ext>
                </a:extLst>
              </p:cNvPr>
              <p:cNvSpPr/>
              <p:nvPr/>
            </p:nvSpPr>
            <p:spPr>
              <a:xfrm>
                <a:off x="4968442" y="2952508"/>
                <a:ext cx="888240" cy="8603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20" name="Gráfico 19" descr="Gráfico de barras con tendencia bajista con relleno sólido">
                <a:extLst>
                  <a:ext uri="{FF2B5EF4-FFF2-40B4-BE49-F238E27FC236}">
                    <a16:creationId xmlns:a16="http://schemas.microsoft.com/office/drawing/2014/main" id="{52C0770D-EA6A-4F2B-8365-B1C7C255848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rot="5400000">
                <a:off x="5048207" y="2075105"/>
                <a:ext cx="706120" cy="706120"/>
              </a:xfrm>
              <a:prstGeom prst="rect">
                <a:avLst/>
              </a:prstGeom>
            </p:spPr>
          </p:pic>
          <p:pic>
            <p:nvPicPr>
              <p:cNvPr id="22" name="Gráfico 21" descr="Átomo con relleno sólido">
                <a:extLst>
                  <a:ext uri="{FF2B5EF4-FFF2-40B4-BE49-F238E27FC236}">
                    <a16:creationId xmlns:a16="http://schemas.microsoft.com/office/drawing/2014/main" id="{DC6276A1-C76D-47B0-B8BA-61FBE20FF84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rot="5400000">
                <a:off x="5028085" y="3013479"/>
                <a:ext cx="705600" cy="705600"/>
              </a:xfrm>
              <a:prstGeom prst="rect">
                <a:avLst/>
              </a:prstGeom>
            </p:spPr>
          </p:pic>
        </p:grpSp>
      </p:grpSp>
      <p:grpSp>
        <p:nvGrpSpPr>
          <p:cNvPr id="49" name="Grupo 48">
            <a:extLst>
              <a:ext uri="{FF2B5EF4-FFF2-40B4-BE49-F238E27FC236}">
                <a16:creationId xmlns:a16="http://schemas.microsoft.com/office/drawing/2014/main" id="{E09BA8EB-E69A-4556-A1EB-336129F6D591}"/>
              </a:ext>
            </a:extLst>
          </p:cNvPr>
          <p:cNvGrpSpPr/>
          <p:nvPr/>
        </p:nvGrpSpPr>
        <p:grpSpPr>
          <a:xfrm>
            <a:off x="6122094" y="3530925"/>
            <a:ext cx="1962000" cy="2890800"/>
            <a:chOff x="442759" y="731205"/>
            <a:chExt cx="1962000" cy="2890800"/>
          </a:xfrm>
          <a:effectLst>
            <a:outerShdw blurRad="50800" dist="215900" dir="6600000" algn="tl" rotWithShape="0">
              <a:prstClr val="black">
                <a:alpha val="40000"/>
              </a:prstClr>
            </a:outerShdw>
          </a:effectLst>
          <a:scene3d>
            <a:camera prst="isometricTopUp"/>
            <a:lightRig rig="threePt" dir="t"/>
          </a:scene3d>
        </p:grpSpPr>
        <p:sp>
          <p:nvSpPr>
            <p:cNvPr id="36" name="Rectángulo: esquinas redondeadas 35">
              <a:extLst>
                <a:ext uri="{FF2B5EF4-FFF2-40B4-BE49-F238E27FC236}">
                  <a16:creationId xmlns:a16="http://schemas.microsoft.com/office/drawing/2014/main" id="{DBBC0DEB-9CBC-416C-BFCC-5FEFE2887404}"/>
                </a:ext>
              </a:extLst>
            </p:cNvPr>
            <p:cNvSpPr/>
            <p:nvPr/>
          </p:nvSpPr>
          <p:spPr>
            <a:xfrm>
              <a:off x="442759" y="731205"/>
              <a:ext cx="1962000" cy="28908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38" name="Gráfico 37" descr="Cerebro en la cabeza con relleno sólido">
              <a:extLst>
                <a:ext uri="{FF2B5EF4-FFF2-40B4-BE49-F238E27FC236}">
                  <a16:creationId xmlns:a16="http://schemas.microsoft.com/office/drawing/2014/main" id="{C80C764C-8217-428F-A305-52174553573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5400000">
              <a:off x="817764" y="1608083"/>
              <a:ext cx="1245322" cy="1245322"/>
            </a:xfrm>
            <a:prstGeom prst="rect">
              <a:avLst/>
            </a:prstGeom>
          </p:spPr>
        </p:pic>
      </p:grpSp>
      <p:grpSp>
        <p:nvGrpSpPr>
          <p:cNvPr id="52" name="Grupo 51">
            <a:extLst>
              <a:ext uri="{FF2B5EF4-FFF2-40B4-BE49-F238E27FC236}">
                <a16:creationId xmlns:a16="http://schemas.microsoft.com/office/drawing/2014/main" id="{6A781326-8EA6-44C6-A84E-2506AED70D55}"/>
              </a:ext>
            </a:extLst>
          </p:cNvPr>
          <p:cNvGrpSpPr/>
          <p:nvPr/>
        </p:nvGrpSpPr>
        <p:grpSpPr>
          <a:xfrm>
            <a:off x="7573373" y="2590942"/>
            <a:ext cx="1157482" cy="1263600"/>
            <a:chOff x="3391795" y="783340"/>
            <a:chExt cx="1157482" cy="1263600"/>
          </a:xfrm>
          <a:solidFill>
            <a:srgbClr val="0066FF"/>
          </a:solidFill>
          <a:effectLst>
            <a:outerShdw blurRad="50800" dist="838200" dir="6600000" algn="tl" rotWithShape="0">
              <a:prstClr val="black">
                <a:alpha val="40000"/>
              </a:prstClr>
            </a:outerShdw>
          </a:effectLst>
          <a:scene3d>
            <a:camera prst="isometricTopUp"/>
            <a:lightRig rig="threePt" dir="t"/>
          </a:scene3d>
        </p:grpSpPr>
        <p:sp>
          <p:nvSpPr>
            <p:cNvPr id="34" name="Rectángulo: esquinas redondeadas 33">
              <a:extLst>
                <a:ext uri="{FF2B5EF4-FFF2-40B4-BE49-F238E27FC236}">
                  <a16:creationId xmlns:a16="http://schemas.microsoft.com/office/drawing/2014/main" id="{0315A13E-B6EA-41A1-BAC6-AAC0C1FDB641}"/>
                </a:ext>
              </a:extLst>
            </p:cNvPr>
            <p:cNvSpPr/>
            <p:nvPr/>
          </p:nvSpPr>
          <p:spPr>
            <a:xfrm>
              <a:off x="3391795" y="783340"/>
              <a:ext cx="1157482" cy="1263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pic>
          <p:nvPicPr>
            <p:cNvPr id="39" name="Gráfico 38" descr="Libros con relleno sólido">
              <a:extLst>
                <a:ext uri="{FF2B5EF4-FFF2-40B4-BE49-F238E27FC236}">
                  <a16:creationId xmlns:a16="http://schemas.microsoft.com/office/drawing/2014/main" id="{FF49C3AF-94B1-4F0B-8E87-D06AB307BE8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5400000">
              <a:off x="3524002" y="995805"/>
              <a:ext cx="914400" cy="914400"/>
            </a:xfrm>
            <a:prstGeom prst="rect">
              <a:avLst/>
            </a:prstGeom>
          </p:spPr>
        </p:pic>
      </p:grpSp>
      <p:grpSp>
        <p:nvGrpSpPr>
          <p:cNvPr id="50" name="Grupo 49">
            <a:extLst>
              <a:ext uri="{FF2B5EF4-FFF2-40B4-BE49-F238E27FC236}">
                <a16:creationId xmlns:a16="http://schemas.microsoft.com/office/drawing/2014/main" id="{9E9C2B8A-9A6C-4A19-A6A3-FEE6CE8FB07B}"/>
              </a:ext>
            </a:extLst>
          </p:cNvPr>
          <p:cNvGrpSpPr/>
          <p:nvPr/>
        </p:nvGrpSpPr>
        <p:grpSpPr>
          <a:xfrm>
            <a:off x="7058342" y="3241675"/>
            <a:ext cx="822959" cy="1263600"/>
            <a:chOff x="2486797" y="783340"/>
            <a:chExt cx="822959" cy="1263600"/>
          </a:xfrm>
          <a:solidFill>
            <a:srgbClr val="221BAB"/>
          </a:solidFill>
          <a:effectLst>
            <a:outerShdw blurRad="50800" dist="190500" dir="6600000" algn="tl" rotWithShape="0">
              <a:prstClr val="black">
                <a:alpha val="40000"/>
              </a:prstClr>
            </a:outerShdw>
          </a:effectLst>
          <a:scene3d>
            <a:camera prst="isometricTopUp"/>
            <a:lightRig rig="threePt" dir="t"/>
          </a:scene3d>
        </p:grpSpPr>
        <p:sp>
          <p:nvSpPr>
            <p:cNvPr id="33" name="Rectángulo: esquinas redondeadas 32">
              <a:extLst>
                <a:ext uri="{FF2B5EF4-FFF2-40B4-BE49-F238E27FC236}">
                  <a16:creationId xmlns:a16="http://schemas.microsoft.com/office/drawing/2014/main" id="{A0B07965-74AC-44E9-BE82-70F43C198C06}"/>
                </a:ext>
              </a:extLst>
            </p:cNvPr>
            <p:cNvSpPr/>
            <p:nvPr/>
          </p:nvSpPr>
          <p:spPr>
            <a:xfrm>
              <a:off x="2486797" y="783340"/>
              <a:ext cx="822959" cy="1263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40" name="Gráfico 39" descr="Engranaje único con relleno sólido">
              <a:extLst>
                <a:ext uri="{FF2B5EF4-FFF2-40B4-BE49-F238E27FC236}">
                  <a16:creationId xmlns:a16="http://schemas.microsoft.com/office/drawing/2014/main" id="{8D496793-5EF6-4C30-BECC-76E15FD891D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5400000">
              <a:off x="2545069" y="1099797"/>
              <a:ext cx="706415" cy="706415"/>
            </a:xfrm>
            <a:prstGeom prst="rect">
              <a:avLst/>
            </a:prstGeom>
          </p:spPr>
        </p:pic>
      </p:grpSp>
      <p:grpSp>
        <p:nvGrpSpPr>
          <p:cNvPr id="51" name="Grupo 50">
            <a:extLst>
              <a:ext uri="{FF2B5EF4-FFF2-40B4-BE49-F238E27FC236}">
                <a16:creationId xmlns:a16="http://schemas.microsoft.com/office/drawing/2014/main" id="{083E2E9C-D612-4DB7-B0CE-7ED9C02E95C0}"/>
              </a:ext>
            </a:extLst>
          </p:cNvPr>
          <p:cNvGrpSpPr/>
          <p:nvPr/>
        </p:nvGrpSpPr>
        <p:grpSpPr>
          <a:xfrm>
            <a:off x="8073732" y="3610285"/>
            <a:ext cx="2057167" cy="1537200"/>
            <a:chOff x="2486249" y="2077844"/>
            <a:chExt cx="2057167" cy="1537200"/>
          </a:xfrm>
          <a:solidFill>
            <a:schemeClr val="accent1">
              <a:lumMod val="75000"/>
            </a:schemeClr>
          </a:solidFill>
          <a:effectLst>
            <a:outerShdw blurRad="50800" dist="215900" dir="6600000" algn="tl" rotWithShape="0">
              <a:prstClr val="black">
                <a:alpha val="40000"/>
              </a:prstClr>
            </a:outerShdw>
          </a:effectLst>
          <a:scene3d>
            <a:camera prst="isometricTopUp"/>
            <a:lightRig rig="threePt" dir="t"/>
          </a:scene3d>
        </p:grpSpPr>
        <p:sp>
          <p:nvSpPr>
            <p:cNvPr id="35" name="Rectángulo: esquinas redondeadas 34">
              <a:extLst>
                <a:ext uri="{FF2B5EF4-FFF2-40B4-BE49-F238E27FC236}">
                  <a16:creationId xmlns:a16="http://schemas.microsoft.com/office/drawing/2014/main" id="{98C47178-711D-45C2-881F-1CC93EBEB027}"/>
                </a:ext>
              </a:extLst>
            </p:cNvPr>
            <p:cNvSpPr/>
            <p:nvPr/>
          </p:nvSpPr>
          <p:spPr>
            <a:xfrm>
              <a:off x="2486249" y="2077844"/>
              <a:ext cx="2057167" cy="153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41" name="Gráfico 40" descr="Aula de clases con relleno sólido">
              <a:extLst>
                <a:ext uri="{FF2B5EF4-FFF2-40B4-BE49-F238E27FC236}">
                  <a16:creationId xmlns:a16="http://schemas.microsoft.com/office/drawing/2014/main" id="{7790E347-0D39-4D0D-96AF-70859BB5B8D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5400000">
              <a:off x="2984287" y="2411891"/>
              <a:ext cx="914400" cy="914400"/>
            </a:xfrm>
            <a:prstGeom prst="rect">
              <a:avLst/>
            </a:prstGeom>
          </p:spPr>
        </p:pic>
      </p:grpSp>
      <p:grpSp>
        <p:nvGrpSpPr>
          <p:cNvPr id="53" name="Grupo 52">
            <a:extLst>
              <a:ext uri="{FF2B5EF4-FFF2-40B4-BE49-F238E27FC236}">
                <a16:creationId xmlns:a16="http://schemas.microsoft.com/office/drawing/2014/main" id="{04B76EC2-D86B-4EAC-BCAF-32BBF2C0764C}"/>
              </a:ext>
            </a:extLst>
          </p:cNvPr>
          <p:cNvGrpSpPr/>
          <p:nvPr/>
        </p:nvGrpSpPr>
        <p:grpSpPr>
          <a:xfrm>
            <a:off x="8695775" y="2449971"/>
            <a:ext cx="888240" cy="860312"/>
            <a:chOff x="4682567" y="835332"/>
            <a:chExt cx="888240" cy="860312"/>
          </a:xfrm>
          <a:solidFill>
            <a:srgbClr val="0066FF"/>
          </a:solidFill>
          <a:effectLst>
            <a:outerShdw blurRad="50800" dist="254000" dir="6600000" algn="tl" rotWithShape="0">
              <a:prstClr val="black">
                <a:alpha val="40000"/>
              </a:prstClr>
            </a:outerShdw>
          </a:effectLst>
          <a:scene3d>
            <a:camera prst="isometricTopUp"/>
            <a:lightRig rig="threePt" dir="t"/>
          </a:scene3d>
        </p:grpSpPr>
        <p:sp>
          <p:nvSpPr>
            <p:cNvPr id="42" name="Rectángulo: esquinas redondeadas 41">
              <a:extLst>
                <a:ext uri="{FF2B5EF4-FFF2-40B4-BE49-F238E27FC236}">
                  <a16:creationId xmlns:a16="http://schemas.microsoft.com/office/drawing/2014/main" id="{932B759E-218B-49FC-90D6-87EBE62B8277}"/>
                </a:ext>
              </a:extLst>
            </p:cNvPr>
            <p:cNvSpPr/>
            <p:nvPr/>
          </p:nvSpPr>
          <p:spPr>
            <a:xfrm>
              <a:off x="4682567" y="835332"/>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43" name="Gráfico 42" descr="Calendario con relleno sólido">
              <a:extLst>
                <a:ext uri="{FF2B5EF4-FFF2-40B4-BE49-F238E27FC236}">
                  <a16:creationId xmlns:a16="http://schemas.microsoft.com/office/drawing/2014/main" id="{90C0D083-DDB9-4A3A-B440-3CD85DACFE8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5400000">
              <a:off x="4751479" y="952359"/>
              <a:ext cx="723283" cy="723283"/>
            </a:xfrm>
            <a:prstGeom prst="rect">
              <a:avLst/>
            </a:prstGeom>
          </p:spPr>
        </p:pic>
      </p:grpSp>
      <p:grpSp>
        <p:nvGrpSpPr>
          <p:cNvPr id="55" name="Grupo 54">
            <a:extLst>
              <a:ext uri="{FF2B5EF4-FFF2-40B4-BE49-F238E27FC236}">
                <a16:creationId xmlns:a16="http://schemas.microsoft.com/office/drawing/2014/main" id="{947215C9-3552-4B43-9715-25552412B61E}"/>
              </a:ext>
            </a:extLst>
          </p:cNvPr>
          <p:cNvGrpSpPr/>
          <p:nvPr/>
        </p:nvGrpSpPr>
        <p:grpSpPr>
          <a:xfrm>
            <a:off x="9966610" y="3385320"/>
            <a:ext cx="888240" cy="860312"/>
            <a:chOff x="4661238" y="2724328"/>
            <a:chExt cx="888240" cy="860312"/>
          </a:xfrm>
          <a:solidFill>
            <a:srgbClr val="0066FF"/>
          </a:solidFill>
          <a:effectLst>
            <a:outerShdw blurRad="50800" dist="254000" dir="6600000" algn="tl" rotWithShape="0">
              <a:prstClr val="black">
                <a:alpha val="40000"/>
              </a:prstClr>
            </a:outerShdw>
          </a:effectLst>
          <a:scene3d>
            <a:camera prst="isometricTopUp"/>
            <a:lightRig rig="threePt" dir="t"/>
          </a:scene3d>
        </p:grpSpPr>
        <p:sp>
          <p:nvSpPr>
            <p:cNvPr id="45" name="Rectángulo: esquinas redondeadas 44">
              <a:extLst>
                <a:ext uri="{FF2B5EF4-FFF2-40B4-BE49-F238E27FC236}">
                  <a16:creationId xmlns:a16="http://schemas.microsoft.com/office/drawing/2014/main" id="{F28F34D4-9EBF-4307-940A-4BA4C7F7491B}"/>
                </a:ext>
              </a:extLst>
            </p:cNvPr>
            <p:cNvSpPr/>
            <p:nvPr/>
          </p:nvSpPr>
          <p:spPr>
            <a:xfrm>
              <a:off x="4661238" y="2724328"/>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47" name="Gráfico 46" descr="Átomo con relleno sólido">
              <a:extLst>
                <a:ext uri="{FF2B5EF4-FFF2-40B4-BE49-F238E27FC236}">
                  <a16:creationId xmlns:a16="http://schemas.microsoft.com/office/drawing/2014/main" id="{6C616C84-E8BB-4343-86B7-6AF6109C76D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rot="5400000">
              <a:off x="4741263" y="2787300"/>
              <a:ext cx="705600" cy="705600"/>
            </a:xfrm>
            <a:prstGeom prst="rect">
              <a:avLst/>
            </a:prstGeom>
          </p:spPr>
        </p:pic>
      </p:grpSp>
      <p:sp>
        <p:nvSpPr>
          <p:cNvPr id="11" name="CuadroTexto 10">
            <a:extLst>
              <a:ext uri="{FF2B5EF4-FFF2-40B4-BE49-F238E27FC236}">
                <a16:creationId xmlns:a16="http://schemas.microsoft.com/office/drawing/2014/main" id="{85CF9734-910C-7863-749A-A916A965DEDF}"/>
              </a:ext>
            </a:extLst>
          </p:cNvPr>
          <p:cNvSpPr txBox="1"/>
          <p:nvPr/>
        </p:nvSpPr>
        <p:spPr>
          <a:xfrm>
            <a:off x="353682" y="1372084"/>
            <a:ext cx="7596447" cy="1569660"/>
          </a:xfrm>
          <a:prstGeom prst="rect">
            <a:avLst/>
          </a:prstGeom>
          <a:noFill/>
        </p:spPr>
        <p:txBody>
          <a:bodyPr wrap="square" rtlCol="0">
            <a:spAutoFit/>
          </a:bodyPr>
          <a:lstStyle/>
          <a:p>
            <a:r>
              <a:rPr lang="es-MX" sz="3200" i="0" dirty="0">
                <a:solidFill>
                  <a:schemeClr val="bg1"/>
                </a:solidFill>
                <a:effectLst/>
                <a:latin typeface="Open Sans" panose="020B0606030504020204" pitchFamily="34" charset="0"/>
              </a:rPr>
              <a:t>Modelo de Inteligencia Artificial para Generación de Código CSS</a:t>
            </a:r>
          </a:p>
          <a:p>
            <a:endParaRPr lang="es-ES" sz="3200" dirty="0">
              <a:solidFill>
                <a:schemeClr val="bg1"/>
              </a:solidFill>
              <a:latin typeface="Segoe UI Light" panose="020B0502040204020203" pitchFamily="34" charset="0"/>
              <a:ea typeface="Fira Code Retina" pitchFamily="1" charset="0"/>
              <a:cs typeface="Segoe UI Light" panose="020B0502040204020203" pitchFamily="34" charset="0"/>
            </a:endParaRPr>
          </a:p>
        </p:txBody>
      </p:sp>
      <p:pic>
        <p:nvPicPr>
          <p:cNvPr id="17" name="Imagen 16">
            <a:extLst>
              <a:ext uri="{FF2B5EF4-FFF2-40B4-BE49-F238E27FC236}">
                <a16:creationId xmlns:a16="http://schemas.microsoft.com/office/drawing/2014/main" id="{1C99E4BF-5A83-DB85-22A6-ED134497CC52}"/>
              </a:ext>
            </a:extLst>
          </p:cNvPr>
          <p:cNvPicPr>
            <a:picLocks noChangeAspect="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1" name="CuadroTexto 20">
            <a:extLst>
              <a:ext uri="{FF2B5EF4-FFF2-40B4-BE49-F238E27FC236}">
                <a16:creationId xmlns:a16="http://schemas.microsoft.com/office/drawing/2014/main" id="{C86D4013-0344-0574-A34B-000F1FC9C275}"/>
              </a:ext>
            </a:extLst>
          </p:cNvPr>
          <p:cNvSpPr txBox="1"/>
          <p:nvPr/>
        </p:nvSpPr>
        <p:spPr>
          <a:xfrm>
            <a:off x="323843" y="2617145"/>
            <a:ext cx="6012237" cy="1200329"/>
          </a:xfrm>
          <a:prstGeom prst="rect">
            <a:avLst/>
          </a:prstGeom>
          <a:noFill/>
        </p:spPr>
        <p:txBody>
          <a:bodyPr wrap="square" rtlCol="0">
            <a:spAutoFit/>
          </a:bodyPr>
          <a:lstStyle/>
          <a:p>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Universitario : Alex Tumiri Huanca</a:t>
            </a:r>
          </a:p>
          <a:p>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Docente : </a:t>
            </a:r>
            <a:r>
              <a:rPr lang="es-CO" sz="2400" b="1" dirty="0" err="1">
                <a:solidFill>
                  <a:schemeClr val="bg1"/>
                </a:solidFill>
                <a:latin typeface="Raleway Thin" pitchFamily="2" charset="0"/>
                <a:ea typeface="Open Sans Light" panose="020B0306030504020204" pitchFamily="34" charset="0"/>
                <a:cs typeface="Open Sans Light" panose="020B0306030504020204" pitchFamily="34" charset="0"/>
              </a:rPr>
              <a:t>Jhamil</a:t>
            </a: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 Arturo Zeballos </a:t>
            </a:r>
            <a:r>
              <a:rPr lang="es-CO" sz="2400" b="1" dirty="0" err="1">
                <a:solidFill>
                  <a:schemeClr val="bg1"/>
                </a:solidFill>
                <a:latin typeface="Raleway Thin" pitchFamily="2" charset="0"/>
                <a:ea typeface="Open Sans Light" panose="020B0306030504020204" pitchFamily="34" charset="0"/>
                <a:cs typeface="Open Sans Light" panose="020B0306030504020204" pitchFamily="34" charset="0"/>
              </a:rPr>
              <a:t>Soruco</a:t>
            </a:r>
            <a:endParaRPr lang="es-CO" sz="2400" b="1" dirty="0">
              <a:solidFill>
                <a:schemeClr val="bg1"/>
              </a:solidFill>
              <a:latin typeface="Raleway Thin" pitchFamily="2" charset="0"/>
              <a:ea typeface="Open Sans Light" panose="020B0306030504020204" pitchFamily="34" charset="0"/>
              <a:cs typeface="Open Sans Light" panose="020B0306030504020204" pitchFamily="34" charset="0"/>
            </a:endParaRPr>
          </a:p>
          <a:p>
            <a:endParaRPr lang="es-CO" sz="2400" dirty="0">
              <a:solidFill>
                <a:schemeClr val="bg1"/>
              </a:solidFill>
              <a:latin typeface="Raleway Thin" pitchFamily="2" charset="0"/>
              <a:ea typeface="Open Sans Light" panose="020B0306030504020204" pitchFamily="34" charset="0"/>
              <a:cs typeface="Open Sans Light" panose="020B0306030504020204" pitchFamily="34" charset="0"/>
            </a:endParaRPr>
          </a:p>
        </p:txBody>
      </p:sp>
      <p:sp>
        <p:nvSpPr>
          <p:cNvPr id="25" name="CuadroTexto 24">
            <a:extLst>
              <a:ext uri="{FF2B5EF4-FFF2-40B4-BE49-F238E27FC236}">
                <a16:creationId xmlns:a16="http://schemas.microsoft.com/office/drawing/2014/main" id="{C93FC2F9-542F-52E5-6CF2-4A8C0A94F540}"/>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0081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4546" y="4204491"/>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8784150" y="4522661"/>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705493" y="1394273"/>
            <a:ext cx="11129650" cy="2400657"/>
          </a:xfrm>
          <a:prstGeom prst="rect">
            <a:avLst/>
          </a:prstGeom>
          <a:noFill/>
        </p:spPr>
        <p:txBody>
          <a:bodyPr wrap="square" rtlCol="0">
            <a:spAutoFit/>
          </a:bodyPr>
          <a:lstStyle/>
          <a:p>
            <a:pPr algn="just"/>
            <a:r>
              <a:rPr lang="es-MX" sz="3000" dirty="0">
                <a:solidFill>
                  <a:schemeClr val="bg1"/>
                </a:solidFill>
                <a:latin typeface="Raleway Black" pitchFamily="2" charset="0"/>
                <a:ea typeface="Open Sans SemiBold" panose="020B0706030804020204" pitchFamily="34" charset="0"/>
                <a:cs typeface="Open Sans SemiBold" panose="020B0706030804020204" pitchFamily="34" charset="0"/>
              </a:rPr>
              <a:t>¿ Como podemos mejorar la productividad y reducir el tiempo de desarrollo de los ingenieros de software a la hora de desarrollar interfaces graficas de usuario con el lenguaje CSS utilizando una herramienta que no tenga una curva de aprendizaje elevada ?</a:t>
            </a:r>
            <a:endParaRPr lang="en-US" sz="3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87127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2708842" y="2902198"/>
            <a:ext cx="7274254" cy="707886"/>
          </a:xfrm>
          <a:prstGeom prst="rect">
            <a:avLst/>
          </a:prstGeom>
          <a:noFill/>
        </p:spPr>
        <p:txBody>
          <a:bodyPr wrap="square">
            <a:spAutoFit/>
          </a:bodyPr>
          <a:lstStyle/>
          <a:p>
            <a:r>
              <a:rPr lang="es-CO" sz="4000" dirty="0">
                <a:solidFill>
                  <a:srgbClr val="00F1FF"/>
                </a:solidFill>
                <a:latin typeface="Raleway Black" pitchFamily="2" charset="0"/>
              </a:rPr>
              <a:t>ABORDAJE DE LA SOLUCIÓN</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101344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4238932" y="3527063"/>
            <a:ext cx="2979110" cy="2812282"/>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7846741" y="1655945"/>
            <a:ext cx="4052959"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Modelo generador de CSS</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3" name="Grupo 22">
            <a:extLst>
              <a:ext uri="{FF2B5EF4-FFF2-40B4-BE49-F238E27FC236}">
                <a16:creationId xmlns:a16="http://schemas.microsoft.com/office/drawing/2014/main" id="{7406EA65-FE68-247B-0429-F10B545CBD7F}"/>
              </a:ext>
            </a:extLst>
          </p:cNvPr>
          <p:cNvGrpSpPr/>
          <p:nvPr/>
        </p:nvGrpSpPr>
        <p:grpSpPr>
          <a:xfrm>
            <a:off x="6869167" y="2077447"/>
            <a:ext cx="931159"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844" y="2155922"/>
            <a:ext cx="2707316" cy="2707316"/>
          </a:xfrm>
          <a:prstGeom prst="rect">
            <a:avLst/>
          </a:prstGeom>
        </p:spPr>
      </p:pic>
      <p:grpSp>
        <p:nvGrpSpPr>
          <p:cNvPr id="28" name="Grupo 27">
            <a:extLst>
              <a:ext uri="{FF2B5EF4-FFF2-40B4-BE49-F238E27FC236}">
                <a16:creationId xmlns:a16="http://schemas.microsoft.com/office/drawing/2014/main" id="{2660A1FE-3BC2-DFB1-F17F-A56B09915BF1}"/>
              </a:ext>
            </a:extLst>
          </p:cNvPr>
          <p:cNvGrpSpPr/>
          <p:nvPr/>
        </p:nvGrpSpPr>
        <p:grpSpPr>
          <a:xfrm>
            <a:off x="7194266" y="3325985"/>
            <a:ext cx="1031633" cy="533400"/>
            <a:chOff x="5120849" y="3017520"/>
            <a:chExt cx="2879148" cy="533400"/>
          </a:xfrm>
          <a:effectLst>
            <a:glow rad="228600">
              <a:srgbClr val="00F1FF">
                <a:alpha val="40000"/>
              </a:srgbClr>
            </a:glow>
          </a:effectLst>
        </p:grpSpPr>
        <p:cxnSp>
          <p:nvCxnSpPr>
            <p:cNvPr id="29" name="Conector recto 28">
              <a:extLst>
                <a:ext uri="{FF2B5EF4-FFF2-40B4-BE49-F238E27FC236}">
                  <a16:creationId xmlns:a16="http://schemas.microsoft.com/office/drawing/2014/main" id="{5CA3C669-98E9-01E7-E61E-79112CDE1C02}"/>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0" name="Conector recto 29">
              <a:extLst>
                <a:ext uri="{FF2B5EF4-FFF2-40B4-BE49-F238E27FC236}">
                  <a16:creationId xmlns:a16="http://schemas.microsoft.com/office/drawing/2014/main" id="{696C0562-86AB-A760-123A-20AF1BFB7752}"/>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31" name="Conector recto 30">
              <a:extLst>
                <a:ext uri="{FF2B5EF4-FFF2-40B4-BE49-F238E27FC236}">
                  <a16:creationId xmlns:a16="http://schemas.microsoft.com/office/drawing/2014/main" id="{8F9EE661-EEE8-3A6D-155D-6A84B763B7A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0" name="Grupo 39">
            <a:extLst>
              <a:ext uri="{FF2B5EF4-FFF2-40B4-BE49-F238E27FC236}">
                <a16:creationId xmlns:a16="http://schemas.microsoft.com/office/drawing/2014/main" id="{6B6153A7-F259-27EE-A8C5-759D3B317FB7}"/>
              </a:ext>
            </a:extLst>
          </p:cNvPr>
          <p:cNvGrpSpPr/>
          <p:nvPr/>
        </p:nvGrpSpPr>
        <p:grpSpPr>
          <a:xfrm flipH="1">
            <a:off x="3637225" y="2066176"/>
            <a:ext cx="1069404" cy="533400"/>
            <a:chOff x="5120849" y="3017520"/>
            <a:chExt cx="2879148" cy="533400"/>
          </a:xfrm>
          <a:effectLst>
            <a:glow rad="228600">
              <a:srgbClr val="00F1FF">
                <a:alpha val="40000"/>
              </a:srgbClr>
            </a:glow>
          </a:effectLst>
        </p:grpSpPr>
        <p:cxnSp>
          <p:nvCxnSpPr>
            <p:cNvPr id="41" name="Conector recto 40">
              <a:extLst>
                <a:ext uri="{FF2B5EF4-FFF2-40B4-BE49-F238E27FC236}">
                  <a16:creationId xmlns:a16="http://schemas.microsoft.com/office/drawing/2014/main" id="{7A3A800F-B8CE-E2CD-7B99-EC36867A761B}"/>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2" name="Conector recto 41">
              <a:extLst>
                <a:ext uri="{FF2B5EF4-FFF2-40B4-BE49-F238E27FC236}">
                  <a16:creationId xmlns:a16="http://schemas.microsoft.com/office/drawing/2014/main" id="{10F5EDCF-CDB0-6FEE-BE50-301096C29354}"/>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3" name="Conector recto 42">
              <a:extLst>
                <a:ext uri="{FF2B5EF4-FFF2-40B4-BE49-F238E27FC236}">
                  <a16:creationId xmlns:a16="http://schemas.microsoft.com/office/drawing/2014/main" id="{761FF778-FEE5-30B7-0BA0-F43A35AA505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4" name="Grupo 43">
            <a:extLst>
              <a:ext uri="{FF2B5EF4-FFF2-40B4-BE49-F238E27FC236}">
                <a16:creationId xmlns:a16="http://schemas.microsoft.com/office/drawing/2014/main" id="{42A2C09D-5341-A8FD-5841-DAB40F82870A}"/>
              </a:ext>
            </a:extLst>
          </p:cNvPr>
          <p:cNvGrpSpPr/>
          <p:nvPr/>
        </p:nvGrpSpPr>
        <p:grpSpPr>
          <a:xfrm flipH="1">
            <a:off x="3424584" y="3325985"/>
            <a:ext cx="975485" cy="533400"/>
            <a:chOff x="5120849" y="3017520"/>
            <a:chExt cx="2879148" cy="533400"/>
          </a:xfrm>
          <a:effectLst>
            <a:glow rad="228600">
              <a:srgbClr val="00F1FF">
                <a:alpha val="40000"/>
              </a:srgbClr>
            </a:glow>
          </a:effectLst>
        </p:grpSpPr>
        <p:cxnSp>
          <p:nvCxnSpPr>
            <p:cNvPr id="45" name="Conector recto 44">
              <a:extLst>
                <a:ext uri="{FF2B5EF4-FFF2-40B4-BE49-F238E27FC236}">
                  <a16:creationId xmlns:a16="http://schemas.microsoft.com/office/drawing/2014/main" id="{D9B96796-8D12-1BE0-5179-5E6522319D1F}"/>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6" name="Conector recto 45">
              <a:extLst>
                <a:ext uri="{FF2B5EF4-FFF2-40B4-BE49-F238E27FC236}">
                  <a16:creationId xmlns:a16="http://schemas.microsoft.com/office/drawing/2014/main" id="{AC4113A2-0DA5-D1F0-B3EC-AD0CC32EE0DA}"/>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7" name="Conector recto 46">
              <a:extLst>
                <a:ext uri="{FF2B5EF4-FFF2-40B4-BE49-F238E27FC236}">
                  <a16:creationId xmlns:a16="http://schemas.microsoft.com/office/drawing/2014/main" id="{E7DB5015-C468-9CA2-6850-501A162F7E4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51" name="CuadroTexto 50">
            <a:extLst>
              <a:ext uri="{FF2B5EF4-FFF2-40B4-BE49-F238E27FC236}">
                <a16:creationId xmlns:a16="http://schemas.microsoft.com/office/drawing/2014/main" id="{52500A0D-FC60-A4FE-A818-BB3674DB4360}"/>
              </a:ext>
            </a:extLst>
          </p:cNvPr>
          <p:cNvSpPr txBox="1"/>
          <p:nvPr/>
        </p:nvSpPr>
        <p:spPr>
          <a:xfrm>
            <a:off x="8318730" y="3002819"/>
            <a:ext cx="4052959" cy="646331"/>
          </a:xfrm>
          <a:prstGeom prst="rect">
            <a:avLst/>
          </a:prstGeom>
          <a:noFill/>
        </p:spPr>
        <p:txBody>
          <a:bodyPr wrap="square" rtlCol="0">
            <a:spAutoFit/>
          </a:bodyPr>
          <a:lstStyle/>
          <a:p>
            <a:r>
              <a:rPr lang="es-MX" dirty="0">
                <a:solidFill>
                  <a:srgbClr val="00F1FF"/>
                </a:solidFill>
                <a:latin typeface="Raleway Black" pitchFamily="2" charset="0"/>
                <a:ea typeface="Open Sans SemiBold" panose="020B0706030804020204" pitchFamily="34" charset="0"/>
                <a:cs typeface="Open Sans SemiBold" panose="020B0706030804020204" pitchFamily="34" charset="0"/>
              </a:rPr>
              <a:t>Procesamiento del lenguaje natural (</a:t>
            </a:r>
            <a:r>
              <a:rPr lang="es-MX" dirty="0" err="1">
                <a:solidFill>
                  <a:srgbClr val="00F1FF"/>
                </a:solidFill>
                <a:latin typeface="Raleway Black" pitchFamily="2" charset="0"/>
                <a:ea typeface="Open Sans SemiBold" panose="020B0706030804020204" pitchFamily="34" charset="0"/>
                <a:cs typeface="Open Sans SemiBold" panose="020B0706030804020204" pitchFamily="34" charset="0"/>
              </a:rPr>
              <a:t>NLP</a:t>
            </a:r>
            <a:r>
              <a:rPr lang="es-MX" dirty="0">
                <a:solidFill>
                  <a:srgbClr val="00F1FF"/>
                </a:solidFill>
                <a:latin typeface="Raleway Black" pitchFamily="2" charset="0"/>
                <a:ea typeface="Open Sans SemiBold" panose="020B0706030804020204" pitchFamily="34" charset="0"/>
                <a:cs typeface="Open Sans SemiBold" panose="020B0706030804020204" pitchFamily="34" charset="0"/>
              </a:rPr>
              <a:t>)</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52" name="CuadroTexto 51">
            <a:extLst>
              <a:ext uri="{FF2B5EF4-FFF2-40B4-BE49-F238E27FC236}">
                <a16:creationId xmlns:a16="http://schemas.microsoft.com/office/drawing/2014/main" id="{8CEEC69C-63B9-E12A-5EAD-5038F7D1BB7E}"/>
              </a:ext>
            </a:extLst>
          </p:cNvPr>
          <p:cNvSpPr txBox="1"/>
          <p:nvPr/>
        </p:nvSpPr>
        <p:spPr>
          <a:xfrm>
            <a:off x="199901" y="2891173"/>
            <a:ext cx="3326253" cy="646331"/>
          </a:xfrm>
          <a:prstGeom prst="rect">
            <a:avLst/>
          </a:prstGeom>
          <a:noFill/>
        </p:spPr>
        <p:txBody>
          <a:bodyPr wrap="square" rtlCol="0">
            <a:spAutoFit/>
          </a:bodyPr>
          <a:lstStyle/>
          <a:p>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Modulo de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Previsualizacion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en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tiempo</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real</a:t>
            </a:r>
          </a:p>
        </p:txBody>
      </p:sp>
      <p:sp>
        <p:nvSpPr>
          <p:cNvPr id="53" name="CuadroTexto 52">
            <a:extLst>
              <a:ext uri="{FF2B5EF4-FFF2-40B4-BE49-F238E27FC236}">
                <a16:creationId xmlns:a16="http://schemas.microsoft.com/office/drawing/2014/main" id="{42C2EEEE-7E25-BF46-6661-E6B9BAD3A65B}"/>
              </a:ext>
            </a:extLst>
          </p:cNvPr>
          <p:cNvSpPr txBox="1"/>
          <p:nvPr/>
        </p:nvSpPr>
        <p:spPr>
          <a:xfrm>
            <a:off x="1552226" y="1861643"/>
            <a:ext cx="2171312"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Aplicación Web</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54795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3873926" y="4413529"/>
            <a:ext cx="4444145" cy="4328044"/>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508" y="2820686"/>
            <a:ext cx="1003127" cy="1003127"/>
          </a:xfrm>
          <a:prstGeom prst="rect">
            <a:avLst/>
          </a:prstGeom>
        </p:spPr>
      </p:pic>
      <p:pic>
        <p:nvPicPr>
          <p:cNvPr id="7" name="Imagen 6">
            <a:extLst>
              <a:ext uri="{FF2B5EF4-FFF2-40B4-BE49-F238E27FC236}">
                <a16:creationId xmlns:a16="http://schemas.microsoft.com/office/drawing/2014/main" id="{09F7D65A-9D02-6D47-A222-88A989EFB5FF}"/>
              </a:ext>
            </a:extLst>
          </p:cNvPr>
          <p:cNvPicPr>
            <a:picLocks noChangeAspect="1"/>
          </p:cNvPicPr>
          <p:nvPr/>
        </p:nvPicPr>
        <p:blipFill>
          <a:blip r:embed="rId4"/>
          <a:stretch>
            <a:fillRect/>
          </a:stretch>
        </p:blipFill>
        <p:spPr>
          <a:xfrm>
            <a:off x="551157" y="2780793"/>
            <a:ext cx="995933" cy="995933"/>
          </a:xfrm>
          <a:prstGeom prst="rect">
            <a:avLst/>
          </a:prstGeom>
        </p:spPr>
      </p:pic>
      <p:pic>
        <p:nvPicPr>
          <p:cNvPr id="14" name="Imagen 13">
            <a:extLst>
              <a:ext uri="{FF2B5EF4-FFF2-40B4-BE49-F238E27FC236}">
                <a16:creationId xmlns:a16="http://schemas.microsoft.com/office/drawing/2014/main" id="{D656C9D1-ED6F-53ED-8D5E-D999EDC7874D}"/>
              </a:ext>
            </a:extLst>
          </p:cNvPr>
          <p:cNvPicPr>
            <a:picLocks noChangeAspect="1"/>
          </p:cNvPicPr>
          <p:nvPr/>
        </p:nvPicPr>
        <p:blipFill>
          <a:blip r:embed="rId5"/>
          <a:stretch>
            <a:fillRect/>
          </a:stretch>
        </p:blipFill>
        <p:spPr>
          <a:xfrm>
            <a:off x="561538" y="997997"/>
            <a:ext cx="952907" cy="952907"/>
          </a:xfrm>
          <a:prstGeom prst="rect">
            <a:avLst/>
          </a:prstGeom>
        </p:spPr>
      </p:pic>
      <p:pic>
        <p:nvPicPr>
          <p:cNvPr id="18" name="Imagen 17">
            <a:extLst>
              <a:ext uri="{FF2B5EF4-FFF2-40B4-BE49-F238E27FC236}">
                <a16:creationId xmlns:a16="http://schemas.microsoft.com/office/drawing/2014/main" id="{BB7D9A63-41E5-CA3F-263D-81815112ED02}"/>
              </a:ext>
            </a:extLst>
          </p:cNvPr>
          <p:cNvPicPr>
            <a:picLocks noChangeAspect="1"/>
          </p:cNvPicPr>
          <p:nvPr/>
        </p:nvPicPr>
        <p:blipFill>
          <a:blip r:embed="rId6"/>
          <a:stretch>
            <a:fillRect/>
          </a:stretch>
        </p:blipFill>
        <p:spPr>
          <a:xfrm>
            <a:off x="2519652" y="2687626"/>
            <a:ext cx="1166648" cy="1166648"/>
          </a:xfrm>
          <a:prstGeom prst="rect">
            <a:avLst/>
          </a:prstGeom>
        </p:spPr>
      </p:pic>
      <p:pic>
        <p:nvPicPr>
          <p:cNvPr id="19" name="Imagen 18">
            <a:extLst>
              <a:ext uri="{FF2B5EF4-FFF2-40B4-BE49-F238E27FC236}">
                <a16:creationId xmlns:a16="http://schemas.microsoft.com/office/drawing/2014/main" id="{D3D94F19-EEFC-741E-4BCE-B0DF36E02A65}"/>
              </a:ext>
            </a:extLst>
          </p:cNvPr>
          <p:cNvPicPr>
            <a:picLocks noChangeAspect="1"/>
          </p:cNvPicPr>
          <p:nvPr/>
        </p:nvPicPr>
        <p:blipFill>
          <a:blip r:embed="rId7"/>
          <a:stretch>
            <a:fillRect/>
          </a:stretch>
        </p:blipFill>
        <p:spPr>
          <a:xfrm>
            <a:off x="1589681" y="2875161"/>
            <a:ext cx="807195" cy="807195"/>
          </a:xfrm>
          <a:prstGeom prst="rect">
            <a:avLst/>
          </a:prstGeom>
        </p:spPr>
      </p:pic>
      <p:pic>
        <p:nvPicPr>
          <p:cNvPr id="21" name="Imagen 20">
            <a:extLst>
              <a:ext uri="{FF2B5EF4-FFF2-40B4-BE49-F238E27FC236}">
                <a16:creationId xmlns:a16="http://schemas.microsoft.com/office/drawing/2014/main" id="{377BFF89-BDC6-061C-38E3-BD24859DF9AB}"/>
              </a:ext>
            </a:extLst>
          </p:cNvPr>
          <p:cNvPicPr>
            <a:picLocks noChangeAspect="1"/>
          </p:cNvPicPr>
          <p:nvPr/>
        </p:nvPicPr>
        <p:blipFill>
          <a:blip r:embed="rId7"/>
          <a:stretch>
            <a:fillRect/>
          </a:stretch>
        </p:blipFill>
        <p:spPr>
          <a:xfrm>
            <a:off x="5840485" y="2846517"/>
            <a:ext cx="807195" cy="807195"/>
          </a:xfrm>
          <a:prstGeom prst="rect">
            <a:avLst/>
          </a:prstGeom>
        </p:spPr>
      </p:pic>
      <p:pic>
        <p:nvPicPr>
          <p:cNvPr id="32" name="Imagen 31">
            <a:extLst>
              <a:ext uri="{FF2B5EF4-FFF2-40B4-BE49-F238E27FC236}">
                <a16:creationId xmlns:a16="http://schemas.microsoft.com/office/drawing/2014/main" id="{B6DBFF3B-6788-0647-6B4B-D068A78D313A}"/>
              </a:ext>
            </a:extLst>
          </p:cNvPr>
          <p:cNvPicPr>
            <a:picLocks noChangeAspect="1"/>
          </p:cNvPicPr>
          <p:nvPr/>
        </p:nvPicPr>
        <p:blipFill>
          <a:blip r:embed="rId8"/>
          <a:stretch>
            <a:fillRect/>
          </a:stretch>
        </p:blipFill>
        <p:spPr>
          <a:xfrm>
            <a:off x="6645329" y="2712429"/>
            <a:ext cx="1003127" cy="1003127"/>
          </a:xfrm>
          <a:prstGeom prst="rect">
            <a:avLst/>
          </a:prstGeom>
        </p:spPr>
      </p:pic>
      <p:pic>
        <p:nvPicPr>
          <p:cNvPr id="33" name="Imagen 32">
            <a:extLst>
              <a:ext uri="{FF2B5EF4-FFF2-40B4-BE49-F238E27FC236}">
                <a16:creationId xmlns:a16="http://schemas.microsoft.com/office/drawing/2014/main" id="{599185C8-9BBE-2E4A-C44F-E6002D3573D1}"/>
              </a:ext>
            </a:extLst>
          </p:cNvPr>
          <p:cNvPicPr>
            <a:picLocks noChangeAspect="1"/>
          </p:cNvPicPr>
          <p:nvPr/>
        </p:nvPicPr>
        <p:blipFill>
          <a:blip r:embed="rId7"/>
          <a:stretch>
            <a:fillRect/>
          </a:stretch>
        </p:blipFill>
        <p:spPr>
          <a:xfrm>
            <a:off x="7646105" y="2820686"/>
            <a:ext cx="807195" cy="807195"/>
          </a:xfrm>
          <a:prstGeom prst="rect">
            <a:avLst/>
          </a:prstGeom>
        </p:spPr>
      </p:pic>
      <p:pic>
        <p:nvPicPr>
          <p:cNvPr id="35" name="Imagen 34">
            <a:extLst>
              <a:ext uri="{FF2B5EF4-FFF2-40B4-BE49-F238E27FC236}">
                <a16:creationId xmlns:a16="http://schemas.microsoft.com/office/drawing/2014/main" id="{7C7FD6EF-20F2-04DC-B90D-6CDDF1CFAD7B}"/>
              </a:ext>
            </a:extLst>
          </p:cNvPr>
          <p:cNvPicPr>
            <a:picLocks noChangeAspect="1"/>
          </p:cNvPicPr>
          <p:nvPr/>
        </p:nvPicPr>
        <p:blipFill>
          <a:blip r:embed="rId9"/>
          <a:stretch>
            <a:fillRect/>
          </a:stretch>
        </p:blipFill>
        <p:spPr>
          <a:xfrm>
            <a:off x="10671336" y="2662411"/>
            <a:ext cx="925577" cy="925577"/>
          </a:xfrm>
          <a:prstGeom prst="rect">
            <a:avLst/>
          </a:prstGeom>
        </p:spPr>
      </p:pic>
      <p:pic>
        <p:nvPicPr>
          <p:cNvPr id="39" name="Imagen 38">
            <a:extLst>
              <a:ext uri="{FF2B5EF4-FFF2-40B4-BE49-F238E27FC236}">
                <a16:creationId xmlns:a16="http://schemas.microsoft.com/office/drawing/2014/main" id="{5B968E2E-569D-2FA4-C27B-2EC5B2836562}"/>
              </a:ext>
            </a:extLst>
          </p:cNvPr>
          <p:cNvPicPr>
            <a:picLocks noChangeAspect="1"/>
          </p:cNvPicPr>
          <p:nvPr/>
        </p:nvPicPr>
        <p:blipFill>
          <a:blip r:embed="rId10"/>
          <a:stretch>
            <a:fillRect/>
          </a:stretch>
        </p:blipFill>
        <p:spPr>
          <a:xfrm>
            <a:off x="8559150" y="2622580"/>
            <a:ext cx="1003127" cy="1003127"/>
          </a:xfrm>
          <a:prstGeom prst="rect">
            <a:avLst/>
          </a:prstGeom>
        </p:spPr>
      </p:pic>
      <p:pic>
        <p:nvPicPr>
          <p:cNvPr id="50" name="Imagen 49">
            <a:extLst>
              <a:ext uri="{FF2B5EF4-FFF2-40B4-BE49-F238E27FC236}">
                <a16:creationId xmlns:a16="http://schemas.microsoft.com/office/drawing/2014/main" id="{D8BC3FEB-67E8-4A44-0169-4B19B0D117AE}"/>
              </a:ext>
            </a:extLst>
          </p:cNvPr>
          <p:cNvPicPr>
            <a:picLocks noChangeAspect="1"/>
          </p:cNvPicPr>
          <p:nvPr/>
        </p:nvPicPr>
        <p:blipFill>
          <a:blip r:embed="rId7"/>
          <a:stretch>
            <a:fillRect/>
          </a:stretch>
        </p:blipFill>
        <p:spPr>
          <a:xfrm rot="5400000">
            <a:off x="8642926" y="1976470"/>
            <a:ext cx="656603" cy="656603"/>
          </a:xfrm>
          <a:prstGeom prst="rect">
            <a:avLst/>
          </a:prstGeom>
        </p:spPr>
      </p:pic>
      <p:pic>
        <p:nvPicPr>
          <p:cNvPr id="56" name="Imagen 55">
            <a:extLst>
              <a:ext uri="{FF2B5EF4-FFF2-40B4-BE49-F238E27FC236}">
                <a16:creationId xmlns:a16="http://schemas.microsoft.com/office/drawing/2014/main" id="{6394B5FA-F8F1-9AA8-7AB0-3E33B8962C60}"/>
              </a:ext>
            </a:extLst>
          </p:cNvPr>
          <p:cNvPicPr>
            <a:picLocks noChangeAspect="1"/>
          </p:cNvPicPr>
          <p:nvPr/>
        </p:nvPicPr>
        <p:blipFill>
          <a:blip r:embed="rId7"/>
          <a:stretch>
            <a:fillRect/>
          </a:stretch>
        </p:blipFill>
        <p:spPr>
          <a:xfrm>
            <a:off x="9665776" y="2780793"/>
            <a:ext cx="807195" cy="807195"/>
          </a:xfrm>
          <a:prstGeom prst="rect">
            <a:avLst/>
          </a:prstGeom>
        </p:spPr>
      </p:pic>
      <p:pic>
        <p:nvPicPr>
          <p:cNvPr id="57" name="Imagen 56">
            <a:extLst>
              <a:ext uri="{FF2B5EF4-FFF2-40B4-BE49-F238E27FC236}">
                <a16:creationId xmlns:a16="http://schemas.microsoft.com/office/drawing/2014/main" id="{01ACE241-24D3-257F-DF79-4D3E55F6E744}"/>
              </a:ext>
            </a:extLst>
          </p:cNvPr>
          <p:cNvPicPr>
            <a:picLocks noChangeAspect="1"/>
          </p:cNvPicPr>
          <p:nvPr/>
        </p:nvPicPr>
        <p:blipFill>
          <a:blip r:embed="rId7"/>
          <a:stretch>
            <a:fillRect/>
          </a:stretch>
        </p:blipFill>
        <p:spPr>
          <a:xfrm>
            <a:off x="3813852" y="2847313"/>
            <a:ext cx="807195" cy="807195"/>
          </a:xfrm>
          <a:prstGeom prst="rect">
            <a:avLst/>
          </a:prstGeom>
        </p:spPr>
      </p:pic>
      <p:grpSp>
        <p:nvGrpSpPr>
          <p:cNvPr id="61" name="Grupo 60">
            <a:extLst>
              <a:ext uri="{FF2B5EF4-FFF2-40B4-BE49-F238E27FC236}">
                <a16:creationId xmlns:a16="http://schemas.microsoft.com/office/drawing/2014/main" id="{6872F688-8845-AD5C-830A-615C5D82B13C}"/>
              </a:ext>
            </a:extLst>
          </p:cNvPr>
          <p:cNvGrpSpPr/>
          <p:nvPr/>
        </p:nvGrpSpPr>
        <p:grpSpPr>
          <a:xfrm>
            <a:off x="7886212" y="882445"/>
            <a:ext cx="2176267" cy="1198114"/>
            <a:chOff x="7101725" y="1198712"/>
            <a:chExt cx="2176267" cy="1198114"/>
          </a:xfrm>
        </p:grpSpPr>
        <p:pic>
          <p:nvPicPr>
            <p:cNvPr id="58" name="Imagen 57">
              <a:extLst>
                <a:ext uri="{FF2B5EF4-FFF2-40B4-BE49-F238E27FC236}">
                  <a16:creationId xmlns:a16="http://schemas.microsoft.com/office/drawing/2014/main" id="{A7D704DC-12F4-7B43-9E7F-BC0D2401404A}"/>
                </a:ext>
              </a:extLst>
            </p:cNvPr>
            <p:cNvPicPr>
              <a:picLocks noChangeAspect="1"/>
            </p:cNvPicPr>
            <p:nvPr/>
          </p:nvPicPr>
          <p:blipFill>
            <a:blip r:embed="rId8"/>
            <a:stretch>
              <a:fillRect/>
            </a:stretch>
          </p:blipFill>
          <p:spPr>
            <a:xfrm>
              <a:off x="8455695" y="1332593"/>
              <a:ext cx="822297" cy="822297"/>
            </a:xfrm>
            <a:prstGeom prst="rect">
              <a:avLst/>
            </a:prstGeom>
          </p:spPr>
        </p:pic>
        <p:pic>
          <p:nvPicPr>
            <p:cNvPr id="59" name="Imagen 58">
              <a:extLst>
                <a:ext uri="{FF2B5EF4-FFF2-40B4-BE49-F238E27FC236}">
                  <a16:creationId xmlns:a16="http://schemas.microsoft.com/office/drawing/2014/main" id="{F00948F5-1097-47A9-64A5-00758D92912B}"/>
                </a:ext>
              </a:extLst>
            </p:cNvPr>
            <p:cNvPicPr>
              <a:picLocks noChangeAspect="1"/>
            </p:cNvPicPr>
            <p:nvPr/>
          </p:nvPicPr>
          <p:blipFill>
            <a:blip r:embed="rId4"/>
            <a:stretch>
              <a:fillRect/>
            </a:stretch>
          </p:blipFill>
          <p:spPr>
            <a:xfrm>
              <a:off x="7101725" y="1343115"/>
              <a:ext cx="811775" cy="811775"/>
            </a:xfrm>
            <a:prstGeom prst="rect">
              <a:avLst/>
            </a:prstGeom>
          </p:spPr>
        </p:pic>
        <p:pic>
          <p:nvPicPr>
            <p:cNvPr id="60" name="Imagen 59">
              <a:extLst>
                <a:ext uri="{FF2B5EF4-FFF2-40B4-BE49-F238E27FC236}">
                  <a16:creationId xmlns:a16="http://schemas.microsoft.com/office/drawing/2014/main" id="{D1F42EAE-75A6-E20A-859E-3FDDAC3B0010}"/>
                </a:ext>
              </a:extLst>
            </p:cNvPr>
            <p:cNvPicPr>
              <a:picLocks noChangeAspect="1"/>
            </p:cNvPicPr>
            <p:nvPr/>
          </p:nvPicPr>
          <p:blipFill>
            <a:blip r:embed="rId11"/>
            <a:stretch>
              <a:fillRect/>
            </a:stretch>
          </p:blipFill>
          <p:spPr>
            <a:xfrm>
              <a:off x="7587684" y="1198712"/>
              <a:ext cx="1198114" cy="1198114"/>
            </a:xfrm>
            <a:prstGeom prst="rect">
              <a:avLst/>
            </a:prstGeom>
          </p:spPr>
        </p:pic>
      </p:grpSp>
      <p:pic>
        <p:nvPicPr>
          <p:cNvPr id="62" name="Imagen 61">
            <a:extLst>
              <a:ext uri="{FF2B5EF4-FFF2-40B4-BE49-F238E27FC236}">
                <a16:creationId xmlns:a16="http://schemas.microsoft.com/office/drawing/2014/main" id="{D5E1A5DC-E56C-058D-B6C7-D907826533EE}"/>
              </a:ext>
            </a:extLst>
          </p:cNvPr>
          <p:cNvPicPr>
            <a:picLocks noChangeAspect="1"/>
          </p:cNvPicPr>
          <p:nvPr/>
        </p:nvPicPr>
        <p:blipFill>
          <a:blip r:embed="rId7"/>
          <a:stretch>
            <a:fillRect/>
          </a:stretch>
        </p:blipFill>
        <p:spPr>
          <a:xfrm rot="5400000">
            <a:off x="709689" y="2018597"/>
            <a:ext cx="656603" cy="656603"/>
          </a:xfrm>
          <a:prstGeom prst="rect">
            <a:avLst/>
          </a:prstGeom>
        </p:spPr>
      </p:pic>
    </p:spTree>
    <p:extLst>
      <p:ext uri="{BB962C8B-B14F-4D97-AF65-F5344CB8AC3E}">
        <p14:creationId xmlns:p14="http://schemas.microsoft.com/office/powerpoint/2010/main" val="4015690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CuadroTexto 1">
            <a:extLst>
              <a:ext uri="{FF2B5EF4-FFF2-40B4-BE49-F238E27FC236}">
                <a16:creationId xmlns:a16="http://schemas.microsoft.com/office/drawing/2014/main" id="{6E2C753E-031A-A0F4-0EE3-13832C10421D}"/>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3" name="Imagen 2">
            <a:extLst>
              <a:ext uri="{FF2B5EF4-FFF2-40B4-BE49-F238E27FC236}">
                <a16:creationId xmlns:a16="http://schemas.microsoft.com/office/drawing/2014/main" id="{9931345E-3A9F-6870-A9C0-48440B29ACD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986" y="992394"/>
            <a:ext cx="7652025" cy="51859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4009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56451" y="2832295"/>
            <a:ext cx="5192447" cy="707886"/>
          </a:xfrm>
          <a:prstGeom prst="rect">
            <a:avLst/>
          </a:prstGeom>
          <a:noFill/>
        </p:spPr>
        <p:txBody>
          <a:bodyPr wrap="none" rtlCol="0">
            <a:spAutoFit/>
          </a:bodyPr>
          <a:lstStyle/>
          <a:p>
            <a:r>
              <a:rPr lang="en-US" sz="4000" dirty="0" err="1">
                <a:solidFill>
                  <a:srgbClr val="EB9734"/>
                </a:solidFill>
                <a:latin typeface="Raleway Black" pitchFamily="2" charset="0"/>
              </a:rPr>
              <a:t>OBJETIVO</a:t>
            </a:r>
            <a:r>
              <a:rPr lang="en-US" sz="4000" dirty="0">
                <a:solidFill>
                  <a:srgbClr val="EB9734"/>
                </a:solidFill>
                <a:latin typeface="Raleway Black" pitchFamily="2" charset="0"/>
              </a:rPr>
              <a:t> GENERAL</a:t>
            </a:r>
          </a:p>
        </p:txBody>
      </p:sp>
    </p:spTree>
    <p:extLst>
      <p:ext uri="{BB962C8B-B14F-4D97-AF65-F5344CB8AC3E}">
        <p14:creationId xmlns:p14="http://schemas.microsoft.com/office/powerpoint/2010/main" val="3003342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2243759" y="2279624"/>
            <a:ext cx="8298117" cy="1938992"/>
          </a:xfrm>
          <a:prstGeom prst="rect">
            <a:avLst/>
          </a:prstGeom>
          <a:noFill/>
        </p:spPr>
        <p:txBody>
          <a:bodyPr wrap="square" rtlCol="0">
            <a:spAutoFit/>
          </a:bodyPr>
          <a:lstStyle/>
          <a:p>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modelo de inteligencia artificial para la generación de código CSS </a:t>
            </a:r>
            <a:r>
              <a:rPr lang="es-MX" sz="2400" dirty="0">
                <a:solidFill>
                  <a:srgbClr val="FFC000"/>
                </a:solidFill>
                <a:latin typeface="Raleway Black" pitchFamily="2" charset="0"/>
                <a:ea typeface="Open Sans SemiBold" panose="020B0706030804020204" pitchFamily="34" charset="0"/>
                <a:cs typeface="Open Sans SemiBold" panose="020B0706030804020204" pitchFamily="34" charset="0"/>
              </a:rPr>
              <a:t>predefinido y con buen diseño</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 que facilite el trabajo de los desarrolladores de software, reduciendo así el tiempo de desarrollo al generar diseños predefinidos y personalizables.</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693640" cy="523220"/>
          </a:xfrm>
          <a:prstGeom prst="rect">
            <a:avLst/>
          </a:prstGeom>
          <a:noFill/>
        </p:spPr>
        <p:txBody>
          <a:bodyPr wrap="none" rtlCol="0">
            <a:spAutoFit/>
          </a:bodyPr>
          <a:lstStyle/>
          <a:p>
            <a:r>
              <a:rPr lang="en-US" sz="2800" dirty="0" err="1">
                <a:solidFill>
                  <a:srgbClr val="EB9734"/>
                </a:solidFill>
                <a:latin typeface="Raleway Black" pitchFamily="2" charset="0"/>
              </a:rPr>
              <a:t>OBJETIVO</a:t>
            </a:r>
            <a:r>
              <a:rPr lang="en-US" sz="2800" dirty="0">
                <a:solidFill>
                  <a:srgbClr val="EB9734"/>
                </a:solidFill>
                <a:latin typeface="Raleway Black" pitchFamily="2" charset="0"/>
              </a:rPr>
              <a:t> GENERAL</a:t>
            </a: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5D4D7C5F-06D1-62DB-9343-B07E1EA05D99}"/>
              </a:ext>
            </a:extLst>
          </p:cNvPr>
          <p:cNvSpPr/>
          <p:nvPr/>
        </p:nvSpPr>
        <p:spPr>
          <a:xfrm rot="8561659">
            <a:off x="9502288" y="526696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15527" y="514932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8409895">
            <a:off x="1102284" y="5271942"/>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200A66D6-3519-314A-51EE-763DF2500C1D}"/>
              </a:ext>
            </a:extLst>
          </p:cNvPr>
          <p:cNvSpPr/>
          <p:nvPr/>
        </p:nvSpPr>
        <p:spPr>
          <a:xfrm rot="2700000">
            <a:off x="10402713" y="101187"/>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B8B3D805-BA03-C98E-E01B-D09A4EE7B12A}"/>
              </a:ext>
            </a:extLst>
          </p:cNvPr>
          <p:cNvSpPr/>
          <p:nvPr/>
        </p:nvSpPr>
        <p:spPr>
          <a:xfrm rot="10646673">
            <a:off x="133389" y="514932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197875" y="182114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00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014284" y="2801938"/>
            <a:ext cx="6420347"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544493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758373" y="1785274"/>
            <a:ext cx="8675253" cy="3287449"/>
          </a:xfrm>
          <a:prstGeom prst="rect">
            <a:avLst/>
          </a:prstGeom>
          <a:noFill/>
        </p:spPr>
        <p:txBody>
          <a:bodyPr wrap="square" rtlCol="0">
            <a:spAutoFit/>
          </a:bodyPr>
          <a:lstStyle/>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una aplicación web para generar código CSS que brinde una previsualización en tiempo real de vistas generadas en base a etiquetas HTML.</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Mejorar la eficiencia del código generado considerando la reducción de la complejidad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ciclomática</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y la reducción del código repetitivo y líneas de código.</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Mejorar la eficiencia y la productividad en el código generado respecto a la programación tradicional.</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669760" y="472935"/>
            <a:ext cx="4554452"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Marco 9">
            <a:extLst>
              <a:ext uri="{FF2B5EF4-FFF2-40B4-BE49-F238E27FC236}">
                <a16:creationId xmlns:a16="http://schemas.microsoft.com/office/drawing/2014/main" id="{4E2F4396-988A-BBBC-EF77-5336DDBE043B}"/>
              </a:ext>
            </a:extLst>
          </p:cNvPr>
          <p:cNvSpPr/>
          <p:nvPr/>
        </p:nvSpPr>
        <p:spPr>
          <a:xfrm rot="2700000">
            <a:off x="9382061" y="1734875"/>
            <a:ext cx="3440387" cy="3388249"/>
          </a:xfrm>
          <a:prstGeom prst="frame">
            <a:avLst>
              <a:gd name="adj1" fmla="val 31126"/>
            </a:avLst>
          </a:prstGeom>
          <a:solidFill>
            <a:srgbClr val="009B90"/>
          </a:solidFill>
          <a:ln>
            <a:noFill/>
          </a:ln>
          <a:scene3d>
            <a:camera prst="perspectiveContrastingLeftFacing">
              <a:rot lat="2106427" lon="4129802" rev="1773145"/>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Marco 11">
            <a:extLst>
              <a:ext uri="{FF2B5EF4-FFF2-40B4-BE49-F238E27FC236}">
                <a16:creationId xmlns:a16="http://schemas.microsoft.com/office/drawing/2014/main" id="{6B7043E6-A16E-F277-EB3B-93E3104C4766}"/>
              </a:ext>
            </a:extLst>
          </p:cNvPr>
          <p:cNvSpPr/>
          <p:nvPr/>
        </p:nvSpPr>
        <p:spPr>
          <a:xfrm rot="13703644">
            <a:off x="-700773" y="2064834"/>
            <a:ext cx="3096158" cy="3281710"/>
          </a:xfrm>
          <a:prstGeom prst="frame">
            <a:avLst>
              <a:gd name="adj1" fmla="val 31126"/>
            </a:avLst>
          </a:prstGeom>
          <a:solidFill>
            <a:srgbClr val="009B90"/>
          </a:solidFill>
          <a:ln>
            <a:noFill/>
          </a:ln>
          <a:scene3d>
            <a:camera prst="perspectiveContrastingLeftFacing">
              <a:rot lat="2106427" lon="4129802" rev="1773145"/>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9569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4360214" y="2832295"/>
            <a:ext cx="4060727"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2661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5102661" y="2958490"/>
            <a:ext cx="2483373" cy="707886"/>
          </a:xfrm>
          <a:prstGeom prst="rect">
            <a:avLst/>
          </a:prstGeom>
          <a:noFill/>
        </p:spPr>
        <p:txBody>
          <a:bodyPr wrap="square">
            <a:spAutoFit/>
          </a:bodyPr>
          <a:lstStyle/>
          <a:p>
            <a:r>
              <a:rPr lang="es-CO" sz="4000" dirty="0">
                <a:solidFill>
                  <a:schemeClr val="accent1">
                    <a:lumMod val="40000"/>
                    <a:lumOff val="60000"/>
                  </a:schemeClr>
                </a:solidFill>
                <a:latin typeface="Raleway Black" pitchFamily="2" charset="0"/>
              </a:rPr>
              <a:t>ÍNDICE</a:t>
            </a:r>
            <a:endParaRPr lang="en-US" sz="4000" dirty="0">
              <a:solidFill>
                <a:schemeClr val="accent1">
                  <a:lumMod val="40000"/>
                  <a:lumOff val="60000"/>
                </a:schemeClr>
              </a:solidFill>
              <a:latin typeface="Raleway Black" pitchFamily="2" charset="0"/>
            </a:endParaRPr>
          </a:p>
        </p:txBody>
      </p:sp>
    </p:spTree>
    <p:extLst>
      <p:ext uri="{BB962C8B-B14F-4D97-AF65-F5344CB8AC3E}">
        <p14:creationId xmlns:p14="http://schemas.microsoft.com/office/powerpoint/2010/main" val="405517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149310" y="2208865"/>
            <a:ext cx="10106742" cy="2554545"/>
          </a:xfrm>
          <a:prstGeom prst="rect">
            <a:avLst/>
          </a:prstGeom>
          <a:noFill/>
        </p:spPr>
        <p:txBody>
          <a:bodyPr wrap="square" rtlCol="0">
            <a:spAutoFit/>
          </a:bodyPr>
          <a:lstStyle/>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busca reducir los procesos repetitivos que un desarrollo de software puede tener a la hora de desarrollar con CSS</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Los desarrolladores de software siempre enfrentan dificultades a la hora de desarrollar software de calidad</a:t>
            </a:r>
            <a:r>
              <a:rPr lang="es-MX" sz="2000">
                <a:solidFill>
                  <a:schemeClr val="bg1"/>
                </a:solidFill>
                <a:latin typeface="Raleway Black" pitchFamily="2" charset="0"/>
                <a:ea typeface="Open Sans SemiBold" panose="020B0706030804020204" pitchFamily="34" charset="0"/>
                <a:cs typeface="Open Sans SemiBold" panose="020B0706030804020204" pitchFamily="34" charset="0"/>
              </a:rPr>
              <a:t>. Al </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una plataforma web que permite generación código CSS, previsualización en tiempo real de estilos CSS y etiquetas HTML y el ahorro de tiempo en pruebas y desarrollo a los ingenieros </a:t>
            </a:r>
            <a:r>
              <a:rPr lang="es-MX" sz="2000">
                <a:solidFill>
                  <a:schemeClr val="bg1"/>
                </a:solidFill>
                <a:latin typeface="Raleway Black" pitchFamily="2" charset="0"/>
                <a:ea typeface="Open Sans SemiBold" panose="020B0706030804020204" pitchFamily="34" charset="0"/>
                <a:cs typeface="Open Sans SemiBold" panose="020B0706030804020204" pitchFamily="34" charset="0"/>
              </a:rPr>
              <a:t>de software, </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espera contribuir a la solución de este problema</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42046" y="1383970"/>
            <a:ext cx="3752950"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Tecnológica</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71033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4179349" y="3075057"/>
            <a:ext cx="3902030"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CRONOGRAMA</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357399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985721" y="1411668"/>
            <a:ext cx="10106742" cy="1323439"/>
          </a:xfrm>
          <a:prstGeom prst="rect">
            <a:avLst/>
          </a:prstGeom>
          <a:noFill/>
        </p:spPr>
        <p:txBody>
          <a:bodyPr wrap="square" rtlCol="0">
            <a:spAutoFit/>
          </a:bodyPr>
          <a:lstStyle/>
          <a:p>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utilizará la metodología ágil SCRUM adaptándola al desarrollo individual, que es un conjunto de técnicas aplicadas en ciclos de trabajo cortos e iterativos.</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786340" cy="523220"/>
          </a:xfrm>
          <a:prstGeom prst="rect">
            <a:avLst/>
          </a:prstGeom>
          <a:noFill/>
        </p:spPr>
        <p:txBody>
          <a:bodyPr wrap="none" rtlCol="0">
            <a:spAutoFit/>
          </a:bodyPr>
          <a:lstStyle/>
          <a:p>
            <a:r>
              <a:rPr lang="es-CO" sz="2800" b="1" dirty="0">
                <a:solidFill>
                  <a:srgbClr val="FFFF00"/>
                </a:solidFill>
                <a:latin typeface="Raleway Black" pitchFamily="2" charset="0"/>
                <a:ea typeface="Open Sans SemiBold" panose="020B0706030804020204" pitchFamily="34" charset="0"/>
                <a:cs typeface="Open Sans SemiBold" panose="020B0706030804020204" pitchFamily="34" charset="0"/>
              </a:rPr>
              <a:t>CRONOGRAMA</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86D83E37-9387-3BEA-F221-EC309AA6142F}"/>
              </a:ext>
            </a:extLst>
          </p:cNvPr>
          <p:cNvSpPr txBox="1"/>
          <p:nvPr/>
        </p:nvSpPr>
        <p:spPr>
          <a:xfrm>
            <a:off x="957477" y="2918472"/>
            <a:ext cx="9826137" cy="1323439"/>
          </a:xfrm>
          <a:prstGeom prst="rect">
            <a:avLst/>
          </a:prstGeom>
          <a:noFill/>
        </p:spPr>
        <p:txBody>
          <a:bodyPr wrap="square" rtlCol="0">
            <a:spAutoFit/>
          </a:bodyPr>
          <a:lstStyle/>
          <a:p>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Como cronograma se estima que el tiempo requerido para el desarrollo del proyecto será de 20 semanas, también se utilizará el Diagrama de Gantt para organizar y ejecutar el cronograma de manera eficiente a continuación mostrado.</a:t>
            </a:r>
          </a:p>
        </p:txBody>
      </p:sp>
    </p:spTree>
    <p:extLst>
      <p:ext uri="{BB962C8B-B14F-4D97-AF65-F5344CB8AC3E}">
        <p14:creationId xmlns:p14="http://schemas.microsoft.com/office/powerpoint/2010/main" val="2525867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Imagen 2">
            <a:extLst>
              <a:ext uri="{FF2B5EF4-FFF2-40B4-BE49-F238E27FC236}">
                <a16:creationId xmlns:a16="http://schemas.microsoft.com/office/drawing/2014/main" id="{E3C0FA13-22CE-9CB0-49CB-74099FDDE96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65" y="987972"/>
            <a:ext cx="10375100" cy="5517932"/>
          </a:xfrm>
          <a:prstGeom prst="rect">
            <a:avLst/>
          </a:prstGeom>
          <a:noFill/>
          <a:ln>
            <a:noFill/>
          </a:ln>
        </p:spPr>
      </p:pic>
      <p:sp>
        <p:nvSpPr>
          <p:cNvPr id="6" name="CuadroTexto 5">
            <a:extLst>
              <a:ext uri="{FF2B5EF4-FFF2-40B4-BE49-F238E27FC236}">
                <a16:creationId xmlns:a16="http://schemas.microsoft.com/office/drawing/2014/main" id="{11E62E38-ED91-C739-CE23-52F6E8127FF9}"/>
              </a:ext>
            </a:extLst>
          </p:cNvPr>
          <p:cNvSpPr txBox="1"/>
          <p:nvPr/>
        </p:nvSpPr>
        <p:spPr>
          <a:xfrm>
            <a:off x="4702829" y="352096"/>
            <a:ext cx="2786340" cy="523220"/>
          </a:xfrm>
          <a:prstGeom prst="rect">
            <a:avLst/>
          </a:prstGeom>
          <a:noFill/>
        </p:spPr>
        <p:txBody>
          <a:bodyPr wrap="none" rtlCol="0">
            <a:spAutoFit/>
          </a:bodyPr>
          <a:lstStyle/>
          <a:p>
            <a:r>
              <a:rPr lang="es-CO" sz="2800" b="1" dirty="0">
                <a:solidFill>
                  <a:srgbClr val="FFFF00"/>
                </a:solidFill>
                <a:latin typeface="Raleway Black" pitchFamily="2" charset="0"/>
                <a:ea typeface="Open Sans SemiBold" panose="020B0706030804020204" pitchFamily="34" charset="0"/>
                <a:cs typeface="Open Sans SemiBold" panose="020B0706030804020204" pitchFamily="34" charset="0"/>
              </a:rPr>
              <a:t>CRONOGRAMA</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436910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734545"/>
            <a:ext cx="7609881" cy="1631216"/>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GRACIAS POR SU TIEMPO Y ATENCIÓN</a:t>
            </a:r>
            <a:endParaRPr lang="en-US" sz="5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5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2700000">
            <a:off x="124281" y="2627827"/>
            <a:ext cx="3468704" cy="3346996"/>
          </a:xfrm>
          <a:prstGeom prst="frame">
            <a:avLst>
              <a:gd name="adj1" fmla="val 17453"/>
            </a:avLst>
          </a:prstGeom>
          <a:noFill/>
          <a:ln w="12700">
            <a:solidFill>
              <a:srgbClr val="00B050">
                <a:alpha val="56000"/>
              </a:srgbClr>
            </a:solidFill>
          </a:ln>
          <a:effectLst>
            <a:glow rad="203200">
              <a:srgbClr val="00B05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2700000">
            <a:off x="2129347" y="1892468"/>
            <a:ext cx="2776936" cy="2679500"/>
          </a:xfrm>
          <a:prstGeom prst="frame">
            <a:avLst>
              <a:gd name="adj1" fmla="val 31126"/>
            </a:avLst>
          </a:prstGeom>
          <a:noFill/>
          <a:ln w="12700">
            <a:solidFill>
              <a:schemeClr val="tx2">
                <a:lumMod val="40000"/>
                <a:lumOff val="60000"/>
                <a:alpha val="56000"/>
              </a:schemeClr>
            </a:solidFill>
          </a:ln>
          <a:effectLst>
            <a:glow rad="127000">
              <a:schemeClr val="accent1">
                <a:lumMod val="60000"/>
                <a:lumOff val="40000"/>
              </a:schemeClr>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2700000">
            <a:off x="3932168" y="125825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6054198" y="4949466"/>
            <a:ext cx="2515432" cy="461665"/>
          </a:xfrm>
          <a:prstGeom prst="rect">
            <a:avLst/>
          </a:prstGeom>
          <a:noFill/>
        </p:spPr>
        <p:txBody>
          <a:bodyPr wrap="none" rtlCol="0">
            <a:spAutoFit/>
          </a:bodyPr>
          <a:lstStyle/>
          <a:p>
            <a:r>
              <a:rPr lang="es-CO" sz="2400" dirty="0">
                <a:solidFill>
                  <a:srgbClr val="00B050"/>
                </a:solidFill>
                <a:latin typeface="Raleway Black" pitchFamily="2" charset="0"/>
                <a:ea typeface="Open Sans SemiBold" panose="020B0706030804020204" pitchFamily="34" charset="0"/>
                <a:cs typeface="Open Sans SemiBold" panose="020B0706030804020204" pitchFamily="34" charset="0"/>
              </a:rPr>
              <a:t>JUSTIFICACIÓN</a:t>
            </a:r>
            <a:endParaRPr lang="en-US" sz="2400" dirty="0">
              <a:solidFill>
                <a:srgbClr val="00B050"/>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6727476" y="4406691"/>
            <a:ext cx="3930884" cy="461665"/>
          </a:xfrm>
          <a:prstGeom prst="rect">
            <a:avLst/>
          </a:prstGeom>
          <a:noFill/>
        </p:spPr>
        <p:txBody>
          <a:bodyPr wrap="none" rtlCol="0">
            <a:spAutoFit/>
          </a:bodyPr>
          <a:lstStyle/>
          <a:p>
            <a:r>
              <a:rPr lang="es-CO"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7318665" y="2373301"/>
            <a:ext cx="4170543" cy="461665"/>
          </a:xfrm>
          <a:prstGeom prst="rect">
            <a:avLst/>
          </a:prstGeom>
          <a:noFill/>
        </p:spPr>
        <p:txBody>
          <a:bodyPr wrap="squar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PROBLEMA CENTRAL</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a:off x="5372702" y="1081378"/>
            <a:ext cx="1645920" cy="762468"/>
            <a:chOff x="6096000" y="3017520"/>
            <a:chExt cx="1645920" cy="533400"/>
          </a:xfrm>
          <a:effectLst>
            <a:glow rad="228600">
              <a:srgbClr val="8A14EC"/>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a:off x="4140466" y="3121905"/>
            <a:ext cx="2348819" cy="762468"/>
            <a:chOff x="5651178" y="3017520"/>
            <a:chExt cx="2348819" cy="533400"/>
          </a:xfrm>
          <a:effectLst>
            <a:glow rad="127000">
              <a:schemeClr val="accent1">
                <a:lumMod val="60000"/>
                <a:lumOff val="40000"/>
              </a:schemeClr>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a:off x="2929577" y="5238424"/>
            <a:ext cx="2879148" cy="523501"/>
            <a:chOff x="5120849" y="3017520"/>
            <a:chExt cx="2879148" cy="533400"/>
          </a:xfrm>
          <a:effectLst>
            <a:glow rad="228600">
              <a:srgbClr val="00B050">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5318965" y="203994"/>
            <a:ext cx="1814138" cy="523220"/>
          </a:xfrm>
          <a:prstGeom prst="rect">
            <a:avLst/>
          </a:prstGeom>
          <a:noFill/>
          <a:effectLst>
            <a:glow rad="228600">
              <a:srgbClr val="00F1FF">
                <a:alpha val="40000"/>
              </a:srgbClr>
            </a:glow>
          </a:effectLst>
        </p:spPr>
        <p:txBody>
          <a:bodyPr wrap="square" rtlCol="0">
            <a:spAutoFit/>
          </a:bodyPr>
          <a:lstStyle/>
          <a:p>
            <a:r>
              <a:rPr lang="es-CO" sz="2800" dirty="0">
                <a:solidFill>
                  <a:schemeClr val="accent1">
                    <a:lumMod val="40000"/>
                    <a:lumOff val="60000"/>
                  </a:schemeClr>
                </a:solidFill>
                <a:latin typeface="Raleway Black" pitchFamily="2" charset="0"/>
              </a:rPr>
              <a:t>ÍNDICE</a:t>
            </a:r>
            <a:endParaRPr lang="en-US" sz="2800" dirty="0">
              <a:solidFill>
                <a:schemeClr val="accent1">
                  <a:lumMod val="40000"/>
                  <a:lumOff val="60000"/>
                </a:schemeClr>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upo 3">
            <a:extLst>
              <a:ext uri="{FF2B5EF4-FFF2-40B4-BE49-F238E27FC236}">
                <a16:creationId xmlns:a16="http://schemas.microsoft.com/office/drawing/2014/main" id="{0256D58F-FAF0-BC7C-856D-927910EBDACA}"/>
              </a:ext>
            </a:extLst>
          </p:cNvPr>
          <p:cNvGrpSpPr/>
          <p:nvPr/>
        </p:nvGrpSpPr>
        <p:grpSpPr>
          <a:xfrm flipV="1">
            <a:off x="4144555" y="3874476"/>
            <a:ext cx="2348819" cy="796847"/>
            <a:chOff x="5651178" y="3017520"/>
            <a:chExt cx="2348819" cy="533400"/>
          </a:xfrm>
          <a:effectLst>
            <a:glow rad="127000">
              <a:schemeClr val="accent1">
                <a:lumMod val="60000"/>
                <a:lumOff val="40000"/>
              </a:schemeClr>
            </a:glow>
          </a:effectLst>
        </p:grpSpPr>
        <p:cxnSp>
          <p:nvCxnSpPr>
            <p:cNvPr id="5" name="Conector recto 4">
              <a:extLst>
                <a:ext uri="{FF2B5EF4-FFF2-40B4-BE49-F238E27FC236}">
                  <a16:creationId xmlns:a16="http://schemas.microsoft.com/office/drawing/2014/main" id="{67F1D7D1-FF1C-87E5-506F-3FE0610F20D4}"/>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8" name="Conector recto 27">
              <a:extLst>
                <a:ext uri="{FF2B5EF4-FFF2-40B4-BE49-F238E27FC236}">
                  <a16:creationId xmlns:a16="http://schemas.microsoft.com/office/drawing/2014/main" id="{CB598100-596A-DD1D-432D-7BF540FD925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9" name="Conector recto 28">
              <a:extLst>
                <a:ext uri="{FF2B5EF4-FFF2-40B4-BE49-F238E27FC236}">
                  <a16:creationId xmlns:a16="http://schemas.microsoft.com/office/drawing/2014/main" id="{BCC85A74-2DB3-CD7A-C6EE-D8AB8DAA2644}"/>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30" name="Grupo 29">
            <a:extLst>
              <a:ext uri="{FF2B5EF4-FFF2-40B4-BE49-F238E27FC236}">
                <a16:creationId xmlns:a16="http://schemas.microsoft.com/office/drawing/2014/main" id="{8CCFE9F6-5B18-82D7-DAD1-6479664F1228}"/>
              </a:ext>
            </a:extLst>
          </p:cNvPr>
          <p:cNvGrpSpPr/>
          <p:nvPr/>
        </p:nvGrpSpPr>
        <p:grpSpPr>
          <a:xfrm flipV="1">
            <a:off x="2929577" y="5761923"/>
            <a:ext cx="2879148" cy="424775"/>
            <a:chOff x="5120849" y="3017520"/>
            <a:chExt cx="2879148" cy="533400"/>
          </a:xfrm>
          <a:effectLst>
            <a:glow rad="228600">
              <a:srgbClr val="00B050">
                <a:alpha val="40000"/>
              </a:srgbClr>
            </a:glow>
          </a:effectLst>
        </p:grpSpPr>
        <p:cxnSp>
          <p:nvCxnSpPr>
            <p:cNvPr id="31" name="Conector recto 30">
              <a:extLst>
                <a:ext uri="{FF2B5EF4-FFF2-40B4-BE49-F238E27FC236}">
                  <a16:creationId xmlns:a16="http://schemas.microsoft.com/office/drawing/2014/main" id="{94B38FA8-8D31-2345-1074-C50BC6B7EC6C}"/>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2" name="Conector recto 31">
              <a:extLst>
                <a:ext uri="{FF2B5EF4-FFF2-40B4-BE49-F238E27FC236}">
                  <a16:creationId xmlns:a16="http://schemas.microsoft.com/office/drawing/2014/main" id="{D5A5F941-DCA4-16C4-093C-7A9FC6E77F1E}"/>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33" name="Conector recto 32">
              <a:extLst>
                <a:ext uri="{FF2B5EF4-FFF2-40B4-BE49-F238E27FC236}">
                  <a16:creationId xmlns:a16="http://schemas.microsoft.com/office/drawing/2014/main" id="{E85F8756-908E-5490-1063-F8CA2089B3A6}"/>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34" name="Grupo 33">
            <a:extLst>
              <a:ext uri="{FF2B5EF4-FFF2-40B4-BE49-F238E27FC236}">
                <a16:creationId xmlns:a16="http://schemas.microsoft.com/office/drawing/2014/main" id="{D49C0855-9A8D-625C-3E91-00E7921C6727}"/>
              </a:ext>
            </a:extLst>
          </p:cNvPr>
          <p:cNvGrpSpPr/>
          <p:nvPr/>
        </p:nvGrpSpPr>
        <p:grpSpPr>
          <a:xfrm flipV="1">
            <a:off x="5441853" y="1848741"/>
            <a:ext cx="1576767" cy="762468"/>
            <a:chOff x="6096000" y="3017520"/>
            <a:chExt cx="1598975" cy="533400"/>
          </a:xfrm>
          <a:effectLst>
            <a:glow rad="228600">
              <a:srgbClr val="8A14EC"/>
            </a:glow>
          </a:effectLst>
        </p:grpSpPr>
        <p:cxnSp>
          <p:nvCxnSpPr>
            <p:cNvPr id="35" name="Conector recto 34">
              <a:extLst>
                <a:ext uri="{FF2B5EF4-FFF2-40B4-BE49-F238E27FC236}">
                  <a16:creationId xmlns:a16="http://schemas.microsoft.com/office/drawing/2014/main" id="{CF1E06CF-4325-7970-FA93-EE3031A36D99}"/>
                </a:ext>
              </a:extLst>
            </p:cNvPr>
            <p:cNvCxnSpPr>
              <a:cxnSpLocks/>
            </p:cNvCxnSpPr>
            <p:nvPr/>
          </p:nvCxnSpPr>
          <p:spPr>
            <a:xfrm>
              <a:off x="6096000" y="3550920"/>
              <a:ext cx="716280"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6" name="Conector recto 35">
              <a:extLst>
                <a:ext uri="{FF2B5EF4-FFF2-40B4-BE49-F238E27FC236}">
                  <a16:creationId xmlns:a16="http://schemas.microsoft.com/office/drawing/2014/main" id="{E0C00F78-EB3B-AC5C-6AF5-5015D483DD61}"/>
                </a:ext>
              </a:extLst>
            </p:cNvPr>
            <p:cNvCxnSpPr>
              <a:cxnSpLocks/>
            </p:cNvCxnSpPr>
            <p:nvPr/>
          </p:nvCxnSpPr>
          <p:spPr>
            <a:xfrm flipV="1">
              <a:off x="6812280" y="3017520"/>
              <a:ext cx="259080" cy="53340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7" name="Conector recto 36">
              <a:extLst>
                <a:ext uri="{FF2B5EF4-FFF2-40B4-BE49-F238E27FC236}">
                  <a16:creationId xmlns:a16="http://schemas.microsoft.com/office/drawing/2014/main" id="{E710F408-BB0C-2937-9A25-8243385992DC}"/>
                </a:ext>
              </a:extLst>
            </p:cNvPr>
            <p:cNvCxnSpPr>
              <a:cxnSpLocks/>
            </p:cNvCxnSpPr>
            <p:nvPr/>
          </p:nvCxnSpPr>
          <p:spPr>
            <a:xfrm flipV="1">
              <a:off x="7071360" y="3017520"/>
              <a:ext cx="623615"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42" name="Grupo 41">
            <a:extLst>
              <a:ext uri="{FF2B5EF4-FFF2-40B4-BE49-F238E27FC236}">
                <a16:creationId xmlns:a16="http://schemas.microsoft.com/office/drawing/2014/main" id="{A4F09708-BAAB-CF4A-6592-7D3C123F44B6}"/>
              </a:ext>
            </a:extLst>
          </p:cNvPr>
          <p:cNvGrpSpPr/>
          <p:nvPr/>
        </p:nvGrpSpPr>
        <p:grpSpPr>
          <a:xfrm flipV="1">
            <a:off x="5372701" y="1858599"/>
            <a:ext cx="1645919" cy="8374"/>
            <a:chOff x="6096000" y="3550920"/>
            <a:chExt cx="1669101" cy="5858"/>
          </a:xfrm>
          <a:effectLst>
            <a:glow rad="228600">
              <a:srgbClr val="8A14EC"/>
            </a:glow>
          </a:effectLst>
        </p:grpSpPr>
        <p:cxnSp>
          <p:nvCxnSpPr>
            <p:cNvPr id="43" name="Conector recto 42">
              <a:extLst>
                <a:ext uri="{FF2B5EF4-FFF2-40B4-BE49-F238E27FC236}">
                  <a16:creationId xmlns:a16="http://schemas.microsoft.com/office/drawing/2014/main" id="{510C8779-A73E-9119-4BD9-CC33B4EC0C16}"/>
                </a:ext>
              </a:extLst>
            </p:cNvPr>
            <p:cNvCxnSpPr>
              <a:cxnSpLocks/>
            </p:cNvCxnSpPr>
            <p:nvPr/>
          </p:nvCxnSpPr>
          <p:spPr>
            <a:xfrm>
              <a:off x="6096000" y="3550920"/>
              <a:ext cx="716280"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4" name="Conector recto 43">
              <a:extLst>
                <a:ext uri="{FF2B5EF4-FFF2-40B4-BE49-F238E27FC236}">
                  <a16:creationId xmlns:a16="http://schemas.microsoft.com/office/drawing/2014/main" id="{4E481349-84F4-C554-787F-352BBCE3321D}"/>
                </a:ext>
              </a:extLst>
            </p:cNvPr>
            <p:cNvCxnSpPr>
              <a:cxnSpLocks/>
            </p:cNvCxnSpPr>
            <p:nvPr/>
          </p:nvCxnSpPr>
          <p:spPr>
            <a:xfrm>
              <a:off x="6812280" y="3550920"/>
              <a:ext cx="952821" cy="5858"/>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grpSp>
      <p:sp>
        <p:nvSpPr>
          <p:cNvPr id="54" name="CuadroTexto 53">
            <a:extLst>
              <a:ext uri="{FF2B5EF4-FFF2-40B4-BE49-F238E27FC236}">
                <a16:creationId xmlns:a16="http://schemas.microsoft.com/office/drawing/2014/main" id="{D558D6DB-C294-98D5-9C52-82B0793B3A8A}"/>
              </a:ext>
            </a:extLst>
          </p:cNvPr>
          <p:cNvSpPr txBox="1"/>
          <p:nvPr/>
        </p:nvSpPr>
        <p:spPr>
          <a:xfrm>
            <a:off x="7318665" y="1636140"/>
            <a:ext cx="4322855" cy="461665"/>
          </a:xfrm>
          <a:prstGeom prst="rect">
            <a:avLst/>
          </a:prstGeom>
          <a:noFill/>
        </p:spPr>
        <p:txBody>
          <a:bodyPr wrap="squar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SITUACIÓN PROBLEMÁTICA</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55" name="CuadroTexto 54">
            <a:extLst>
              <a:ext uri="{FF2B5EF4-FFF2-40B4-BE49-F238E27FC236}">
                <a16:creationId xmlns:a16="http://schemas.microsoft.com/office/drawing/2014/main" id="{C9166523-DFBE-47A4-CAFF-81ABF8C30B23}"/>
              </a:ext>
            </a:extLst>
          </p:cNvPr>
          <p:cNvSpPr txBox="1"/>
          <p:nvPr/>
        </p:nvSpPr>
        <p:spPr>
          <a:xfrm>
            <a:off x="7318665" y="860879"/>
            <a:ext cx="3310987" cy="461665"/>
          </a:xfrm>
          <a:prstGeom prst="rect">
            <a:avLst/>
          </a:prstGeom>
          <a:noFill/>
        </p:spPr>
        <p:txBody>
          <a:bodyPr wrap="squar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ANTECEDENTES</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56" name="CuadroTexto 55">
            <a:extLst>
              <a:ext uri="{FF2B5EF4-FFF2-40B4-BE49-F238E27FC236}">
                <a16:creationId xmlns:a16="http://schemas.microsoft.com/office/drawing/2014/main" id="{745BA5FF-9B94-D2BB-2E9D-3098C933EEE4}"/>
              </a:ext>
            </a:extLst>
          </p:cNvPr>
          <p:cNvSpPr txBox="1"/>
          <p:nvPr/>
        </p:nvSpPr>
        <p:spPr>
          <a:xfrm>
            <a:off x="6745045" y="2928331"/>
            <a:ext cx="3962944" cy="461665"/>
          </a:xfrm>
          <a:prstGeom prst="rect">
            <a:avLst/>
          </a:prstGeom>
          <a:noFill/>
        </p:spPr>
        <p:txBody>
          <a:bodyPr wrap="none" rtlCol="0">
            <a:spAutoFit/>
          </a:bodyPr>
          <a:lstStyle/>
          <a:p>
            <a:r>
              <a:rPr lang="es-CO"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rPr>
              <a:t>ABORDAJE DE SOLUCIÓN</a:t>
            </a:r>
            <a:endParaRPr lang="en-US"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57" name="CuadroTexto 56">
            <a:extLst>
              <a:ext uri="{FF2B5EF4-FFF2-40B4-BE49-F238E27FC236}">
                <a16:creationId xmlns:a16="http://schemas.microsoft.com/office/drawing/2014/main" id="{F2E08C68-3D99-8502-F758-E124943E29AE}"/>
              </a:ext>
            </a:extLst>
          </p:cNvPr>
          <p:cNvSpPr txBox="1"/>
          <p:nvPr/>
        </p:nvSpPr>
        <p:spPr>
          <a:xfrm>
            <a:off x="6091234" y="5942869"/>
            <a:ext cx="2419252" cy="461665"/>
          </a:xfrm>
          <a:prstGeom prst="rect">
            <a:avLst/>
          </a:prstGeom>
          <a:noFill/>
        </p:spPr>
        <p:txBody>
          <a:bodyPr wrap="none" rtlCol="0">
            <a:spAutoFit/>
          </a:bodyPr>
          <a:lstStyle/>
          <a:p>
            <a:r>
              <a:rPr lang="es-CO" sz="2400" dirty="0">
                <a:solidFill>
                  <a:srgbClr val="00B050"/>
                </a:solidFill>
                <a:latin typeface="Raleway Black" pitchFamily="2" charset="0"/>
                <a:ea typeface="Open Sans SemiBold" panose="020B0706030804020204" pitchFamily="34" charset="0"/>
                <a:cs typeface="Open Sans SemiBold" panose="020B0706030804020204" pitchFamily="34" charset="0"/>
              </a:rPr>
              <a:t>CRONOGRAMA</a:t>
            </a:r>
            <a:endParaRPr lang="en-US" sz="2400" dirty="0">
              <a:solidFill>
                <a:srgbClr val="00B050"/>
              </a:solidFill>
              <a:latin typeface="Raleway Black" pitchFamily="2" charset="0"/>
              <a:ea typeface="Open Sans SemiBold" panose="020B0706030804020204" pitchFamily="34" charset="0"/>
              <a:cs typeface="Open Sans SemiBold" panose="020B0706030804020204" pitchFamily="34" charset="0"/>
            </a:endParaRPr>
          </a:p>
        </p:txBody>
      </p:sp>
      <p:grpSp>
        <p:nvGrpSpPr>
          <p:cNvPr id="13" name="Grupo 12">
            <a:extLst>
              <a:ext uri="{FF2B5EF4-FFF2-40B4-BE49-F238E27FC236}">
                <a16:creationId xmlns:a16="http://schemas.microsoft.com/office/drawing/2014/main" id="{3079BC1E-05FB-6225-E889-BDF0A0F716CD}"/>
              </a:ext>
            </a:extLst>
          </p:cNvPr>
          <p:cNvGrpSpPr/>
          <p:nvPr/>
        </p:nvGrpSpPr>
        <p:grpSpPr>
          <a:xfrm flipV="1">
            <a:off x="4181069" y="3910911"/>
            <a:ext cx="2142690" cy="21"/>
            <a:chOff x="5651178" y="3550854"/>
            <a:chExt cx="2142690" cy="20"/>
          </a:xfrm>
          <a:effectLst>
            <a:glow rad="127000">
              <a:schemeClr val="accent1">
                <a:lumMod val="60000"/>
                <a:lumOff val="40000"/>
              </a:schemeClr>
            </a:glow>
          </a:effectLst>
        </p:grpSpPr>
        <p:cxnSp>
          <p:nvCxnSpPr>
            <p:cNvPr id="14" name="Conector recto 13">
              <a:extLst>
                <a:ext uri="{FF2B5EF4-FFF2-40B4-BE49-F238E27FC236}">
                  <a16:creationId xmlns:a16="http://schemas.microsoft.com/office/drawing/2014/main" id="{6862C768-B1A5-6803-C49C-91853AA518E3}"/>
                </a:ext>
              </a:extLst>
            </p:cNvPr>
            <p:cNvCxnSpPr>
              <a:cxnSpLocks/>
            </p:cNvCxnSpPr>
            <p:nvPr/>
          </p:nvCxnSpPr>
          <p:spPr>
            <a:xfrm>
              <a:off x="5651178" y="3550854"/>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38" name="Conector recto 37">
              <a:extLst>
                <a:ext uri="{FF2B5EF4-FFF2-40B4-BE49-F238E27FC236}">
                  <a16:creationId xmlns:a16="http://schemas.microsoft.com/office/drawing/2014/main" id="{D31F7906-FD17-1059-2FE0-0925AACD2335}"/>
                </a:ext>
              </a:extLst>
            </p:cNvPr>
            <p:cNvCxnSpPr>
              <a:cxnSpLocks/>
            </p:cNvCxnSpPr>
            <p:nvPr/>
          </p:nvCxnSpPr>
          <p:spPr>
            <a:xfrm flipV="1">
              <a:off x="6812280" y="3550874"/>
              <a:ext cx="981588"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sp>
        <p:nvSpPr>
          <p:cNvPr id="47" name="CuadroTexto 46">
            <a:extLst>
              <a:ext uri="{FF2B5EF4-FFF2-40B4-BE49-F238E27FC236}">
                <a16:creationId xmlns:a16="http://schemas.microsoft.com/office/drawing/2014/main" id="{127F7700-1E40-B933-0809-8E0EAE54EB68}"/>
              </a:ext>
            </a:extLst>
          </p:cNvPr>
          <p:cNvSpPr txBox="1"/>
          <p:nvPr/>
        </p:nvSpPr>
        <p:spPr>
          <a:xfrm>
            <a:off x="6683342" y="3652102"/>
            <a:ext cx="3193503" cy="461665"/>
          </a:xfrm>
          <a:prstGeom prst="rect">
            <a:avLst/>
          </a:prstGeom>
          <a:noFill/>
        </p:spPr>
        <p:txBody>
          <a:bodyPr wrap="none" rtlCol="0">
            <a:spAutoFit/>
          </a:bodyPr>
          <a:lstStyle/>
          <a:p>
            <a:r>
              <a:rPr lang="es-CO"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rPr>
              <a:t>OBJETIVO GENERAL</a:t>
            </a:r>
            <a:endParaRPr lang="en-US"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057952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897804" y="2902198"/>
            <a:ext cx="5127861" cy="707886"/>
          </a:xfrm>
          <a:prstGeom prst="rect">
            <a:avLst/>
          </a:prstGeom>
          <a:noFill/>
        </p:spPr>
        <p:txBody>
          <a:bodyPr wrap="square">
            <a:spAutoFit/>
          </a:bodyPr>
          <a:lstStyle/>
          <a:p>
            <a:r>
              <a:rPr lang="es-CO" sz="4000" dirty="0">
                <a:solidFill>
                  <a:srgbClr val="00F1FF"/>
                </a:solidFill>
                <a:latin typeface="Raleway Black" pitchFamily="2" charset="0"/>
              </a:rPr>
              <a:t>ANTECEDENTES</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338609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2700000">
            <a:off x="399156" y="1755504"/>
            <a:ext cx="3468704" cy="3346996"/>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2700000">
            <a:off x="2378972" y="2089251"/>
            <a:ext cx="2776936" cy="2679500"/>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2700000">
            <a:off x="4485974" y="2795641"/>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5679868" y="4987438"/>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Tecnologías mas usadas de CSS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7043064" y="3610227"/>
            <a:ext cx="4570482" cy="461665"/>
          </a:xfrm>
          <a:prstGeom prst="rect">
            <a:avLst/>
          </a:prstGeom>
          <a:noFill/>
        </p:spPr>
        <p:txBody>
          <a:bodyPr wrap="non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Desarrolladores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7685126" y="2176861"/>
            <a:ext cx="4015843" cy="461665"/>
          </a:xfrm>
          <a:prstGeom prst="rect">
            <a:avLst/>
          </a:prstGeom>
          <a:noFill/>
        </p:spPr>
        <p:txBody>
          <a:bodyPr wrap="none" rtlCol="0">
            <a:spAutoFit/>
          </a:bodyPr>
          <a:lstStyle/>
          <a:p>
            <a:r>
              <a:rPr lang="es-CO" sz="2400" b="1" dirty="0">
                <a:solidFill>
                  <a:srgbClr val="FFFF00"/>
                </a:solidFill>
                <a:latin typeface="Raleway Black" pitchFamily="2" charset="0"/>
                <a:ea typeface="Open Sans SemiBold" panose="020B0706030804020204" pitchFamily="34" charset="0"/>
                <a:cs typeface="Open Sans SemiBold" panose="020B0706030804020204" pitchFamily="34" charset="0"/>
              </a:rPr>
              <a:t>Breve Introducción a CSS</a:t>
            </a:r>
            <a:endParaRPr lang="en-US" sz="24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5679868" y="5510658"/>
            <a:ext cx="63334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Bootstrap es la librería de CSS más utilizada en la actualidad, con un 16% de participación de mercado. Le sigue </a:t>
            </a:r>
            <a:r>
              <a:rPr lang="es-MX" dirty="0" err="1">
                <a:solidFill>
                  <a:schemeClr val="bg1"/>
                </a:solidFill>
              </a:rPr>
              <a:t>Materialize</a:t>
            </a:r>
            <a:r>
              <a:rPr lang="es-MX" dirty="0">
                <a:solidFill>
                  <a:schemeClr val="bg1"/>
                </a:solidFill>
              </a:rPr>
              <a:t> CSS con un 0,9%, </a:t>
            </a:r>
            <a:r>
              <a:rPr lang="es-MX" dirty="0" err="1">
                <a:solidFill>
                  <a:schemeClr val="bg1"/>
                </a:solidFill>
              </a:rPr>
              <a:t>Foundation</a:t>
            </a:r>
            <a:r>
              <a:rPr lang="es-MX" dirty="0">
                <a:solidFill>
                  <a:schemeClr val="bg1"/>
                </a:solidFill>
              </a:rPr>
              <a:t> con un 0,8%, etc.</a:t>
            </a:r>
            <a:endParaRPr lang="en-US"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7043065" y="4111320"/>
            <a:ext cx="4812604"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solidFill>
                  <a:schemeClr val="bg1"/>
                </a:solidFill>
              </a:rPr>
              <a:t>Los </a:t>
            </a:r>
            <a:r>
              <a:rPr lang="en-US" dirty="0" err="1">
                <a:solidFill>
                  <a:schemeClr val="bg1"/>
                </a:solidFill>
              </a:rPr>
              <a:t>desarrolladores</a:t>
            </a:r>
            <a:r>
              <a:rPr lang="en-US" dirty="0">
                <a:solidFill>
                  <a:schemeClr val="bg1"/>
                </a:solidFill>
              </a:rPr>
              <a:t> de software </a:t>
            </a:r>
            <a:r>
              <a:rPr lang="en-US" dirty="0" err="1">
                <a:solidFill>
                  <a:schemeClr val="bg1"/>
                </a:solidFill>
              </a:rPr>
              <a:t>durante</a:t>
            </a:r>
            <a:r>
              <a:rPr lang="en-US" dirty="0">
                <a:solidFill>
                  <a:schemeClr val="bg1"/>
                </a:solidFill>
              </a:rPr>
              <a:t> </a:t>
            </a:r>
            <a:r>
              <a:rPr lang="en-US" dirty="0" err="1">
                <a:solidFill>
                  <a:schemeClr val="bg1"/>
                </a:solidFill>
              </a:rPr>
              <a:t>mucho</a:t>
            </a:r>
            <a:r>
              <a:rPr lang="en-US" dirty="0">
                <a:solidFill>
                  <a:schemeClr val="bg1"/>
                </a:solidFill>
              </a:rPr>
              <a:t> </a:t>
            </a:r>
            <a:r>
              <a:rPr lang="en-US" dirty="0" err="1">
                <a:solidFill>
                  <a:schemeClr val="bg1"/>
                </a:solidFill>
              </a:rPr>
              <a:t>tiempo</a:t>
            </a:r>
            <a:r>
              <a:rPr lang="en-US" dirty="0">
                <a:solidFill>
                  <a:schemeClr val="bg1"/>
                </a:solidFill>
              </a:rPr>
              <a:t> </a:t>
            </a:r>
            <a:r>
              <a:rPr lang="en-US" dirty="0" err="1">
                <a:solidFill>
                  <a:schemeClr val="bg1"/>
                </a:solidFill>
              </a:rPr>
              <a:t>han</a:t>
            </a:r>
            <a:r>
              <a:rPr lang="en-US" dirty="0">
                <a:solidFill>
                  <a:schemeClr val="bg1"/>
                </a:solidFill>
              </a:rPr>
              <a:t> </a:t>
            </a:r>
            <a:r>
              <a:rPr lang="en-US" dirty="0" err="1">
                <a:solidFill>
                  <a:schemeClr val="bg1"/>
                </a:solidFill>
              </a:rPr>
              <a:t>intentado</a:t>
            </a:r>
            <a:r>
              <a:rPr lang="en-US" dirty="0">
                <a:solidFill>
                  <a:schemeClr val="bg1"/>
                </a:solidFill>
              </a:rPr>
              <a:t> </a:t>
            </a:r>
            <a:r>
              <a:rPr lang="en-US" dirty="0" err="1">
                <a:solidFill>
                  <a:schemeClr val="bg1"/>
                </a:solidFill>
              </a:rPr>
              <a:t>hacer</a:t>
            </a:r>
            <a:r>
              <a:rPr lang="en-US" dirty="0">
                <a:solidFill>
                  <a:schemeClr val="bg1"/>
                </a:solidFill>
              </a:rPr>
              <a:t> </a:t>
            </a:r>
            <a:r>
              <a:rPr lang="en-US" dirty="0" err="1">
                <a:solidFill>
                  <a:schemeClr val="bg1"/>
                </a:solidFill>
              </a:rPr>
              <a:t>su</a:t>
            </a:r>
            <a:r>
              <a:rPr lang="en-US" dirty="0">
                <a:solidFill>
                  <a:schemeClr val="bg1"/>
                </a:solidFill>
              </a:rPr>
              <a:t> </a:t>
            </a:r>
            <a:r>
              <a:rPr lang="en-US" dirty="0" err="1">
                <a:solidFill>
                  <a:schemeClr val="bg1"/>
                </a:solidFill>
              </a:rPr>
              <a:t>trabajo</a:t>
            </a:r>
            <a:r>
              <a:rPr lang="en-US" dirty="0">
                <a:solidFill>
                  <a:schemeClr val="bg1"/>
                </a:solidFill>
              </a:rPr>
              <a:t> mas </a:t>
            </a:r>
            <a:r>
              <a:rPr lang="en-US" dirty="0" err="1">
                <a:solidFill>
                  <a:schemeClr val="bg1"/>
                </a:solidFill>
              </a:rPr>
              <a:t>eficiente</a:t>
            </a:r>
            <a:r>
              <a:rPr lang="en-US" dirty="0">
                <a:solidFill>
                  <a:schemeClr val="bg1"/>
                </a:solidFill>
              </a:rPr>
              <a:t> y </a:t>
            </a:r>
            <a:r>
              <a:rPr lang="en-US" dirty="0" err="1">
                <a:solidFill>
                  <a:schemeClr val="bg1"/>
                </a:solidFill>
              </a:rPr>
              <a:t>productivo</a:t>
            </a:r>
            <a:r>
              <a:rPr lang="en-US" dirty="0">
                <a:solidFill>
                  <a:schemeClr val="bg1"/>
                </a:solidFill>
              </a:rPr>
              <a:t>.</a:t>
            </a:r>
            <a:endParaRPr lang="es-CO"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7685126" y="2647273"/>
            <a:ext cx="4328198" cy="830997"/>
          </a:xfrm>
          <a:prstGeom prst="rect">
            <a:avLst/>
          </a:prstGeom>
          <a:noFill/>
        </p:spPr>
        <p:txBody>
          <a:bodyPr wrap="square" rtlCol="0">
            <a:spAutoFit/>
          </a:bodyPr>
          <a:lstStyle/>
          <a:p>
            <a:pPr algn="just"/>
            <a:r>
              <a:rPr lang="es-MX"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En la actualidad el lenguaje de diseño y programación CSS tiene muchas, librerías, </a:t>
            </a:r>
            <a:r>
              <a:rPr lang="es-MX" sz="1600" dirty="0" err="1">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API’s</a:t>
            </a:r>
            <a:r>
              <a:rPr lang="es-MX"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s-MX" sz="1600" dirty="0" err="1">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Frameworks</a:t>
            </a:r>
            <a:r>
              <a:rPr lang="es-MX"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etc.</a:t>
            </a:r>
            <a:endParaRPr lang="en-US"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a:off x="5957231" y="2903028"/>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a:off x="4647623" y="4096633"/>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a:off x="2658346" y="5213836"/>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438495" y="242101"/>
            <a:ext cx="299953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ANTECEDENTES</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588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584361" y="2894271"/>
            <a:ext cx="7092006" cy="707886"/>
          </a:xfrm>
          <a:prstGeom prst="rect">
            <a:avLst/>
          </a:prstGeom>
          <a:noFill/>
        </p:spPr>
        <p:txBody>
          <a:bodyPr wrap="none" rtlCol="0">
            <a:spAutoFit/>
          </a:bodyPr>
          <a:lstStyle/>
          <a:p>
            <a:r>
              <a:rPr lang="es-CO" sz="4000" dirty="0">
                <a:solidFill>
                  <a:srgbClr val="EB9734"/>
                </a:solidFill>
                <a:latin typeface="Raleway Black" pitchFamily="2" charset="0"/>
              </a:rPr>
              <a:t>SITUACIÓN PROBLEMÁTICA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155605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700000">
            <a:off x="8373877" y="1622173"/>
            <a:ext cx="3831235" cy="4087796"/>
          </a:xfrm>
          <a:prstGeom prst="frame">
            <a:avLst>
              <a:gd name="adj1" fmla="val 17453"/>
            </a:avLst>
          </a:prstGeom>
          <a:solidFill>
            <a:srgbClr val="929CA0"/>
          </a:solidFill>
          <a:ln>
            <a:noFill/>
          </a:ln>
          <a:scene3d>
            <a:camera prst="perspectiveContrastingLeftFacing">
              <a:rot lat="17979827" lon="3137160" rev="4026592"/>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2700000">
            <a:off x="7463586" y="2379730"/>
            <a:ext cx="2776936" cy="2679500"/>
          </a:xfrm>
          <a:prstGeom prst="frame">
            <a:avLst>
              <a:gd name="adj1" fmla="val 31126"/>
            </a:avLst>
          </a:prstGeom>
          <a:solidFill>
            <a:srgbClr val="009B90"/>
          </a:solidFill>
          <a:ln>
            <a:noFill/>
          </a:ln>
          <a:scene3d>
            <a:camera prst="perspectiveContrastingLeftFacing">
              <a:rot lat="2106427" lon="4129802" rev="1773145"/>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2700000">
            <a:off x="6453323" y="269207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285196" y="4848427"/>
            <a:ext cx="4256293" cy="323165"/>
          </a:xfrm>
          <a:prstGeom prst="rect">
            <a:avLst/>
          </a:prstGeom>
          <a:noFill/>
        </p:spPr>
        <p:txBody>
          <a:bodyPr wrap="none" rtlCol="0">
            <a:spAutoFit/>
          </a:bodyPr>
          <a:lstStyle/>
          <a:p>
            <a:pPr marL="285750" indent="-285750">
              <a:buFont typeface="Arial" panose="020B0604020202020204" pitchFamily="34" charset="0"/>
              <a:buChar char="•"/>
            </a:pP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Aumenta la complejidad del desarrollo.</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270759" y="2909448"/>
            <a:ext cx="5565947"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Gran cantidad de Librerías, </a:t>
            </a:r>
            <a:r>
              <a:rPr lang="es-CO" sz="1500" dirty="0" err="1">
                <a:solidFill>
                  <a:srgbClr val="009A90"/>
                </a:solidFill>
                <a:latin typeface="Raleway Black" pitchFamily="2" charset="0"/>
                <a:ea typeface="Open Sans SemiBold" panose="020B0706030804020204" pitchFamily="34" charset="0"/>
                <a:cs typeface="Open Sans SemiBold" panose="020B0706030804020204" pitchFamily="34" charset="0"/>
              </a:rPr>
              <a:t>Frameworks</a:t>
            </a: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 y </a:t>
            </a:r>
            <a:r>
              <a:rPr lang="es-CO" sz="1500" dirty="0" err="1">
                <a:solidFill>
                  <a:srgbClr val="009A90"/>
                </a:solidFill>
                <a:latin typeface="Raleway Black" pitchFamily="2" charset="0"/>
                <a:ea typeface="Open Sans SemiBold" panose="020B0706030804020204" pitchFamily="34" charset="0"/>
                <a:cs typeface="Open Sans SemiBold" panose="020B0706030804020204" pitchFamily="34" charset="0"/>
              </a:rPr>
              <a:t>APIs</a:t>
            </a: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 de CSS</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249910" y="1422523"/>
            <a:ext cx="5420074" cy="323165"/>
          </a:xfrm>
          <a:prstGeom prst="rect">
            <a:avLst/>
          </a:prstGeom>
          <a:noFill/>
        </p:spPr>
        <p:txBody>
          <a:bodyPr wrap="none" rtlCol="0">
            <a:spAutoFit/>
          </a:bodyPr>
          <a:lstStyle/>
          <a:p>
            <a:pPr marL="285750" indent="-285750">
              <a:buFont typeface="Arial" panose="020B0604020202020204" pitchFamily="34" charset="0"/>
              <a:buChar char="•"/>
            </a:pPr>
            <a:r>
              <a:rPr lang="es-CO" sz="1500" b="1" dirty="0">
                <a:solidFill>
                  <a:srgbClr val="FFC000"/>
                </a:solidFill>
                <a:latin typeface="Raleway Black" pitchFamily="2" charset="0"/>
                <a:ea typeface="Open Sans SemiBold" panose="020B0706030804020204" pitchFamily="34" charset="0"/>
                <a:cs typeface="Open Sans SemiBold" panose="020B0706030804020204" pitchFamily="34" charset="0"/>
              </a:rPr>
              <a:t>Poca productividad a la hora de Desarrollar con CSS.</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flipV="1">
            <a:off x="4703215" y="1905285"/>
            <a:ext cx="1986959" cy="921643"/>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flipV="1">
            <a:off x="5414458" y="3815544"/>
            <a:ext cx="2469164" cy="774804"/>
            <a:chOff x="6225768" y="3017520"/>
            <a:chExt cx="177422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flipV="1">
              <a:off x="6225768" y="3550920"/>
              <a:ext cx="586513"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flipV="1">
            <a:off x="5634001" y="5535045"/>
            <a:ext cx="3769239" cy="603690"/>
            <a:chOff x="5696612" y="3017520"/>
            <a:chExt cx="2303385"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flipV="1">
              <a:off x="5696612" y="3550920"/>
              <a:ext cx="1115668"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3557342" y="250808"/>
            <a:ext cx="5020926" cy="523220"/>
          </a:xfrm>
          <a:prstGeom prst="rect">
            <a:avLst/>
          </a:prstGeom>
          <a:noFill/>
        </p:spPr>
        <p:txBody>
          <a:bodyPr wrap="none" rtlCol="0">
            <a:spAutoFit/>
          </a:bodyPr>
          <a:lstStyle/>
          <a:p>
            <a:r>
              <a:rPr lang="es-CO" sz="2800" dirty="0">
                <a:solidFill>
                  <a:srgbClr val="EB9734"/>
                </a:solidFill>
                <a:latin typeface="Raleway Black" pitchFamily="2" charset="0"/>
              </a:rPr>
              <a:t>SITUACIÓN PROBLEMÁTICA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CuadroTexto 20">
            <a:extLst>
              <a:ext uri="{FF2B5EF4-FFF2-40B4-BE49-F238E27FC236}">
                <a16:creationId xmlns:a16="http://schemas.microsoft.com/office/drawing/2014/main" id="{1388B7EE-22EC-33CD-6348-86CF627B7A88}"/>
              </a:ext>
            </a:extLst>
          </p:cNvPr>
          <p:cNvSpPr txBox="1"/>
          <p:nvPr/>
        </p:nvSpPr>
        <p:spPr>
          <a:xfrm>
            <a:off x="268073" y="5306065"/>
            <a:ext cx="3900427" cy="323165"/>
          </a:xfrm>
          <a:prstGeom prst="rect">
            <a:avLst/>
          </a:prstGeom>
          <a:noFill/>
        </p:spPr>
        <p:txBody>
          <a:bodyPr wrap="none" rtlCol="0">
            <a:spAutoFit/>
          </a:bodyPr>
          <a:lstStyle/>
          <a:p>
            <a:pPr marL="285750" indent="-285750">
              <a:buFont typeface="Arial" panose="020B0604020202020204" pitchFamily="34" charset="0"/>
              <a:buChar char="•"/>
            </a:pP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Incrementa el tiempo de desarrollo.</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26" name="CuadroTexto 25">
            <a:extLst>
              <a:ext uri="{FF2B5EF4-FFF2-40B4-BE49-F238E27FC236}">
                <a16:creationId xmlns:a16="http://schemas.microsoft.com/office/drawing/2014/main" id="{763C83BE-779A-4224-43BD-2A31635EDC0B}"/>
              </a:ext>
            </a:extLst>
          </p:cNvPr>
          <p:cNvSpPr txBox="1"/>
          <p:nvPr/>
        </p:nvSpPr>
        <p:spPr>
          <a:xfrm>
            <a:off x="270759" y="3391354"/>
            <a:ext cx="5143699" cy="553998"/>
          </a:xfrm>
          <a:prstGeom prst="rect">
            <a:avLst/>
          </a:prstGeom>
          <a:noFill/>
        </p:spPr>
        <p:txBody>
          <a:bodyPr wrap="square" rtlCol="0">
            <a:spAutoFit/>
          </a:bodyPr>
          <a:lstStyle/>
          <a:p>
            <a:pPr marL="285750" indent="-285750">
              <a:buFont typeface="Arial" panose="020B0604020202020204" pitchFamily="34" charset="0"/>
              <a:buChar char="•"/>
            </a:pPr>
            <a:r>
              <a:rPr lang="es-MX" sz="1500" dirty="0">
                <a:solidFill>
                  <a:srgbClr val="009A90"/>
                </a:solidFill>
                <a:latin typeface="Raleway Black" pitchFamily="2" charset="0"/>
                <a:ea typeface="Open Sans SemiBold" panose="020B0706030804020204" pitchFamily="34" charset="0"/>
                <a:cs typeface="Open Sans SemiBold" panose="020B0706030804020204" pitchFamily="34" charset="0"/>
              </a:rPr>
              <a:t>Escribir más código y se debe tener más conocimientos sobre la herramienta.</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29" name="CuadroTexto 28">
            <a:extLst>
              <a:ext uri="{FF2B5EF4-FFF2-40B4-BE49-F238E27FC236}">
                <a16:creationId xmlns:a16="http://schemas.microsoft.com/office/drawing/2014/main" id="{9E9BF258-0E22-F08A-8D3A-CF3607D4077B}"/>
              </a:ext>
            </a:extLst>
          </p:cNvPr>
          <p:cNvSpPr txBox="1"/>
          <p:nvPr/>
        </p:nvSpPr>
        <p:spPr>
          <a:xfrm>
            <a:off x="257222" y="1850686"/>
            <a:ext cx="4065537" cy="323165"/>
          </a:xfrm>
          <a:prstGeom prst="rect">
            <a:avLst/>
          </a:prstGeom>
          <a:noFill/>
        </p:spPr>
        <p:txBody>
          <a:bodyPr wrap="none" rtlCol="0">
            <a:spAutoFit/>
          </a:bodyPr>
          <a:lstStyle/>
          <a:p>
            <a:pPr marL="285750" indent="-285750">
              <a:buFont typeface="Arial" panose="020B0604020202020204" pitchFamily="34" charset="0"/>
              <a:buChar char="•"/>
            </a:pP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Proceso de desarrollo lento y tedioso.</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30" name="CuadroTexto 29">
            <a:extLst>
              <a:ext uri="{FF2B5EF4-FFF2-40B4-BE49-F238E27FC236}">
                <a16:creationId xmlns:a16="http://schemas.microsoft.com/office/drawing/2014/main" id="{1E9A2A1E-8EE8-6EFE-24AB-ACAE48517161}"/>
              </a:ext>
            </a:extLst>
          </p:cNvPr>
          <p:cNvSpPr txBox="1"/>
          <p:nvPr/>
        </p:nvSpPr>
        <p:spPr>
          <a:xfrm>
            <a:off x="277876" y="5733685"/>
            <a:ext cx="5400837"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La </a:t>
            </a: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combinación de habilidades técnicas y creativas.</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31" name="CuadroTexto 30">
            <a:extLst>
              <a:ext uri="{FF2B5EF4-FFF2-40B4-BE49-F238E27FC236}">
                <a16:creationId xmlns:a16="http://schemas.microsoft.com/office/drawing/2014/main" id="{52572835-F25A-B78F-3258-29811BB7DE6C}"/>
              </a:ext>
            </a:extLst>
          </p:cNvPr>
          <p:cNvSpPr txBox="1"/>
          <p:nvPr/>
        </p:nvSpPr>
        <p:spPr>
          <a:xfrm>
            <a:off x="285196" y="4070039"/>
            <a:ext cx="2927404"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El trabajo se incrementa. </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32" name="CuadroTexto 31">
            <a:extLst>
              <a:ext uri="{FF2B5EF4-FFF2-40B4-BE49-F238E27FC236}">
                <a16:creationId xmlns:a16="http://schemas.microsoft.com/office/drawing/2014/main" id="{0796FBA4-9EF0-FD35-686D-97E6D34F26B6}"/>
              </a:ext>
            </a:extLst>
          </p:cNvPr>
          <p:cNvSpPr txBox="1"/>
          <p:nvPr/>
        </p:nvSpPr>
        <p:spPr>
          <a:xfrm>
            <a:off x="257222" y="2278849"/>
            <a:ext cx="3621504" cy="323165"/>
          </a:xfrm>
          <a:prstGeom prst="rect">
            <a:avLst/>
          </a:prstGeom>
          <a:noFill/>
        </p:spPr>
        <p:txBody>
          <a:bodyPr wrap="none" rtlCol="0">
            <a:spAutoFit/>
          </a:bodyPr>
          <a:lstStyle/>
          <a:p>
            <a:pPr marL="285750" indent="-285750">
              <a:buFont typeface="Arial" panose="020B0604020202020204" pitchFamily="34" charset="0"/>
              <a:buChar char="•"/>
            </a:pPr>
            <a:r>
              <a:rPr lang="es-CO" sz="1500" b="1" dirty="0">
                <a:solidFill>
                  <a:srgbClr val="FFC000"/>
                </a:solidFill>
                <a:latin typeface="Raleway Black" pitchFamily="2" charset="0"/>
                <a:ea typeface="Open Sans SemiBold" panose="020B0706030804020204" pitchFamily="34" charset="0"/>
                <a:cs typeface="Open Sans SemiBold" panose="020B0706030804020204" pitchFamily="34" charset="0"/>
              </a:rPr>
              <a:t>La escritura de código repetitivo.</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416316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04297" y="3075057"/>
            <a:ext cx="5452134"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399750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4546" y="4204491"/>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8784150" y="4522661"/>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61538" y="1407010"/>
            <a:ext cx="11129650" cy="3416320"/>
          </a:xfrm>
          <a:prstGeom prst="rect">
            <a:avLst/>
          </a:prstGeom>
          <a:noFill/>
        </p:spPr>
        <p:txBody>
          <a:bodyPr wrap="square" rtlCol="0">
            <a:spAutoFit/>
          </a:bodyPr>
          <a:lstStyle/>
          <a:p>
            <a:pPr algn="just"/>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El uso de CSS en diseño web es complejo y requiere de muchas líneas de código de librerías, </a:t>
            </a:r>
            <a:r>
              <a:rPr lang="es-MX" sz="2400" dirty="0" err="1">
                <a:solidFill>
                  <a:schemeClr val="bg1"/>
                </a:solidFill>
                <a:latin typeface="Raleway Black" pitchFamily="2" charset="0"/>
                <a:ea typeface="Open Sans SemiBold" panose="020B0706030804020204" pitchFamily="34" charset="0"/>
                <a:cs typeface="Open Sans SemiBold" panose="020B0706030804020204" pitchFamily="34" charset="0"/>
              </a:rPr>
              <a:t>frameworks</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2400" dirty="0" err="1">
                <a:solidFill>
                  <a:schemeClr val="bg1"/>
                </a:solidFill>
                <a:latin typeface="Raleway Black" pitchFamily="2" charset="0"/>
                <a:ea typeface="Open Sans SemiBold" panose="020B0706030804020204" pitchFamily="34" charset="0"/>
                <a:cs typeface="Open Sans SemiBold" panose="020B0706030804020204" pitchFamily="34" charset="0"/>
              </a:rPr>
              <a:t>APIs</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 que muchas veces disminuye la productividad, también librerías y </a:t>
            </a:r>
            <a:r>
              <a:rPr lang="es-MX" sz="2400" dirty="0" err="1">
                <a:solidFill>
                  <a:schemeClr val="bg1"/>
                </a:solidFill>
                <a:latin typeface="Raleway Black" pitchFamily="2" charset="0"/>
                <a:ea typeface="Open Sans SemiBold" panose="020B0706030804020204" pitchFamily="34" charset="0"/>
                <a:cs typeface="Open Sans SemiBold" panose="020B0706030804020204" pitchFamily="34" charset="0"/>
              </a:rPr>
              <a:t>frameworks</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 de CSS estandarizadas limitan la flexibilidad y creatividad, y la falta de habilidades de diseño en los desarrolladores, puede generar interfaces poco atractivas e intuitivas, la complejidad de aprendizaje de las herramientas de CSS es un obstáculo para los principiantes en el desarrollo de interfaces gráficas de usuario esto resulta en un problema crítico en el desarrollo de interfaces gráficas de usuario.</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040740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TotalTime>
  <Words>1171</Words>
  <Application>Microsoft Office PowerPoint</Application>
  <PresentationFormat>Panorámica</PresentationFormat>
  <Paragraphs>163</Paragraphs>
  <Slides>24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24</vt:i4>
      </vt:variant>
    </vt:vector>
  </HeadingPairs>
  <TitlesOfParts>
    <vt:vector size="33" baseType="lpstr">
      <vt:lpstr>Arial</vt:lpstr>
      <vt:lpstr>Calibri</vt:lpstr>
      <vt:lpstr>Calibri Light</vt:lpstr>
      <vt:lpstr>Open Sans</vt:lpstr>
      <vt:lpstr>Open Sans SemiBold</vt:lpstr>
      <vt:lpstr>Raleway Black</vt:lpstr>
      <vt:lpstr>Raleway Thin</vt:lpstr>
      <vt:lpstr>Segoe UI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tumiri huanca</dc:creator>
  <cp:lastModifiedBy>Alex Tumiri Huanca</cp:lastModifiedBy>
  <cp:revision>41</cp:revision>
  <dcterms:created xsi:type="dcterms:W3CDTF">2023-06-21T15:58:36Z</dcterms:created>
  <dcterms:modified xsi:type="dcterms:W3CDTF">2023-06-26T13:53:46Z</dcterms:modified>
</cp:coreProperties>
</file>