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0" r:id="rId3"/>
    <p:sldId id="261" r:id="rId4"/>
    <p:sldId id="262" r:id="rId5"/>
    <p:sldId id="263" r:id="rId6"/>
    <p:sldId id="266" r:id="rId7"/>
    <p:sldId id="267" r:id="rId8"/>
    <p:sldId id="280" r:id="rId9"/>
    <p:sldId id="268" r:id="rId10"/>
    <p:sldId id="269" r:id="rId11"/>
    <p:sldId id="279" r:id="rId12"/>
    <p:sldId id="258" r:id="rId13"/>
    <p:sldId id="270" r:id="rId14"/>
    <p:sldId id="271" r:id="rId15"/>
    <p:sldId id="272" r:id="rId16"/>
    <p:sldId id="273" r:id="rId17"/>
    <p:sldId id="274" r:id="rId18"/>
    <p:sldId id="275" r:id="rId19"/>
    <p:sldId id="284" r:id="rId20"/>
    <p:sldId id="285" r:id="rId21"/>
    <p:sldId id="290" r:id="rId22"/>
    <p:sldId id="292" r:id="rId23"/>
    <p:sldId id="293" r:id="rId24"/>
    <p:sldId id="297" r:id="rId25"/>
    <p:sldId id="303" r:id="rId26"/>
    <p:sldId id="307" r:id="rId27"/>
    <p:sldId id="379" r:id="rId28"/>
    <p:sldId id="331" r:id="rId29"/>
    <p:sldId id="332" r:id="rId30"/>
    <p:sldId id="339" r:id="rId31"/>
    <p:sldId id="341" r:id="rId32"/>
    <p:sldId id="347" r:id="rId33"/>
    <p:sldId id="348" r:id="rId34"/>
    <p:sldId id="349" r:id="rId35"/>
    <p:sldId id="350" r:id="rId36"/>
    <p:sldId id="355" r:id="rId37"/>
    <p:sldId id="361" r:id="rId38"/>
    <p:sldId id="362" r:id="rId39"/>
    <p:sldId id="363" r:id="rId40"/>
    <p:sldId id="380" r:id="rId41"/>
    <p:sldId id="381" r:id="rId42"/>
    <p:sldId id="375" r:id="rId43"/>
    <p:sldId id="382" r:id="rId44"/>
    <p:sldId id="378" r:id="rId45"/>
    <p:sldId id="377" r:id="rId46"/>
    <p:sldId id="278" r:id="rId47"/>
    <p:sldId id="376" r:id="rId48"/>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umiri Huanca" initials="ATH" lastIdx="1" clrIdx="0">
    <p:extLst>
      <p:ext uri="{19B8F6BF-5375-455C-9EA6-DF929625EA0E}">
        <p15:presenceInfo xmlns:p15="http://schemas.microsoft.com/office/powerpoint/2012/main" userId="S::Alex.Tumiri@jala.university::e96a457a-2fba-48c0-b4ff-823a42194f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734"/>
    <a:srgbClr val="F03CED"/>
    <a:srgbClr val="EE6DFF"/>
    <a:srgbClr val="E10DFF"/>
    <a:srgbClr val="009A90"/>
    <a:srgbClr val="161C22"/>
    <a:srgbClr val="009B90"/>
    <a:srgbClr val="8A14EC"/>
    <a:srgbClr val="0066FF"/>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1" autoAdjust="0"/>
    <p:restoredTop sz="95658" autoAdjust="0"/>
  </p:normalViewPr>
  <p:slideViewPr>
    <p:cSldViewPr snapToGrid="0">
      <p:cViewPr varScale="1">
        <p:scale>
          <a:sx n="74" d="100"/>
          <a:sy n="74" d="100"/>
        </p:scale>
        <p:origin x="4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5AC1C-3879-49AC-930D-5E36BA111EA3}" type="datetimeFigureOut">
              <a:rPr lang="es-ES" smtClean="0"/>
              <a:t>30/06/2024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6191E-8834-4291-991B-ECA9E7F2FC25}" type="slidenum">
              <a:rPr lang="es-ES" smtClean="0"/>
              <a:t>‹Nº›</a:t>
            </a:fld>
            <a:endParaRPr lang="es-ES"/>
          </a:p>
        </p:txBody>
      </p:sp>
    </p:spTree>
    <p:extLst>
      <p:ext uri="{BB962C8B-B14F-4D97-AF65-F5344CB8AC3E}">
        <p14:creationId xmlns:p14="http://schemas.microsoft.com/office/powerpoint/2010/main" val="23109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28</a:t>
            </a:fld>
            <a:endParaRPr lang="es-ES"/>
          </a:p>
        </p:txBody>
      </p:sp>
    </p:spTree>
    <p:extLst>
      <p:ext uri="{BB962C8B-B14F-4D97-AF65-F5344CB8AC3E}">
        <p14:creationId xmlns:p14="http://schemas.microsoft.com/office/powerpoint/2010/main" val="152061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946191E-8834-4291-991B-ECA9E7F2FC25}" type="slidenum">
              <a:rPr lang="es-ES" smtClean="0"/>
              <a:t>29</a:t>
            </a:fld>
            <a:endParaRPr lang="es-ES"/>
          </a:p>
        </p:txBody>
      </p:sp>
    </p:spTree>
    <p:extLst>
      <p:ext uri="{BB962C8B-B14F-4D97-AF65-F5344CB8AC3E}">
        <p14:creationId xmlns:p14="http://schemas.microsoft.com/office/powerpoint/2010/main" val="3286291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61A9E-F2B7-4B22-BCEF-5965F47B0A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B2D40A4C-F1D8-4625-BEFD-15BCBD621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3287F56A-0B70-401D-A234-FD4E028A8A47}"/>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CC67B711-006D-4D11-BC80-815D23C76131}"/>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0A68ED-1416-44F7-8BE8-F6D9BB1BF54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8027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0BDA9-71E8-4966-A7F5-2F3E0B8594B2}"/>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1DA54116-6249-4F4F-9461-B1A2F2485EB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199AD11-A3BD-42F8-AF42-FE4BA692D672}"/>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8F1B7F53-6945-429D-AB9E-3CB5C44CF8EB}"/>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822CD8F8-69FD-40BB-BAB7-584AD678D3BB}"/>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584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309E2E-6CF4-4408-B946-DBAD33AB2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2842794F-8FD3-4B82-B354-773615808C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9557745-BB9A-4929-93C5-6DD0DBCBD2FA}"/>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B579C96E-E864-409F-B052-2C12F508D717}"/>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AEB336E-390C-4679-8406-5B8D4647B93C}"/>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37614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2304B-18F4-4086-9145-123CE397B153}"/>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73530B4-7907-4911-8AD1-ADBE8532FC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E149BE3D-8E11-47A5-9BEB-D074E08280F6}"/>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2ADB8D73-FBA2-4E8F-875B-3ADF70DA4B33}"/>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26CB01C-2854-498E-AC3E-43526F4EFD0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9524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1486-107B-43DC-A4C6-5FDF181B74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BAD40B3D-6640-45AC-82CE-717033FEA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E22C3C-9C96-4181-9BA9-BE9FFA26FD68}"/>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205CB674-D5CA-4049-AA3A-882677256CDE}"/>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980B4DA5-A3E5-4A48-9C74-3CFFC746CBF6}"/>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9116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D4E6B-E2EB-4715-BA36-3B5D072AD11C}"/>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8AEFC719-ACFE-432E-B008-2DFDDE61C2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0E853F9F-E4FF-48F4-A51C-E1A54A9828B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CCEDFECE-3720-4483-A904-BD170F892D6C}"/>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FAAE4FA7-2094-44DA-BD97-5E4D76C09553}"/>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7E33C311-EDC0-42B2-BE3E-975E5D2E16A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263743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032D4-CE4B-44B2-A119-47EC57D8607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073C8CF-1542-4FE9-A8A4-94A8A3D6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18687E-DC4D-42DD-BEB6-CE14B1108A8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0D0DE2CF-9C2B-4A37-9EBE-1288B87EF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C6645A-FB09-46D7-B278-1C949CE8C57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09670E2D-BDC5-4A51-A62D-ECE182C9A145}"/>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8" name="Marcador de pie de página 7">
            <a:extLst>
              <a:ext uri="{FF2B5EF4-FFF2-40B4-BE49-F238E27FC236}">
                <a16:creationId xmlns:a16="http://schemas.microsoft.com/office/drawing/2014/main" id="{D702D1E7-C95C-447A-8D62-012B861BD36A}"/>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1FE0391-A4E3-4AF3-BA3C-E3AE4C27FCE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19627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1865-5F2F-4C6E-9FFC-89CF40E95A59}"/>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8E54234B-7D65-4D6B-A052-A15D37F5F17A}"/>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4" name="Marcador de pie de página 3">
            <a:extLst>
              <a:ext uri="{FF2B5EF4-FFF2-40B4-BE49-F238E27FC236}">
                <a16:creationId xmlns:a16="http://schemas.microsoft.com/office/drawing/2014/main" id="{3833D0A9-2558-4F55-A35F-7EBCB54B742B}"/>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A0E5FC22-C161-4271-B5F0-2D29AD5EC3E9}"/>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7654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A508C3-B500-494B-836C-461E5000D294}"/>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3" name="Marcador de pie de página 2">
            <a:extLst>
              <a:ext uri="{FF2B5EF4-FFF2-40B4-BE49-F238E27FC236}">
                <a16:creationId xmlns:a16="http://schemas.microsoft.com/office/drawing/2014/main" id="{4BBD80DB-A501-45AE-9454-0D26240A2655}"/>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C727F5C5-4B71-4CA6-BDEB-E99160AC0F74}"/>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7355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4C5D-5B21-43A9-9FD5-C2C403C1FB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4F316789-4214-46E8-B00E-0642EDAEC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0883A02C-B852-4397-9E54-DD5797C8E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60435F-720B-4B3C-899B-7A4B40B5A822}"/>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C62FE2A2-6113-4406-AD64-C09DBFC88B57}"/>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49D0EC46-2463-4F6B-A16A-74DB2E87BA48}"/>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16817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01A18-7502-4E47-A977-3A90E015F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686C0384-8E3E-49EB-917E-E0663FD71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073473E8-0556-47E0-98ED-46C3256C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8648D8-9A1C-4F87-AA05-BA1C8AA9A7DB}"/>
              </a:ext>
            </a:extLst>
          </p:cNvPr>
          <p:cNvSpPr>
            <a:spLocks noGrp="1"/>
          </p:cNvSpPr>
          <p:nvPr>
            <p:ph type="dt" sz="half" idx="10"/>
          </p:nvPr>
        </p:nvSpPr>
        <p:spPr/>
        <p:txBody>
          <a:bodyPr/>
          <a:lstStyle/>
          <a:p>
            <a:fld id="{353ECDC7-B053-49E7-A4E4-B30D314B072F}" type="datetimeFigureOut">
              <a:rPr lang="es-BO" smtClean="0"/>
              <a:t>30/6/2024</a:t>
            </a:fld>
            <a:endParaRPr lang="es-BO"/>
          </a:p>
        </p:txBody>
      </p:sp>
      <p:sp>
        <p:nvSpPr>
          <p:cNvPr id="6" name="Marcador de pie de página 5">
            <a:extLst>
              <a:ext uri="{FF2B5EF4-FFF2-40B4-BE49-F238E27FC236}">
                <a16:creationId xmlns:a16="http://schemas.microsoft.com/office/drawing/2014/main" id="{4CF25CDB-4B89-496C-BDD7-D6CAE262D424}"/>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2D400ACF-7372-498D-B5D7-69AD9DBD0BC0}"/>
              </a:ext>
            </a:extLst>
          </p:cNvPr>
          <p:cNvSpPr>
            <a:spLocks noGrp="1"/>
          </p:cNvSpPr>
          <p:nvPr>
            <p:ph type="sldNum" sz="quarter" idx="12"/>
          </p:nvPr>
        </p:nvSpPr>
        <p:spPr/>
        <p:txBody>
          <a:bodyPr/>
          <a:lstStyle/>
          <a:p>
            <a:fld id="{566C5049-46AC-4F67-B6D1-706507E7B53E}" type="slidenum">
              <a:rPr lang="es-BO" smtClean="0"/>
              <a:t>‹Nº›</a:t>
            </a:fld>
            <a:endParaRPr lang="es-BO"/>
          </a:p>
        </p:txBody>
      </p:sp>
    </p:spTree>
    <p:extLst>
      <p:ext uri="{BB962C8B-B14F-4D97-AF65-F5344CB8AC3E}">
        <p14:creationId xmlns:p14="http://schemas.microsoft.com/office/powerpoint/2010/main" val="3744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3000">
              <a:schemeClr val="accent1">
                <a:lumMod val="50000"/>
              </a:schemeClr>
            </a:gs>
          </a:gsLst>
          <a:lin ang="13500000" scaled="0"/>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1FC2C1-A099-4830-9191-3C7496C125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F18E0167-E80D-4B66-AE71-86A642C34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10E22279-9BE4-433B-AF78-CB4D38C9A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ECDC7-B053-49E7-A4E4-B30D314B072F}" type="datetimeFigureOut">
              <a:rPr lang="es-BO" smtClean="0"/>
              <a:t>30/6/2024</a:t>
            </a:fld>
            <a:endParaRPr lang="es-BO"/>
          </a:p>
        </p:txBody>
      </p:sp>
      <p:sp>
        <p:nvSpPr>
          <p:cNvPr id="5" name="Marcador de pie de página 4">
            <a:extLst>
              <a:ext uri="{FF2B5EF4-FFF2-40B4-BE49-F238E27FC236}">
                <a16:creationId xmlns:a16="http://schemas.microsoft.com/office/drawing/2014/main" id="{3231A8EB-F923-47DB-AD2F-F0FEA5CFA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F7BCDE19-DE08-4434-8BFE-598E1D0FD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5049-46AC-4F67-B6D1-706507E7B53E}" type="slidenum">
              <a:rPr lang="es-BO" smtClean="0"/>
              <a:t>‹Nº›</a:t>
            </a:fld>
            <a:endParaRPr lang="es-BO"/>
          </a:p>
        </p:txBody>
      </p:sp>
    </p:spTree>
    <p:extLst>
      <p:ext uri="{BB962C8B-B14F-4D97-AF65-F5344CB8AC3E}">
        <p14:creationId xmlns:p14="http://schemas.microsoft.com/office/powerpoint/2010/main" val="202014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6.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85CF9734-910C-7863-749A-A916A965DEDF}"/>
              </a:ext>
            </a:extLst>
          </p:cNvPr>
          <p:cNvSpPr txBox="1"/>
          <p:nvPr/>
        </p:nvSpPr>
        <p:spPr>
          <a:xfrm>
            <a:off x="245321" y="3047241"/>
            <a:ext cx="11701358" cy="1077218"/>
          </a:xfrm>
          <a:prstGeom prst="rect">
            <a:avLst/>
          </a:prstGeom>
          <a:noFill/>
        </p:spPr>
        <p:txBody>
          <a:bodyPr wrap="square" rtlCol="0">
            <a:spAutoFit/>
          </a:bodyPr>
          <a:lstStyle/>
          <a:p>
            <a:pPr algn="ctr"/>
            <a:r>
              <a:rPr lang="es-MX" sz="3200" i="0" dirty="0">
                <a:solidFill>
                  <a:schemeClr val="bg1"/>
                </a:solidFill>
                <a:effectLst/>
                <a:latin typeface="Open Sans" panose="020B0606030504020204" pitchFamily="34" charset="0"/>
              </a:rPr>
              <a:t>Modelo de Inteligencia Artificial Basado en Transformers para la Generación De Código CSS</a:t>
            </a:r>
            <a:endParaRPr lang="es-ES" sz="3200" dirty="0">
              <a:solidFill>
                <a:schemeClr val="bg1"/>
              </a:solidFill>
              <a:latin typeface="Segoe UI Light" panose="020B0502040204020203" pitchFamily="34" charset="0"/>
              <a:ea typeface="Fira Code Retina" pitchFamily="1" charset="0"/>
              <a:cs typeface="Segoe UI Light" panose="020B0502040204020203" pitchFamily="34" charset="0"/>
            </a:endParaRPr>
          </a:p>
        </p:txBody>
      </p:sp>
      <p:pic>
        <p:nvPicPr>
          <p:cNvPr id="17" name="Imagen 16">
            <a:extLst>
              <a:ext uri="{FF2B5EF4-FFF2-40B4-BE49-F238E27FC236}">
                <a16:creationId xmlns:a16="http://schemas.microsoft.com/office/drawing/2014/main" id="{1C99E4BF-5A83-DB85-22A6-ED134497C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5488" y="443801"/>
            <a:ext cx="2052034" cy="2603440"/>
          </a:xfrm>
          <a:prstGeom prst="rect">
            <a:avLst/>
          </a:prstGeom>
          <a:noFill/>
          <a:ln>
            <a:noFill/>
          </a:ln>
        </p:spPr>
      </p:pic>
      <p:sp>
        <p:nvSpPr>
          <p:cNvPr id="21" name="CuadroTexto 20">
            <a:extLst>
              <a:ext uri="{FF2B5EF4-FFF2-40B4-BE49-F238E27FC236}">
                <a16:creationId xmlns:a16="http://schemas.microsoft.com/office/drawing/2014/main" id="{C86D4013-0344-0574-A34B-000F1FC9C275}"/>
              </a:ext>
            </a:extLst>
          </p:cNvPr>
          <p:cNvSpPr txBox="1"/>
          <p:nvPr/>
        </p:nvSpPr>
        <p:spPr>
          <a:xfrm>
            <a:off x="2407724" y="4447208"/>
            <a:ext cx="7376552" cy="830997"/>
          </a:xfrm>
          <a:prstGeom prst="rect">
            <a:avLst/>
          </a:prstGeom>
          <a:noFill/>
        </p:spPr>
        <p:txBody>
          <a:bodyPr wrap="square" rtlCol="0">
            <a:spAutoFit/>
          </a:bodyPr>
          <a:lstStyle/>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Universitario : Alex Tumiri Huanca</a:t>
            </a:r>
          </a:p>
          <a:p>
            <a:pPr algn="ctr"/>
            <a:r>
              <a:rPr lang="es-CO" sz="2400" b="1" dirty="0">
                <a:solidFill>
                  <a:schemeClr val="bg1"/>
                </a:solidFill>
                <a:latin typeface="Raleway Thin" pitchFamily="2" charset="0"/>
                <a:ea typeface="Open Sans Light" panose="020B0306030504020204" pitchFamily="34" charset="0"/>
                <a:cs typeface="Open Sans Light" panose="020B0306030504020204" pitchFamily="34" charset="0"/>
              </a:rPr>
              <a:t>Carrera : Ingeniería en Ciencias de la Computación</a:t>
            </a:r>
          </a:p>
        </p:txBody>
      </p:sp>
    </p:spTree>
    <p:extLst>
      <p:ext uri="{BB962C8B-B14F-4D97-AF65-F5344CB8AC3E}">
        <p14:creationId xmlns:p14="http://schemas.microsoft.com/office/powerpoint/2010/main" val="170081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238932" y="3527063"/>
            <a:ext cx="2979110" cy="2812282"/>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7846741" y="1655945"/>
            <a:ext cx="4052959"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Modelo generador de CSS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grpSp>
        <p:nvGrpSpPr>
          <p:cNvPr id="23" name="Grupo 22">
            <a:extLst>
              <a:ext uri="{FF2B5EF4-FFF2-40B4-BE49-F238E27FC236}">
                <a16:creationId xmlns:a16="http://schemas.microsoft.com/office/drawing/2014/main" id="{7406EA65-FE68-247B-0429-F10B545CBD7F}"/>
              </a:ext>
            </a:extLst>
          </p:cNvPr>
          <p:cNvGrpSpPr/>
          <p:nvPr/>
        </p:nvGrpSpPr>
        <p:grpSpPr>
          <a:xfrm>
            <a:off x="6869167" y="2077447"/>
            <a:ext cx="931159"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844" y="2155922"/>
            <a:ext cx="2707316" cy="2707316"/>
          </a:xfrm>
          <a:prstGeom prst="rect">
            <a:avLst/>
          </a:prstGeom>
        </p:spPr>
      </p:pic>
      <p:grpSp>
        <p:nvGrpSpPr>
          <p:cNvPr id="28" name="Grupo 27">
            <a:extLst>
              <a:ext uri="{FF2B5EF4-FFF2-40B4-BE49-F238E27FC236}">
                <a16:creationId xmlns:a16="http://schemas.microsoft.com/office/drawing/2014/main" id="{2660A1FE-3BC2-DFB1-F17F-A56B09915BF1}"/>
              </a:ext>
            </a:extLst>
          </p:cNvPr>
          <p:cNvGrpSpPr/>
          <p:nvPr/>
        </p:nvGrpSpPr>
        <p:grpSpPr>
          <a:xfrm>
            <a:off x="7194266" y="3325985"/>
            <a:ext cx="1031633" cy="533400"/>
            <a:chOff x="5120849" y="3017520"/>
            <a:chExt cx="2879148" cy="533400"/>
          </a:xfrm>
          <a:effectLst>
            <a:glow rad="228600">
              <a:srgbClr val="00F1FF">
                <a:alpha val="40000"/>
              </a:srgbClr>
            </a:glow>
          </a:effectLst>
        </p:grpSpPr>
        <p:cxnSp>
          <p:nvCxnSpPr>
            <p:cNvPr id="29" name="Conector recto 28">
              <a:extLst>
                <a:ext uri="{FF2B5EF4-FFF2-40B4-BE49-F238E27FC236}">
                  <a16:creationId xmlns:a16="http://schemas.microsoft.com/office/drawing/2014/main" id="{5CA3C669-98E9-01E7-E61E-79112CDE1C02}"/>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696C0562-86AB-A760-123A-20AF1BFB7752}"/>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8F9EE661-EEE8-3A6D-155D-6A84B763B7A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0" name="Grupo 39">
            <a:extLst>
              <a:ext uri="{FF2B5EF4-FFF2-40B4-BE49-F238E27FC236}">
                <a16:creationId xmlns:a16="http://schemas.microsoft.com/office/drawing/2014/main" id="{6B6153A7-F259-27EE-A8C5-759D3B317FB7}"/>
              </a:ext>
            </a:extLst>
          </p:cNvPr>
          <p:cNvGrpSpPr/>
          <p:nvPr/>
        </p:nvGrpSpPr>
        <p:grpSpPr>
          <a:xfrm flipH="1">
            <a:off x="3637225" y="2066176"/>
            <a:ext cx="1069404" cy="533400"/>
            <a:chOff x="5120849" y="3017520"/>
            <a:chExt cx="2879148" cy="533400"/>
          </a:xfrm>
          <a:effectLst>
            <a:glow rad="228600">
              <a:srgbClr val="00F1FF">
                <a:alpha val="40000"/>
              </a:srgbClr>
            </a:glow>
          </a:effectLst>
        </p:grpSpPr>
        <p:cxnSp>
          <p:nvCxnSpPr>
            <p:cNvPr id="41" name="Conector recto 40">
              <a:extLst>
                <a:ext uri="{FF2B5EF4-FFF2-40B4-BE49-F238E27FC236}">
                  <a16:creationId xmlns:a16="http://schemas.microsoft.com/office/drawing/2014/main" id="{7A3A800F-B8CE-E2CD-7B99-EC36867A761B}"/>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10F5EDCF-CDB0-6FEE-BE50-301096C29354}"/>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3" name="Conector recto 42">
              <a:extLst>
                <a:ext uri="{FF2B5EF4-FFF2-40B4-BE49-F238E27FC236}">
                  <a16:creationId xmlns:a16="http://schemas.microsoft.com/office/drawing/2014/main" id="{761FF778-FEE5-30B7-0BA0-F43A35AA505C}"/>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44" name="Grupo 43">
            <a:extLst>
              <a:ext uri="{FF2B5EF4-FFF2-40B4-BE49-F238E27FC236}">
                <a16:creationId xmlns:a16="http://schemas.microsoft.com/office/drawing/2014/main" id="{42A2C09D-5341-A8FD-5841-DAB40F82870A}"/>
              </a:ext>
            </a:extLst>
          </p:cNvPr>
          <p:cNvGrpSpPr/>
          <p:nvPr/>
        </p:nvGrpSpPr>
        <p:grpSpPr>
          <a:xfrm flipH="1">
            <a:off x="3424584" y="3325985"/>
            <a:ext cx="975485" cy="533400"/>
            <a:chOff x="5120849" y="3017520"/>
            <a:chExt cx="2879148" cy="533400"/>
          </a:xfrm>
          <a:effectLst>
            <a:glow rad="228600">
              <a:srgbClr val="00F1FF">
                <a:alpha val="40000"/>
              </a:srgbClr>
            </a:glow>
          </a:effectLst>
        </p:grpSpPr>
        <p:cxnSp>
          <p:nvCxnSpPr>
            <p:cNvPr id="45" name="Conector recto 44">
              <a:extLst>
                <a:ext uri="{FF2B5EF4-FFF2-40B4-BE49-F238E27FC236}">
                  <a16:creationId xmlns:a16="http://schemas.microsoft.com/office/drawing/2014/main" id="{D9B96796-8D12-1BE0-5179-5E6522319D1F}"/>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6" name="Conector recto 45">
              <a:extLst>
                <a:ext uri="{FF2B5EF4-FFF2-40B4-BE49-F238E27FC236}">
                  <a16:creationId xmlns:a16="http://schemas.microsoft.com/office/drawing/2014/main" id="{AC4113A2-0DA5-D1F0-B3EC-AD0CC32EE0DA}"/>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47" name="Conector recto 46">
              <a:extLst>
                <a:ext uri="{FF2B5EF4-FFF2-40B4-BE49-F238E27FC236}">
                  <a16:creationId xmlns:a16="http://schemas.microsoft.com/office/drawing/2014/main" id="{E7DB5015-C468-9CA2-6850-501A162F7E4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51" name="CuadroTexto 50">
            <a:extLst>
              <a:ext uri="{FF2B5EF4-FFF2-40B4-BE49-F238E27FC236}">
                <a16:creationId xmlns:a16="http://schemas.microsoft.com/office/drawing/2014/main" id="{52500A0D-FC60-A4FE-A818-BB3674DB4360}"/>
              </a:ext>
            </a:extLst>
          </p:cNvPr>
          <p:cNvSpPr txBox="1"/>
          <p:nvPr/>
        </p:nvSpPr>
        <p:spPr>
          <a:xfrm>
            <a:off x="8318730" y="3002819"/>
            <a:ext cx="4052959" cy="369332"/>
          </a:xfrm>
          <a:prstGeom prst="rect">
            <a:avLst/>
          </a:prstGeom>
          <a:noFill/>
        </p:spPr>
        <p:txBody>
          <a:bodyPr wrap="square" rtlCol="0">
            <a:spAutoFit/>
          </a:bodyPr>
          <a:lstStyle/>
          <a:p>
            <a:r>
              <a:rPr lang="es-MX" dirty="0">
                <a:solidFill>
                  <a:srgbClr val="00F1FF"/>
                </a:solidFill>
                <a:latin typeface="Raleway Black" pitchFamily="2" charset="0"/>
                <a:ea typeface="Open Sans SemiBold" panose="020B0706030804020204" pitchFamily="34" charset="0"/>
                <a:cs typeface="Open Sans SemiBold" panose="020B0706030804020204" pitchFamily="34" charset="0"/>
              </a:rPr>
              <a:t>Transformers</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52" name="CuadroTexto 51">
            <a:extLst>
              <a:ext uri="{FF2B5EF4-FFF2-40B4-BE49-F238E27FC236}">
                <a16:creationId xmlns:a16="http://schemas.microsoft.com/office/drawing/2014/main" id="{8CEEC69C-63B9-E12A-5EAD-5038F7D1BB7E}"/>
              </a:ext>
            </a:extLst>
          </p:cNvPr>
          <p:cNvSpPr txBox="1"/>
          <p:nvPr/>
        </p:nvSpPr>
        <p:spPr>
          <a:xfrm>
            <a:off x="199901" y="2891173"/>
            <a:ext cx="3326253" cy="646331"/>
          </a:xfrm>
          <a:prstGeom prst="rect">
            <a:avLst/>
          </a:prstGeom>
          <a:noFill/>
        </p:spPr>
        <p:txBody>
          <a:bodyPr wrap="square" rtlCol="0">
            <a:spAutoFit/>
          </a:bodyPr>
          <a:lstStyle/>
          <a:p>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Modulo de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Previsualizacion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en</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a:t>
            </a:r>
            <a:r>
              <a:rPr lang="en-US" dirty="0" err="1">
                <a:solidFill>
                  <a:srgbClr val="00F1FF"/>
                </a:solidFill>
                <a:latin typeface="Raleway Black" pitchFamily="2" charset="0"/>
                <a:ea typeface="Open Sans SemiBold" panose="020B0706030804020204" pitchFamily="34" charset="0"/>
                <a:cs typeface="Open Sans SemiBold" panose="020B0706030804020204" pitchFamily="34" charset="0"/>
              </a:rPr>
              <a:t>tiempo</a:t>
            </a:r>
            <a:r>
              <a:rPr lang="en-US" dirty="0">
                <a:solidFill>
                  <a:srgbClr val="00F1FF"/>
                </a:solidFill>
                <a:latin typeface="Raleway Black" pitchFamily="2" charset="0"/>
                <a:ea typeface="Open Sans SemiBold" panose="020B0706030804020204" pitchFamily="34" charset="0"/>
                <a:cs typeface="Open Sans SemiBold" panose="020B0706030804020204" pitchFamily="34" charset="0"/>
              </a:rPr>
              <a:t> real</a:t>
            </a:r>
          </a:p>
        </p:txBody>
      </p:sp>
      <p:sp>
        <p:nvSpPr>
          <p:cNvPr id="53" name="CuadroTexto 52">
            <a:extLst>
              <a:ext uri="{FF2B5EF4-FFF2-40B4-BE49-F238E27FC236}">
                <a16:creationId xmlns:a16="http://schemas.microsoft.com/office/drawing/2014/main" id="{42C2EEEE-7E25-BF46-6661-E6B9BAD3A65B}"/>
              </a:ext>
            </a:extLst>
          </p:cNvPr>
          <p:cNvSpPr txBox="1"/>
          <p:nvPr/>
        </p:nvSpPr>
        <p:spPr>
          <a:xfrm>
            <a:off x="1552226" y="1861643"/>
            <a:ext cx="2171312" cy="369332"/>
          </a:xfrm>
          <a:prstGeom prst="rect">
            <a:avLst/>
          </a:prstGeom>
          <a:noFill/>
        </p:spPr>
        <p:txBody>
          <a:bodyPr wrap="square" rtlCol="0">
            <a:spAutoFit/>
          </a:bodyPr>
          <a:lstStyle/>
          <a:p>
            <a:r>
              <a:rPr lang="es-CO" dirty="0">
                <a:solidFill>
                  <a:srgbClr val="00F1FF"/>
                </a:solidFill>
                <a:latin typeface="Raleway Black" pitchFamily="2" charset="0"/>
                <a:ea typeface="Open Sans SemiBold" panose="020B0706030804020204" pitchFamily="34" charset="0"/>
                <a:cs typeface="Open Sans SemiBold" panose="020B0706030804020204" pitchFamily="34" charset="0"/>
              </a:rPr>
              <a:t>Aplicación Web</a:t>
            </a:r>
            <a:endParaRPr lang="en-US"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5479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9072500">
            <a:off x="4339726" y="5057429"/>
            <a:ext cx="4444145" cy="4328044"/>
          </a:xfrm>
          <a:prstGeom prst="frame">
            <a:avLst>
              <a:gd name="adj1" fmla="val 17453"/>
            </a:avLst>
          </a:prstGeom>
          <a:noFill/>
          <a:ln w="12700">
            <a:solidFill>
              <a:schemeClr val="bg1">
                <a:alpha val="56000"/>
              </a:schemeClr>
            </a:solidFill>
          </a:ln>
          <a:effectLst>
            <a:glow rad="2032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a:extLst>
              <a:ext uri="{FF2B5EF4-FFF2-40B4-BE49-F238E27FC236}">
                <a16:creationId xmlns:a16="http://schemas.microsoft.com/office/drawing/2014/main" id="{98FC7E35-A700-9E29-DF67-16FD1E99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342" y="2667270"/>
            <a:ext cx="1003127" cy="1003127"/>
          </a:xfrm>
          <a:prstGeom prst="rect">
            <a:avLst/>
          </a:prstGeom>
        </p:spPr>
      </p:pic>
      <p:pic>
        <p:nvPicPr>
          <p:cNvPr id="14" name="Imagen 13">
            <a:extLst>
              <a:ext uri="{FF2B5EF4-FFF2-40B4-BE49-F238E27FC236}">
                <a16:creationId xmlns:a16="http://schemas.microsoft.com/office/drawing/2014/main" id="{D656C9D1-ED6F-53ED-8D5E-D999EDC7874D}"/>
              </a:ext>
            </a:extLst>
          </p:cNvPr>
          <p:cNvPicPr>
            <a:picLocks noChangeAspect="1"/>
          </p:cNvPicPr>
          <p:nvPr/>
        </p:nvPicPr>
        <p:blipFill>
          <a:blip r:embed="rId4"/>
          <a:stretch>
            <a:fillRect/>
          </a:stretch>
        </p:blipFill>
        <p:spPr>
          <a:xfrm>
            <a:off x="815427" y="934526"/>
            <a:ext cx="952907" cy="952907"/>
          </a:xfrm>
          <a:prstGeom prst="rect">
            <a:avLst/>
          </a:prstGeom>
        </p:spPr>
      </p:pic>
      <p:pic>
        <p:nvPicPr>
          <p:cNvPr id="18" name="Imagen 17">
            <a:extLst>
              <a:ext uri="{FF2B5EF4-FFF2-40B4-BE49-F238E27FC236}">
                <a16:creationId xmlns:a16="http://schemas.microsoft.com/office/drawing/2014/main" id="{BB7D9A63-41E5-CA3F-263D-81815112ED02}"/>
              </a:ext>
            </a:extLst>
          </p:cNvPr>
          <p:cNvPicPr>
            <a:picLocks noChangeAspect="1"/>
          </p:cNvPicPr>
          <p:nvPr/>
        </p:nvPicPr>
        <p:blipFill>
          <a:blip r:embed="rId5"/>
          <a:stretch>
            <a:fillRect/>
          </a:stretch>
        </p:blipFill>
        <p:spPr>
          <a:xfrm>
            <a:off x="3409176" y="2752147"/>
            <a:ext cx="886473" cy="886473"/>
          </a:xfrm>
          <a:prstGeom prst="rect">
            <a:avLst/>
          </a:prstGeom>
        </p:spPr>
      </p:pic>
      <p:pic>
        <p:nvPicPr>
          <p:cNvPr id="19" name="Imagen 18">
            <a:extLst>
              <a:ext uri="{FF2B5EF4-FFF2-40B4-BE49-F238E27FC236}">
                <a16:creationId xmlns:a16="http://schemas.microsoft.com/office/drawing/2014/main" id="{D3D94F19-EEFC-741E-4BCE-B0DF36E02A65}"/>
              </a:ext>
            </a:extLst>
          </p:cNvPr>
          <p:cNvPicPr>
            <a:picLocks noChangeAspect="1"/>
          </p:cNvPicPr>
          <p:nvPr/>
        </p:nvPicPr>
        <p:blipFill>
          <a:blip r:embed="rId6"/>
          <a:stretch>
            <a:fillRect/>
          </a:stretch>
        </p:blipFill>
        <p:spPr>
          <a:xfrm>
            <a:off x="2448879" y="2818750"/>
            <a:ext cx="807195" cy="807195"/>
          </a:xfrm>
          <a:prstGeom prst="rect">
            <a:avLst/>
          </a:prstGeom>
        </p:spPr>
      </p:pic>
      <p:pic>
        <p:nvPicPr>
          <p:cNvPr id="21" name="Imagen 20">
            <a:extLst>
              <a:ext uri="{FF2B5EF4-FFF2-40B4-BE49-F238E27FC236}">
                <a16:creationId xmlns:a16="http://schemas.microsoft.com/office/drawing/2014/main" id="{377BFF89-BDC6-061C-38E3-BD24859DF9AB}"/>
              </a:ext>
            </a:extLst>
          </p:cNvPr>
          <p:cNvPicPr>
            <a:picLocks noChangeAspect="1"/>
          </p:cNvPicPr>
          <p:nvPr/>
        </p:nvPicPr>
        <p:blipFill>
          <a:blip r:embed="rId6"/>
          <a:stretch>
            <a:fillRect/>
          </a:stretch>
        </p:blipFill>
        <p:spPr>
          <a:xfrm>
            <a:off x="6320330" y="2765236"/>
            <a:ext cx="807195" cy="807195"/>
          </a:xfrm>
          <a:prstGeom prst="rect">
            <a:avLst/>
          </a:prstGeom>
        </p:spPr>
      </p:pic>
      <p:pic>
        <p:nvPicPr>
          <p:cNvPr id="32" name="Imagen 31">
            <a:extLst>
              <a:ext uri="{FF2B5EF4-FFF2-40B4-BE49-F238E27FC236}">
                <a16:creationId xmlns:a16="http://schemas.microsoft.com/office/drawing/2014/main" id="{B6DBFF3B-6788-0647-6B4B-D068A78D313A}"/>
              </a:ext>
            </a:extLst>
          </p:cNvPr>
          <p:cNvPicPr>
            <a:picLocks noChangeAspect="1"/>
          </p:cNvPicPr>
          <p:nvPr/>
        </p:nvPicPr>
        <p:blipFill>
          <a:blip r:embed="rId7"/>
          <a:stretch>
            <a:fillRect/>
          </a:stretch>
        </p:blipFill>
        <p:spPr>
          <a:xfrm>
            <a:off x="7074857" y="2626637"/>
            <a:ext cx="1003127" cy="1003127"/>
          </a:xfrm>
          <a:prstGeom prst="rect">
            <a:avLst/>
          </a:prstGeom>
        </p:spPr>
      </p:pic>
      <p:pic>
        <p:nvPicPr>
          <p:cNvPr id="33" name="Imagen 32">
            <a:extLst>
              <a:ext uri="{FF2B5EF4-FFF2-40B4-BE49-F238E27FC236}">
                <a16:creationId xmlns:a16="http://schemas.microsoft.com/office/drawing/2014/main" id="{599185C8-9BBE-2E4A-C44F-E6002D3573D1}"/>
              </a:ext>
            </a:extLst>
          </p:cNvPr>
          <p:cNvPicPr>
            <a:picLocks noChangeAspect="1"/>
          </p:cNvPicPr>
          <p:nvPr/>
        </p:nvPicPr>
        <p:blipFill>
          <a:blip r:embed="rId6"/>
          <a:stretch>
            <a:fillRect/>
          </a:stretch>
        </p:blipFill>
        <p:spPr>
          <a:xfrm>
            <a:off x="8001540" y="2765236"/>
            <a:ext cx="807195" cy="807195"/>
          </a:xfrm>
          <a:prstGeom prst="rect">
            <a:avLst/>
          </a:prstGeom>
        </p:spPr>
      </p:pic>
      <p:pic>
        <p:nvPicPr>
          <p:cNvPr id="35" name="Imagen 34">
            <a:extLst>
              <a:ext uri="{FF2B5EF4-FFF2-40B4-BE49-F238E27FC236}">
                <a16:creationId xmlns:a16="http://schemas.microsoft.com/office/drawing/2014/main" id="{7C7FD6EF-20F2-04DC-B90D-6CDDF1CFAD7B}"/>
              </a:ext>
            </a:extLst>
          </p:cNvPr>
          <p:cNvPicPr>
            <a:picLocks noChangeAspect="1"/>
          </p:cNvPicPr>
          <p:nvPr/>
        </p:nvPicPr>
        <p:blipFill>
          <a:blip r:embed="rId8"/>
          <a:stretch>
            <a:fillRect/>
          </a:stretch>
        </p:blipFill>
        <p:spPr>
          <a:xfrm>
            <a:off x="10882024" y="2712429"/>
            <a:ext cx="925577" cy="925577"/>
          </a:xfrm>
          <a:prstGeom prst="rect">
            <a:avLst/>
          </a:prstGeom>
        </p:spPr>
      </p:pic>
      <p:pic>
        <p:nvPicPr>
          <p:cNvPr id="39" name="Imagen 38">
            <a:extLst>
              <a:ext uri="{FF2B5EF4-FFF2-40B4-BE49-F238E27FC236}">
                <a16:creationId xmlns:a16="http://schemas.microsoft.com/office/drawing/2014/main" id="{5B968E2E-569D-2FA4-C27B-2EC5B2836562}"/>
              </a:ext>
            </a:extLst>
          </p:cNvPr>
          <p:cNvPicPr>
            <a:picLocks noChangeAspect="1"/>
          </p:cNvPicPr>
          <p:nvPr/>
        </p:nvPicPr>
        <p:blipFill>
          <a:blip r:embed="rId9"/>
          <a:stretch>
            <a:fillRect/>
          </a:stretch>
        </p:blipFill>
        <p:spPr>
          <a:xfrm>
            <a:off x="8823283" y="2608270"/>
            <a:ext cx="1003127" cy="1003127"/>
          </a:xfrm>
          <a:prstGeom prst="rect">
            <a:avLst/>
          </a:prstGeom>
        </p:spPr>
      </p:pic>
      <p:pic>
        <p:nvPicPr>
          <p:cNvPr id="50" name="Imagen 49">
            <a:extLst>
              <a:ext uri="{FF2B5EF4-FFF2-40B4-BE49-F238E27FC236}">
                <a16:creationId xmlns:a16="http://schemas.microsoft.com/office/drawing/2014/main" id="{D8BC3FEB-67E8-4A44-0169-4B19B0D117AE}"/>
              </a:ext>
            </a:extLst>
          </p:cNvPr>
          <p:cNvPicPr>
            <a:picLocks noChangeAspect="1"/>
          </p:cNvPicPr>
          <p:nvPr/>
        </p:nvPicPr>
        <p:blipFill>
          <a:blip r:embed="rId6"/>
          <a:stretch>
            <a:fillRect/>
          </a:stretch>
        </p:blipFill>
        <p:spPr>
          <a:xfrm rot="5400000">
            <a:off x="8996544" y="1905470"/>
            <a:ext cx="656603" cy="656603"/>
          </a:xfrm>
          <a:prstGeom prst="rect">
            <a:avLst/>
          </a:prstGeom>
        </p:spPr>
      </p:pic>
      <p:pic>
        <p:nvPicPr>
          <p:cNvPr id="56" name="Imagen 55">
            <a:extLst>
              <a:ext uri="{FF2B5EF4-FFF2-40B4-BE49-F238E27FC236}">
                <a16:creationId xmlns:a16="http://schemas.microsoft.com/office/drawing/2014/main" id="{6394B5FA-F8F1-9AA8-7AB0-3E33B8962C60}"/>
              </a:ext>
            </a:extLst>
          </p:cNvPr>
          <p:cNvPicPr>
            <a:picLocks noChangeAspect="1"/>
          </p:cNvPicPr>
          <p:nvPr/>
        </p:nvPicPr>
        <p:blipFill>
          <a:blip r:embed="rId6"/>
          <a:stretch>
            <a:fillRect/>
          </a:stretch>
        </p:blipFill>
        <p:spPr>
          <a:xfrm>
            <a:off x="9931881" y="2771619"/>
            <a:ext cx="807195" cy="807195"/>
          </a:xfrm>
          <a:prstGeom prst="rect">
            <a:avLst/>
          </a:prstGeom>
        </p:spPr>
      </p:pic>
      <p:pic>
        <p:nvPicPr>
          <p:cNvPr id="57" name="Imagen 56">
            <a:extLst>
              <a:ext uri="{FF2B5EF4-FFF2-40B4-BE49-F238E27FC236}">
                <a16:creationId xmlns:a16="http://schemas.microsoft.com/office/drawing/2014/main" id="{01ACE241-24D3-257F-DF79-4D3E55F6E744}"/>
              </a:ext>
            </a:extLst>
          </p:cNvPr>
          <p:cNvPicPr>
            <a:picLocks noChangeAspect="1"/>
          </p:cNvPicPr>
          <p:nvPr/>
        </p:nvPicPr>
        <p:blipFill>
          <a:blip r:embed="rId6"/>
          <a:stretch>
            <a:fillRect/>
          </a:stretch>
        </p:blipFill>
        <p:spPr>
          <a:xfrm>
            <a:off x="4407042" y="2817790"/>
            <a:ext cx="807195" cy="807195"/>
          </a:xfrm>
          <a:prstGeom prst="rect">
            <a:avLst/>
          </a:prstGeom>
        </p:spPr>
      </p:pic>
      <p:grpSp>
        <p:nvGrpSpPr>
          <p:cNvPr id="61" name="Grupo 60">
            <a:extLst>
              <a:ext uri="{FF2B5EF4-FFF2-40B4-BE49-F238E27FC236}">
                <a16:creationId xmlns:a16="http://schemas.microsoft.com/office/drawing/2014/main" id="{6872F688-8845-AD5C-830A-615C5D82B13C}"/>
              </a:ext>
            </a:extLst>
          </p:cNvPr>
          <p:cNvGrpSpPr/>
          <p:nvPr/>
        </p:nvGrpSpPr>
        <p:grpSpPr>
          <a:xfrm>
            <a:off x="8236711" y="875393"/>
            <a:ext cx="2176267" cy="1198114"/>
            <a:chOff x="7101725" y="1198712"/>
            <a:chExt cx="2176267" cy="1198114"/>
          </a:xfrm>
        </p:grpSpPr>
        <p:pic>
          <p:nvPicPr>
            <p:cNvPr id="58" name="Imagen 57">
              <a:extLst>
                <a:ext uri="{FF2B5EF4-FFF2-40B4-BE49-F238E27FC236}">
                  <a16:creationId xmlns:a16="http://schemas.microsoft.com/office/drawing/2014/main" id="{A7D704DC-12F4-7B43-9E7F-BC0D2401404A}"/>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59" name="Imagen 58">
              <a:extLst>
                <a:ext uri="{FF2B5EF4-FFF2-40B4-BE49-F238E27FC236}">
                  <a16:creationId xmlns:a16="http://schemas.microsoft.com/office/drawing/2014/main" id="{F00948F5-1097-47A9-64A5-00758D92912B}"/>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60" name="Imagen 59">
              <a:extLst>
                <a:ext uri="{FF2B5EF4-FFF2-40B4-BE49-F238E27FC236}">
                  <a16:creationId xmlns:a16="http://schemas.microsoft.com/office/drawing/2014/main" id="{D1F42EAE-75A6-E20A-859E-3FDDAC3B0010}"/>
                </a:ext>
              </a:extLst>
            </p:cNvPr>
            <p:cNvPicPr>
              <a:picLocks noChangeAspect="1"/>
            </p:cNvPicPr>
            <p:nvPr/>
          </p:nvPicPr>
          <p:blipFill>
            <a:blip r:embed="rId11"/>
            <a:stretch>
              <a:fillRect/>
            </a:stretch>
          </p:blipFill>
          <p:spPr>
            <a:xfrm>
              <a:off x="7587684" y="1198712"/>
              <a:ext cx="1198114" cy="1198114"/>
            </a:xfrm>
            <a:prstGeom prst="rect">
              <a:avLst/>
            </a:prstGeom>
          </p:spPr>
        </p:pic>
      </p:grpSp>
      <p:pic>
        <p:nvPicPr>
          <p:cNvPr id="62" name="Imagen 61">
            <a:extLst>
              <a:ext uri="{FF2B5EF4-FFF2-40B4-BE49-F238E27FC236}">
                <a16:creationId xmlns:a16="http://schemas.microsoft.com/office/drawing/2014/main" id="{D5E1A5DC-E56C-058D-B6C7-D907826533EE}"/>
              </a:ext>
            </a:extLst>
          </p:cNvPr>
          <p:cNvPicPr>
            <a:picLocks noChangeAspect="1"/>
          </p:cNvPicPr>
          <p:nvPr/>
        </p:nvPicPr>
        <p:blipFill>
          <a:blip r:embed="rId6"/>
          <a:stretch>
            <a:fillRect/>
          </a:stretch>
        </p:blipFill>
        <p:spPr>
          <a:xfrm rot="5400000">
            <a:off x="878596" y="1986249"/>
            <a:ext cx="656603" cy="656603"/>
          </a:xfrm>
          <a:prstGeom prst="rect">
            <a:avLst/>
          </a:prstGeom>
        </p:spPr>
      </p:pic>
      <p:pic>
        <p:nvPicPr>
          <p:cNvPr id="8" name="Imagen 7">
            <a:extLst>
              <a:ext uri="{FF2B5EF4-FFF2-40B4-BE49-F238E27FC236}">
                <a16:creationId xmlns:a16="http://schemas.microsoft.com/office/drawing/2014/main" id="{A6AED8E9-FDDB-CF5D-AEDA-7BF859B0276A}"/>
              </a:ext>
            </a:extLst>
          </p:cNvPr>
          <p:cNvPicPr>
            <a:picLocks noChangeAspect="1"/>
          </p:cNvPicPr>
          <p:nvPr/>
        </p:nvPicPr>
        <p:blipFill>
          <a:blip r:embed="rId12"/>
          <a:stretch>
            <a:fillRect/>
          </a:stretch>
        </p:blipFill>
        <p:spPr>
          <a:xfrm>
            <a:off x="3902803" y="4876402"/>
            <a:ext cx="876448" cy="1149202"/>
          </a:xfrm>
          <a:prstGeom prst="rect">
            <a:avLst/>
          </a:prstGeom>
        </p:spPr>
      </p:pic>
      <p:sp>
        <p:nvSpPr>
          <p:cNvPr id="11" name="CuadroTexto 10">
            <a:extLst>
              <a:ext uri="{FF2B5EF4-FFF2-40B4-BE49-F238E27FC236}">
                <a16:creationId xmlns:a16="http://schemas.microsoft.com/office/drawing/2014/main" id="{994B1E13-427C-7F52-D1A7-2186549D84D3}"/>
              </a:ext>
            </a:extLst>
          </p:cNvPr>
          <p:cNvSpPr txBox="1"/>
          <p:nvPr/>
        </p:nvSpPr>
        <p:spPr>
          <a:xfrm>
            <a:off x="507231" y="4131232"/>
            <a:ext cx="5191490" cy="369332"/>
          </a:xfrm>
          <a:prstGeom prst="rect">
            <a:avLst/>
          </a:prstGeom>
          <a:noFill/>
          <a:effectLst>
            <a:glow rad="228600">
              <a:srgbClr val="00F1FF">
                <a:alpha val="40000"/>
              </a:srgbClr>
            </a:glow>
          </a:effectLst>
        </p:spPr>
        <p:txBody>
          <a:bodyPr wrap="square" rtlCol="0">
            <a:spAutoFit/>
          </a:bodyPr>
          <a:lstStyle/>
          <a:p>
            <a:r>
              <a:rPr lang="es-CO" dirty="0">
                <a:solidFill>
                  <a:srgbClr val="00F1FF"/>
                </a:solidFill>
                <a:latin typeface="Raleway Black" pitchFamily="2" charset="0"/>
              </a:rPr>
              <a:t>AJUSTE FINO DE MODELO PRE-ENTRENADO</a:t>
            </a:r>
            <a:endParaRPr lang="en-US" dirty="0">
              <a:solidFill>
                <a:srgbClr val="00F1FF"/>
              </a:solidFill>
              <a:latin typeface="Raleway Black" pitchFamily="2" charset="0"/>
            </a:endParaRPr>
          </a:p>
        </p:txBody>
      </p:sp>
      <p:pic>
        <p:nvPicPr>
          <p:cNvPr id="13" name="Imagen 12">
            <a:extLst>
              <a:ext uri="{FF2B5EF4-FFF2-40B4-BE49-F238E27FC236}">
                <a16:creationId xmlns:a16="http://schemas.microsoft.com/office/drawing/2014/main" id="{8C7321F8-2B7A-E325-813B-BE4AC86F8698}"/>
              </a:ext>
            </a:extLst>
          </p:cNvPr>
          <p:cNvPicPr>
            <a:picLocks noChangeAspect="1"/>
          </p:cNvPicPr>
          <p:nvPr/>
        </p:nvPicPr>
        <p:blipFill>
          <a:blip r:embed="rId6"/>
          <a:stretch>
            <a:fillRect/>
          </a:stretch>
        </p:blipFill>
        <p:spPr>
          <a:xfrm>
            <a:off x="2566444" y="5057697"/>
            <a:ext cx="807195" cy="807195"/>
          </a:xfrm>
          <a:prstGeom prst="rect">
            <a:avLst/>
          </a:prstGeom>
        </p:spPr>
      </p:pic>
      <p:pic>
        <p:nvPicPr>
          <p:cNvPr id="15" name="Imagen 14">
            <a:extLst>
              <a:ext uri="{FF2B5EF4-FFF2-40B4-BE49-F238E27FC236}">
                <a16:creationId xmlns:a16="http://schemas.microsoft.com/office/drawing/2014/main" id="{F355149A-9133-0576-C0A0-D382384E9FBC}"/>
              </a:ext>
            </a:extLst>
          </p:cNvPr>
          <p:cNvPicPr>
            <a:picLocks noChangeAspect="1"/>
          </p:cNvPicPr>
          <p:nvPr/>
        </p:nvPicPr>
        <p:blipFill>
          <a:blip r:embed="rId6"/>
          <a:stretch>
            <a:fillRect/>
          </a:stretch>
        </p:blipFill>
        <p:spPr>
          <a:xfrm>
            <a:off x="5083206" y="5005851"/>
            <a:ext cx="807195" cy="807195"/>
          </a:xfrm>
          <a:prstGeom prst="rect">
            <a:avLst/>
          </a:prstGeom>
        </p:spPr>
      </p:pic>
      <p:pic>
        <p:nvPicPr>
          <p:cNvPr id="16" name="Imagen 15">
            <a:extLst>
              <a:ext uri="{FF2B5EF4-FFF2-40B4-BE49-F238E27FC236}">
                <a16:creationId xmlns:a16="http://schemas.microsoft.com/office/drawing/2014/main" id="{E8B698D2-F6D7-F89A-12F4-4C24FF74B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752" y="4913922"/>
            <a:ext cx="1003127" cy="1003127"/>
          </a:xfrm>
          <a:prstGeom prst="rect">
            <a:avLst/>
          </a:prstGeom>
        </p:spPr>
      </p:pic>
      <p:pic>
        <p:nvPicPr>
          <p:cNvPr id="17" name="Imagen 16">
            <a:extLst>
              <a:ext uri="{FF2B5EF4-FFF2-40B4-BE49-F238E27FC236}">
                <a16:creationId xmlns:a16="http://schemas.microsoft.com/office/drawing/2014/main" id="{7E0BCF3C-9E78-DA51-F1A1-2AAA79043D34}"/>
              </a:ext>
            </a:extLst>
          </p:cNvPr>
          <p:cNvPicPr>
            <a:picLocks noChangeAspect="1"/>
          </p:cNvPicPr>
          <p:nvPr/>
        </p:nvPicPr>
        <p:blipFill>
          <a:blip r:embed="rId6"/>
          <a:stretch>
            <a:fillRect/>
          </a:stretch>
        </p:blipFill>
        <p:spPr>
          <a:xfrm>
            <a:off x="7629793" y="4981000"/>
            <a:ext cx="807195" cy="807195"/>
          </a:xfrm>
          <a:prstGeom prst="rect">
            <a:avLst/>
          </a:prstGeom>
        </p:spPr>
      </p:pic>
      <p:pic>
        <p:nvPicPr>
          <p:cNvPr id="24" name="Imagen 23">
            <a:extLst>
              <a:ext uri="{FF2B5EF4-FFF2-40B4-BE49-F238E27FC236}">
                <a16:creationId xmlns:a16="http://schemas.microsoft.com/office/drawing/2014/main" id="{A0154002-3CAC-72DC-4E5D-05FC274FE5A5}"/>
              </a:ext>
            </a:extLst>
          </p:cNvPr>
          <p:cNvPicPr>
            <a:picLocks noChangeAspect="1"/>
          </p:cNvPicPr>
          <p:nvPr/>
        </p:nvPicPr>
        <p:blipFill>
          <a:blip r:embed="rId13"/>
          <a:stretch>
            <a:fillRect/>
          </a:stretch>
        </p:blipFill>
        <p:spPr>
          <a:xfrm>
            <a:off x="6141535" y="4878902"/>
            <a:ext cx="985990" cy="985990"/>
          </a:xfrm>
          <a:prstGeom prst="rect">
            <a:avLst/>
          </a:prstGeom>
        </p:spPr>
      </p:pic>
      <p:grpSp>
        <p:nvGrpSpPr>
          <p:cNvPr id="26" name="Grupo 25">
            <a:extLst>
              <a:ext uri="{FF2B5EF4-FFF2-40B4-BE49-F238E27FC236}">
                <a16:creationId xmlns:a16="http://schemas.microsoft.com/office/drawing/2014/main" id="{DD742131-5E5E-15B1-D8D2-7BCC45021416}"/>
              </a:ext>
            </a:extLst>
          </p:cNvPr>
          <p:cNvGrpSpPr/>
          <p:nvPr/>
        </p:nvGrpSpPr>
        <p:grpSpPr>
          <a:xfrm>
            <a:off x="189791" y="2617610"/>
            <a:ext cx="1996158" cy="1083624"/>
            <a:chOff x="189791" y="2617610"/>
            <a:chExt cx="1996158" cy="1083624"/>
          </a:xfrm>
        </p:grpSpPr>
        <p:pic>
          <p:nvPicPr>
            <p:cNvPr id="7" name="Imagen 6">
              <a:extLst>
                <a:ext uri="{FF2B5EF4-FFF2-40B4-BE49-F238E27FC236}">
                  <a16:creationId xmlns:a16="http://schemas.microsoft.com/office/drawing/2014/main" id="{09F7D65A-9D02-6D47-A222-88A989EFB5FF}"/>
                </a:ext>
              </a:extLst>
            </p:cNvPr>
            <p:cNvPicPr>
              <a:picLocks noChangeAspect="1"/>
            </p:cNvPicPr>
            <p:nvPr/>
          </p:nvPicPr>
          <p:blipFill>
            <a:blip r:embed="rId10"/>
            <a:stretch>
              <a:fillRect/>
            </a:stretch>
          </p:blipFill>
          <p:spPr>
            <a:xfrm>
              <a:off x="189791" y="2749335"/>
              <a:ext cx="723228" cy="723228"/>
            </a:xfrm>
            <a:prstGeom prst="rect">
              <a:avLst/>
            </a:prstGeom>
          </p:spPr>
        </p:pic>
        <p:pic>
          <p:nvPicPr>
            <p:cNvPr id="23" name="Imagen 22">
              <a:extLst>
                <a:ext uri="{FF2B5EF4-FFF2-40B4-BE49-F238E27FC236}">
                  <a16:creationId xmlns:a16="http://schemas.microsoft.com/office/drawing/2014/main" id="{8799EA2E-4277-5D8E-CF04-4708679C0AC5}"/>
                </a:ext>
              </a:extLst>
            </p:cNvPr>
            <p:cNvPicPr>
              <a:picLocks noChangeAspect="1"/>
            </p:cNvPicPr>
            <p:nvPr/>
          </p:nvPicPr>
          <p:blipFill>
            <a:blip r:embed="rId14"/>
            <a:stretch>
              <a:fillRect/>
            </a:stretch>
          </p:blipFill>
          <p:spPr>
            <a:xfrm>
              <a:off x="1541044" y="2846380"/>
              <a:ext cx="644905" cy="644905"/>
            </a:xfrm>
            <a:prstGeom prst="rect">
              <a:avLst/>
            </a:prstGeom>
          </p:spPr>
        </p:pic>
        <p:pic>
          <p:nvPicPr>
            <p:cNvPr id="25" name="Imagen 24">
              <a:extLst>
                <a:ext uri="{FF2B5EF4-FFF2-40B4-BE49-F238E27FC236}">
                  <a16:creationId xmlns:a16="http://schemas.microsoft.com/office/drawing/2014/main" id="{3654C646-CD3F-A66B-357A-AB36C05C765E}"/>
                </a:ext>
              </a:extLst>
            </p:cNvPr>
            <p:cNvPicPr>
              <a:picLocks noChangeAspect="1"/>
            </p:cNvPicPr>
            <p:nvPr/>
          </p:nvPicPr>
          <p:blipFill>
            <a:blip r:embed="rId11"/>
            <a:stretch>
              <a:fillRect/>
            </a:stretch>
          </p:blipFill>
          <p:spPr>
            <a:xfrm>
              <a:off x="646058" y="2617610"/>
              <a:ext cx="1083624" cy="1083624"/>
            </a:xfrm>
            <a:prstGeom prst="rect">
              <a:avLst/>
            </a:prstGeom>
          </p:spPr>
        </p:pic>
      </p:grpSp>
      <p:grpSp>
        <p:nvGrpSpPr>
          <p:cNvPr id="28" name="Grupo 27">
            <a:extLst>
              <a:ext uri="{FF2B5EF4-FFF2-40B4-BE49-F238E27FC236}">
                <a16:creationId xmlns:a16="http://schemas.microsoft.com/office/drawing/2014/main" id="{FCAFA3D2-7535-0E03-A619-ACAC491F5E10}"/>
              </a:ext>
            </a:extLst>
          </p:cNvPr>
          <p:cNvGrpSpPr/>
          <p:nvPr/>
        </p:nvGrpSpPr>
        <p:grpSpPr>
          <a:xfrm>
            <a:off x="332327" y="4916449"/>
            <a:ext cx="2176267" cy="1198114"/>
            <a:chOff x="7101725" y="1198712"/>
            <a:chExt cx="2176267" cy="1198114"/>
          </a:xfrm>
        </p:grpSpPr>
        <p:pic>
          <p:nvPicPr>
            <p:cNvPr id="29" name="Imagen 28">
              <a:extLst>
                <a:ext uri="{FF2B5EF4-FFF2-40B4-BE49-F238E27FC236}">
                  <a16:creationId xmlns:a16="http://schemas.microsoft.com/office/drawing/2014/main" id="{59ABB08E-9F17-57CC-B100-8C9F37DF7353}"/>
                </a:ext>
              </a:extLst>
            </p:cNvPr>
            <p:cNvPicPr>
              <a:picLocks noChangeAspect="1"/>
            </p:cNvPicPr>
            <p:nvPr/>
          </p:nvPicPr>
          <p:blipFill>
            <a:blip r:embed="rId7"/>
            <a:stretch>
              <a:fillRect/>
            </a:stretch>
          </p:blipFill>
          <p:spPr>
            <a:xfrm>
              <a:off x="8455695" y="1332593"/>
              <a:ext cx="822297" cy="822297"/>
            </a:xfrm>
            <a:prstGeom prst="rect">
              <a:avLst/>
            </a:prstGeom>
          </p:spPr>
        </p:pic>
        <p:pic>
          <p:nvPicPr>
            <p:cNvPr id="30" name="Imagen 29">
              <a:extLst>
                <a:ext uri="{FF2B5EF4-FFF2-40B4-BE49-F238E27FC236}">
                  <a16:creationId xmlns:a16="http://schemas.microsoft.com/office/drawing/2014/main" id="{9909E755-0E79-C74E-B767-96D2C6977E56}"/>
                </a:ext>
              </a:extLst>
            </p:cNvPr>
            <p:cNvPicPr>
              <a:picLocks noChangeAspect="1"/>
            </p:cNvPicPr>
            <p:nvPr/>
          </p:nvPicPr>
          <p:blipFill>
            <a:blip r:embed="rId10"/>
            <a:stretch>
              <a:fillRect/>
            </a:stretch>
          </p:blipFill>
          <p:spPr>
            <a:xfrm>
              <a:off x="7101725" y="1343115"/>
              <a:ext cx="811775" cy="811775"/>
            </a:xfrm>
            <a:prstGeom prst="rect">
              <a:avLst/>
            </a:prstGeom>
          </p:spPr>
        </p:pic>
        <p:pic>
          <p:nvPicPr>
            <p:cNvPr id="31" name="Imagen 30">
              <a:extLst>
                <a:ext uri="{FF2B5EF4-FFF2-40B4-BE49-F238E27FC236}">
                  <a16:creationId xmlns:a16="http://schemas.microsoft.com/office/drawing/2014/main" id="{88213C9F-A8B5-5609-9845-D5E9BE7AA89B}"/>
                </a:ext>
              </a:extLst>
            </p:cNvPr>
            <p:cNvPicPr>
              <a:picLocks noChangeAspect="1"/>
            </p:cNvPicPr>
            <p:nvPr/>
          </p:nvPicPr>
          <p:blipFill>
            <a:blip r:embed="rId11"/>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01569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uadroTexto 1">
            <a:extLst>
              <a:ext uri="{FF2B5EF4-FFF2-40B4-BE49-F238E27FC236}">
                <a16:creationId xmlns:a16="http://schemas.microsoft.com/office/drawing/2014/main" id="{6E2C753E-031A-A0F4-0EE3-13832C10421D}"/>
              </a:ext>
            </a:extLst>
          </p:cNvPr>
          <p:cNvSpPr txBox="1"/>
          <p:nvPr/>
        </p:nvSpPr>
        <p:spPr>
          <a:xfrm>
            <a:off x="3527785" y="242101"/>
            <a:ext cx="513642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ABORDAJE DE LA SOLUCIÓN</a:t>
            </a:r>
            <a:endParaRPr lang="en-US" sz="2800" dirty="0">
              <a:solidFill>
                <a:srgbClr val="00F1FF"/>
              </a:solidFill>
              <a:latin typeface="Raleway Black" pitchFamily="2" charset="0"/>
            </a:endParaRPr>
          </a:p>
        </p:txBody>
      </p:sp>
      <p:pic>
        <p:nvPicPr>
          <p:cNvPr id="3" name="Imagen 2">
            <a:extLst>
              <a:ext uri="{FF2B5EF4-FFF2-40B4-BE49-F238E27FC236}">
                <a16:creationId xmlns:a16="http://schemas.microsoft.com/office/drawing/2014/main" id="{9931345E-3A9F-6870-A9C0-48440B29AC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9986" y="992394"/>
            <a:ext cx="7652025" cy="5185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4009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56451" y="2832295"/>
            <a:ext cx="5192447" cy="707886"/>
          </a:xfrm>
          <a:prstGeom prst="rect">
            <a:avLst/>
          </a:prstGeom>
          <a:noFill/>
        </p:spPr>
        <p:txBody>
          <a:bodyPr wrap="none" rtlCol="0">
            <a:spAutoFit/>
          </a:bodyPr>
          <a:lstStyle/>
          <a:p>
            <a:r>
              <a:rPr lang="en-US" sz="4000" dirty="0" err="1">
                <a:solidFill>
                  <a:srgbClr val="EB9734"/>
                </a:solidFill>
                <a:latin typeface="Raleway Black" pitchFamily="2" charset="0"/>
              </a:rPr>
              <a:t>OBJETIVO</a:t>
            </a:r>
            <a:r>
              <a:rPr lang="en-US" sz="4000" dirty="0">
                <a:solidFill>
                  <a:srgbClr val="EB9734"/>
                </a:solidFill>
                <a:latin typeface="Raleway Black" pitchFamily="2" charset="0"/>
              </a:rPr>
              <a:t> GENERAL</a:t>
            </a:r>
          </a:p>
        </p:txBody>
      </p:sp>
    </p:spTree>
    <p:extLst>
      <p:ext uri="{BB962C8B-B14F-4D97-AF65-F5344CB8AC3E}">
        <p14:creationId xmlns:p14="http://schemas.microsoft.com/office/powerpoint/2010/main" val="300334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459845" y="1919667"/>
            <a:ext cx="9447892" cy="2308324"/>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modelo de inteligencia artificial basado en Transformers para la generación de código CSS predefinido </a:t>
            </a:r>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que alcance un porcentaje de precisión del 85%, </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que facilite el trabajo de los desarrolladores de software, reduciendo así el tiempo de desarrollo al generar diseños predefinidos y personalizables.</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693640" cy="523220"/>
          </a:xfrm>
          <a:prstGeom prst="rect">
            <a:avLst/>
          </a:prstGeom>
          <a:noFill/>
        </p:spPr>
        <p:txBody>
          <a:bodyPr wrap="none" rtlCol="0">
            <a:spAutoFit/>
          </a:bodyPr>
          <a:lstStyle/>
          <a:p>
            <a:r>
              <a:rPr lang="en-US" sz="2800" dirty="0" err="1">
                <a:solidFill>
                  <a:srgbClr val="EB9734"/>
                </a:solidFill>
                <a:latin typeface="Raleway Black" pitchFamily="2" charset="0"/>
              </a:rPr>
              <a:t>OBJETIVO</a:t>
            </a:r>
            <a:r>
              <a:rPr lang="en-US" sz="2800" dirty="0">
                <a:solidFill>
                  <a:srgbClr val="EB9734"/>
                </a:solidFill>
                <a:latin typeface="Raleway Black" pitchFamily="2" charset="0"/>
              </a:rPr>
              <a:t> GENERAL</a:t>
            </a: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889770" y="555950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11177418">
            <a:off x="-224239" y="5645429"/>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0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014284" y="2801938"/>
            <a:ext cx="6420347"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54449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609359" y="1305961"/>
            <a:ext cx="8675253" cy="4093428"/>
          </a:xfrm>
          <a:prstGeom prst="rect">
            <a:avLst/>
          </a:prstGeom>
          <a:noFill/>
        </p:spPr>
        <p:txBody>
          <a:bodyPr wrap="square" rtlCol="0">
            <a:spAutoFit/>
          </a:bodyPr>
          <a:lstStyle/>
          <a:p>
            <a:pPr marL="342900" indent="-342900">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Análisis bibliográfico del procesamiento del lenguaje natural.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Diseñar un algoritmo de generación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Reducir la cantidad el código repetitivo y líneas de código CSS.</a:t>
            </a:r>
          </a:p>
          <a:p>
            <a:pPr algn="just"/>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Desarrollar un prototipo de aplicación web para generar código CSS y brinde una previsualización en tiempo real de vistas generadas en base a etiquetas HTML.</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Realizar entrenamiento y pruebas al Modelo de generación de código CSS.</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669760" y="472935"/>
            <a:ext cx="4554452"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OBJETIVOS ESPECÍFICOS</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569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4360214" y="2832295"/>
            <a:ext cx="4060727"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02661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149310" y="2208865"/>
            <a:ext cx="10106742" cy="2554545"/>
          </a:xfrm>
          <a:prstGeom prst="rect">
            <a:avLst/>
          </a:prstGeom>
          <a:noFill/>
        </p:spPr>
        <p:txBody>
          <a:bodyPr wrap="square" rtlCol="0">
            <a:spAutoFit/>
          </a:bodyPr>
          <a:lstStyle/>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busca reducir los procesos repetitivos que un desarrollo de software puede tener a la hora de desarrollar con CSS</a:t>
            </a:r>
          </a:p>
          <a:p>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Los desarrolladores de software siempre enfrentan dificultades a la hora de desarrollar software de calidad. Al desarrollar una plataforma web que permite generación código CSS, previsualización en tiempo real de estilos CSS y etiquetas HTML y el ahorro de tiempo en pruebas y desarrollo a los ingenieros de software, se espera contribuir a la solución de este problema</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42046" y="1383970"/>
            <a:ext cx="3752950"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Tecnológica</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71033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967485" y="1727587"/>
            <a:ext cx="10106742" cy="317009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desarrollo web, incluido el diseño y la implementación de CSS, puede ser abrumador para los principiantes debido a la complejidad y la cantidad de información que necesitan asimilar. Al ofrecer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asistencia personalizada y contextualizada a través del modelo de inteligencia artificial</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se puede ayudar a reducir la curva de aprendizaje y hacer que el proceso sea más accesible y menos intimidante.</a:t>
            </a:r>
          </a:p>
          <a:p>
            <a:pPr marL="342900" indent="-342900" algn="just">
              <a:buFont typeface="Arial" panose="020B0604020202020204" pitchFamily="34" charset="0"/>
              <a:buChar char="•"/>
            </a:pPr>
            <a:endPar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2900" indent="-342900" algn="just">
              <a:buFont typeface="Arial" panose="020B0604020202020204" pitchFamily="34" charset="0"/>
              <a:buChar char="•"/>
            </a:pP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Al eliminar </a:t>
            </a:r>
            <a:r>
              <a:rPr lang="es-MX" sz="2000" dirty="0">
                <a:solidFill>
                  <a:srgbClr val="EE6DFF"/>
                </a:solidFill>
                <a:latin typeface="Raleway Black" pitchFamily="2" charset="0"/>
                <a:ea typeface="Open Sans SemiBold" panose="020B0706030804020204" pitchFamily="34" charset="0"/>
                <a:cs typeface="Open Sans SemiBold" panose="020B0706030804020204" pitchFamily="34" charset="0"/>
              </a:rPr>
              <a:t>las barreras para los programadores principiantes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brindando la oportunidad de contribuir con nuevas ideas y soluciones creativas al mundo del desarrollo web. </a:t>
            </a:r>
            <a:endParaRPr lang="en-US" sz="2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645922" y="472935"/>
            <a:ext cx="2900153"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144036" y="5841406"/>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EEFAB7F4-F3A5-9C31-695F-3B8771FC6663}"/>
              </a:ext>
            </a:extLst>
          </p:cNvPr>
          <p:cNvSpPr/>
          <p:nvPr/>
        </p:nvSpPr>
        <p:spPr>
          <a:xfrm rot="8971553">
            <a:off x="10805933" y="232912"/>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9DB8E7D4-F829-38F5-2537-91694D228C35}"/>
              </a:ext>
            </a:extLst>
          </p:cNvPr>
          <p:cNvSpPr/>
          <p:nvPr/>
        </p:nvSpPr>
        <p:spPr>
          <a:xfrm rot="2700000">
            <a:off x="-264619" y="1575507"/>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606621" y="53928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434519" y="1256261"/>
            <a:ext cx="2885726" cy="430887"/>
          </a:xfrm>
          <a:prstGeom prst="rect">
            <a:avLst/>
          </a:prstGeom>
          <a:noFill/>
        </p:spPr>
        <p:txBody>
          <a:bodyPr wrap="none" rtlCol="0">
            <a:spAutoFit/>
          </a:bodyPr>
          <a:lstStyle/>
          <a:p>
            <a:r>
              <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rPr>
              <a:t>Justificación Social</a:t>
            </a:r>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41993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897804" y="2902198"/>
            <a:ext cx="5127861" cy="707886"/>
          </a:xfrm>
          <a:prstGeom prst="rect">
            <a:avLst/>
          </a:prstGeom>
          <a:noFill/>
        </p:spPr>
        <p:txBody>
          <a:bodyPr wrap="square">
            <a:spAutoFit/>
          </a:bodyPr>
          <a:lstStyle/>
          <a:p>
            <a:r>
              <a:rPr lang="es-CO" sz="4000" dirty="0">
                <a:solidFill>
                  <a:srgbClr val="00F1FF"/>
                </a:solidFill>
                <a:latin typeface="Raleway Black" pitchFamily="2" charset="0"/>
              </a:rPr>
              <a:t>ANTECEDENTES</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3386098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936100" y="2894271"/>
            <a:ext cx="9140644"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28575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661708"/>
            <a:ext cx="10313752" cy="1015663"/>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En la actualidad existen muchos tipos de productos de software en los cuales la arquitectura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ha sido implementada en modelos de IA, algunos de los productos en los que se aplica esta tecnología en la actualidad son:</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64852" y="365878"/>
            <a:ext cx="645240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LA SITUACIÓN ACTUAL</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822420" y="1075783"/>
            <a:ext cx="681468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Transformer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y Modelos de IA en la actualidad</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3BF79D7D-49BD-F64B-E5E7-715D4939CC34}"/>
              </a:ext>
            </a:extLst>
          </p:cNvPr>
          <p:cNvSpPr txBox="1"/>
          <p:nvPr/>
        </p:nvSpPr>
        <p:spPr>
          <a:xfrm>
            <a:off x="2768909" y="3159566"/>
            <a:ext cx="6848350" cy="1938992"/>
          </a:xfrm>
          <a:prstGeom prst="rect">
            <a:avLst/>
          </a:prstGeom>
          <a:noFill/>
        </p:spPr>
        <p:txBody>
          <a:bodyPr wrap="none" rtlCol="0">
            <a:spAutoFit/>
          </a:bodyPr>
          <a:lstStyle/>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Motores de búsqueda</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Análisis de datos y minería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Generación de texto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Reconocimiento de voz y procesamiento de audio</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Aplicaciones de recomendación y personalización</a:t>
            </a:r>
          </a:p>
          <a:p>
            <a:pPr marL="342900" indent="-342900">
              <a:buFont typeface="Arial" panose="020B0604020202020204" pitchFamily="34" charset="0"/>
              <a:buChar char="•"/>
            </a:pPr>
            <a:r>
              <a:rPr lang="es-MX" sz="2000" b="1" dirty="0">
                <a:solidFill>
                  <a:srgbClr val="FFFF00"/>
                </a:solidFill>
                <a:latin typeface="Raleway Black" pitchFamily="2" charset="0"/>
                <a:ea typeface="Open Sans SemiBold" panose="020B0706030804020204" pitchFamily="34" charset="0"/>
                <a:cs typeface="Open Sans SemiBold" panose="020B0706030804020204" pitchFamily="34" charset="0"/>
              </a:rPr>
              <a:t>Seguridad y detección de fraudes</a:t>
            </a:r>
          </a:p>
        </p:txBody>
      </p:sp>
    </p:spTree>
    <p:extLst>
      <p:ext uri="{BB962C8B-B14F-4D97-AF65-F5344CB8AC3E}">
        <p14:creationId xmlns:p14="http://schemas.microsoft.com/office/powerpoint/2010/main" val="24858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3090981" y="2902198"/>
            <a:ext cx="6779161" cy="707886"/>
          </a:xfrm>
          <a:prstGeom prst="rect">
            <a:avLst/>
          </a:prstGeom>
          <a:noFill/>
        </p:spPr>
        <p:txBody>
          <a:bodyPr wrap="square">
            <a:spAutoFit/>
          </a:bodyPr>
          <a:lstStyle/>
          <a:p>
            <a:r>
              <a:rPr lang="es-CO" sz="4000" dirty="0">
                <a:solidFill>
                  <a:srgbClr val="00F1FF"/>
                </a:solidFill>
                <a:latin typeface="Raleway Black" pitchFamily="2" charset="0"/>
              </a:rPr>
              <a:t>ANTECEDENTE TEÓRICO</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231429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486957" y="3640692"/>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Modelos Generadores de textos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538731" y="1335614"/>
            <a:ext cx="10073461" cy="461665"/>
          </a:xfrm>
          <a:prstGeom prst="rect">
            <a:avLst/>
          </a:prstGeom>
          <a:noFill/>
        </p:spPr>
        <p:txBody>
          <a:bodyPr wrap="square" rtlCol="0">
            <a:spAutoFit/>
          </a:bodyPr>
          <a:lstStyle/>
          <a:p>
            <a:r>
              <a:rPr lang="es-MX" sz="2400" dirty="0">
                <a:solidFill>
                  <a:srgbClr val="F03CED"/>
                </a:solidFill>
                <a:latin typeface="Raleway Black" pitchFamily="2" charset="0"/>
                <a:ea typeface="Open Sans SemiBold" panose="020B0706030804020204" pitchFamily="34" charset="0"/>
                <a:cs typeface="Open Sans SemiBold" panose="020B0706030804020204" pitchFamily="34" charset="0"/>
              </a:rPr>
              <a:t>Impacto de la Inteligencia Artificial en el Desarrollo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486957" y="4130242"/>
            <a:ext cx="10447206"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En la actualidad hay muchas herramientas de inteligencia artificial de generación de texto y código algunas de estas son </a:t>
            </a:r>
            <a:r>
              <a:rPr lang="es-MX" dirty="0" err="1">
                <a:solidFill>
                  <a:schemeClr val="bg1"/>
                </a:solidFill>
              </a:rPr>
              <a:t>OpenAI</a:t>
            </a:r>
            <a:r>
              <a:rPr lang="es-MX" dirty="0">
                <a:solidFill>
                  <a:schemeClr val="bg1"/>
                </a:solidFill>
              </a:rPr>
              <a:t> Codex y </a:t>
            </a:r>
            <a:r>
              <a:rPr lang="es-MX" dirty="0" err="1">
                <a:solidFill>
                  <a:schemeClr val="bg1"/>
                </a:solidFill>
              </a:rPr>
              <a:t>GPT</a:t>
            </a:r>
            <a:r>
              <a:rPr lang="es-MX" dirty="0">
                <a:solidFill>
                  <a:schemeClr val="bg1"/>
                </a:solidFill>
              </a:rPr>
              <a:t>-4, </a:t>
            </a:r>
            <a:r>
              <a:rPr lang="es-MX" dirty="0" err="1">
                <a:solidFill>
                  <a:schemeClr val="bg1"/>
                </a:solidFill>
              </a:rPr>
              <a:t>DeepCode</a:t>
            </a:r>
            <a:r>
              <a:rPr lang="es-MX" dirty="0">
                <a:solidFill>
                  <a:schemeClr val="bg1"/>
                </a:solidFill>
              </a:rPr>
              <a:t>, </a:t>
            </a:r>
            <a:r>
              <a:rPr lang="es-MX" dirty="0" err="1">
                <a:solidFill>
                  <a:schemeClr val="bg1"/>
                </a:solidFill>
              </a:rPr>
              <a:t>Bard</a:t>
            </a:r>
            <a:r>
              <a:rPr lang="es-MX" dirty="0">
                <a:solidFill>
                  <a:schemeClr val="bg1"/>
                </a:solidFill>
              </a:rPr>
              <a:t>, </a:t>
            </a:r>
            <a:r>
              <a:rPr lang="es-MX" dirty="0" err="1">
                <a:solidFill>
                  <a:schemeClr val="bg1"/>
                </a:solidFill>
              </a:rPr>
              <a:t>ChatGPT</a:t>
            </a:r>
            <a:r>
              <a:rPr lang="es-MX" dirty="0">
                <a:solidFill>
                  <a:schemeClr val="bg1"/>
                </a:solidFill>
              </a:rPr>
              <a:t> que en la actualidad se encuentra en su cuarta versión y ha revolucionado la manera en que entendemos la inteligencia artificial y sus aplicaciones en nuestro diario vivir.</a:t>
            </a:r>
            <a:endParaRPr lang="en-US"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538731" y="1871331"/>
            <a:ext cx="10395432" cy="1077218"/>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rPr>
              <a:t>Esta ola de inteligencia artificial impactará el trabajo de los desarrolladores de software, así que es importante estar preparados. Los desarrolladores deben entender en qué consisten dichas tecnologías y cómo pueden aplicarlas, tanto en el ciclo de vida de desarrollo de software como en las aplicaciones mismas.</a:t>
            </a:r>
            <a:endParaRPr lang="es-CO" dirty="0">
              <a:solidFill>
                <a:schemeClr val="bg1"/>
              </a:solidFill>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014027" y="214973"/>
            <a:ext cx="4653990"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 TEÓRICO</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7222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94396" y="2894271"/>
            <a:ext cx="8460971" cy="707886"/>
          </a:xfrm>
          <a:prstGeom prst="rect">
            <a:avLst/>
          </a:prstGeom>
          <a:noFill/>
        </p:spPr>
        <p:txBody>
          <a:bodyPr wrap="none" rtlCol="0">
            <a:spAutoFit/>
          </a:bodyPr>
          <a:lstStyle/>
          <a:p>
            <a:r>
              <a:rPr lang="es-CO" sz="4000" dirty="0">
                <a:solidFill>
                  <a:srgbClr val="EB9734"/>
                </a:solidFill>
                <a:latin typeface="Raleway Black" pitchFamily="2" charset="0"/>
              </a:rPr>
              <a:t>MARCO TEÓRICO DEL CONTEXTO</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53832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834864" y="1480357"/>
            <a:ext cx="10622029"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Las redes neuronales son un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modelo computacional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inspirado en el sistema nervioso biológico. </a:t>
            </a:r>
          </a:p>
          <a:p>
            <a:pPr algn="just"/>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Arquitectura de una red neuronal simple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Una red neuronal básica tiene neuronas artificiales interconectadas en tres capas</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Entrada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Oculta</a:t>
            </a:r>
          </a:p>
          <a:p>
            <a:pPr marL="3943350" lvl="8"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Capa de Salida</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000737" y="532413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47307" y="1018692"/>
            <a:ext cx="2954655" cy="461665"/>
          </a:xfrm>
          <a:prstGeom prst="rect">
            <a:avLst/>
          </a:prstGeom>
          <a:noFill/>
        </p:spPr>
        <p:txBody>
          <a:bodyPr wrap="none" rtlCol="0">
            <a:spAutoFit/>
          </a:bodyPr>
          <a:lstStyle/>
          <a:p>
            <a:r>
              <a:rPr lang="en-US" sz="2400" dirty="0">
                <a:solidFill>
                  <a:srgbClr val="EB9734"/>
                </a:solidFill>
                <a:latin typeface="Raleway Black" pitchFamily="2" charset="0"/>
              </a:rPr>
              <a:t>Redes </a:t>
            </a:r>
            <a:r>
              <a:rPr lang="en-US" sz="2400" dirty="0" err="1">
                <a:solidFill>
                  <a:srgbClr val="EB9734"/>
                </a:solidFill>
                <a:latin typeface="Raleway Black" pitchFamily="2" charset="0"/>
              </a:rPr>
              <a:t>Neuronales</a:t>
            </a:r>
            <a:endParaRPr lang="en-US" sz="2400" dirty="0">
              <a:solidFill>
                <a:srgbClr val="EB9734"/>
              </a:solidFill>
              <a:latin typeface="Raleway Black" pitchFamily="2" charset="0"/>
            </a:endParaRPr>
          </a:p>
        </p:txBody>
      </p:sp>
      <p:pic>
        <p:nvPicPr>
          <p:cNvPr id="9" name="Imagen 8">
            <a:extLst>
              <a:ext uri="{FF2B5EF4-FFF2-40B4-BE49-F238E27FC236}">
                <a16:creationId xmlns:a16="http://schemas.microsoft.com/office/drawing/2014/main" id="{7F94AD67-E74E-0198-9546-A19BC532D6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7754" y="3931242"/>
            <a:ext cx="4936490" cy="2493010"/>
          </a:xfrm>
          <a:prstGeom prst="rect">
            <a:avLst/>
          </a:prstGeom>
          <a:noFill/>
          <a:ln>
            <a:noFill/>
          </a:ln>
        </p:spPr>
      </p:pic>
    </p:spTree>
    <p:extLst>
      <p:ext uri="{BB962C8B-B14F-4D97-AF65-F5344CB8AC3E}">
        <p14:creationId xmlns:p14="http://schemas.microsoft.com/office/powerpoint/2010/main" val="401658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2566" y="595368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61160" y="608348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691181" y="972040"/>
            <a:ext cx="10940816" cy="954107"/>
          </a:xfrm>
          <a:prstGeom prst="rect">
            <a:avLst/>
          </a:prstGeom>
          <a:noFill/>
        </p:spPr>
        <p:txBody>
          <a:bodyPr wrap="none" rtlCol="0">
            <a:spAutoFit/>
          </a:bodyPr>
          <a:lstStyle/>
          <a:p>
            <a:r>
              <a:rPr lang="en-US" sz="2400" dirty="0">
                <a:solidFill>
                  <a:srgbClr val="EB9734"/>
                </a:solidFill>
                <a:latin typeface="Raleway Black" pitchFamily="2" charset="0"/>
              </a:rPr>
              <a:t>Transformer</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 una arquitectura de redes neuronales que aprende contexto y, por lo tanto, significado </a:t>
            </a: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mediante el seguimiento de relaciones en datos secuenciales como las palabras de una oración.</a:t>
            </a:r>
            <a:endParaRPr lang="en-US" sz="1600" dirty="0">
              <a:solidFill>
                <a:srgbClr val="EB9734"/>
              </a:solidFill>
              <a:latin typeface="Raleway Black" pitchFamily="2" charset="0"/>
            </a:endParaRPr>
          </a:p>
        </p:txBody>
      </p:sp>
      <p:pic>
        <p:nvPicPr>
          <p:cNvPr id="10" name="Imagen 9">
            <a:extLst>
              <a:ext uri="{FF2B5EF4-FFF2-40B4-BE49-F238E27FC236}">
                <a16:creationId xmlns:a16="http://schemas.microsoft.com/office/drawing/2014/main" id="{676A91D3-E036-3950-73F2-E6EF5FA6AFD7}"/>
              </a:ext>
            </a:extLst>
          </p:cNvPr>
          <p:cNvPicPr>
            <a:picLocks noChangeAspect="1"/>
          </p:cNvPicPr>
          <p:nvPr/>
        </p:nvPicPr>
        <p:blipFill>
          <a:blip r:embed="rId3"/>
          <a:stretch>
            <a:fillRect/>
          </a:stretch>
        </p:blipFill>
        <p:spPr>
          <a:xfrm>
            <a:off x="2870719" y="3517623"/>
            <a:ext cx="807195" cy="807195"/>
          </a:xfrm>
          <a:prstGeom prst="rect">
            <a:avLst/>
          </a:prstGeom>
        </p:spPr>
      </p:pic>
      <p:pic>
        <p:nvPicPr>
          <p:cNvPr id="12" name="Imagen 11">
            <a:extLst>
              <a:ext uri="{FF2B5EF4-FFF2-40B4-BE49-F238E27FC236}">
                <a16:creationId xmlns:a16="http://schemas.microsoft.com/office/drawing/2014/main" id="{3B421A35-19B5-FD7B-A68E-6C498E8896BA}"/>
              </a:ext>
            </a:extLst>
          </p:cNvPr>
          <p:cNvPicPr>
            <a:picLocks noChangeAspect="1"/>
          </p:cNvPicPr>
          <p:nvPr/>
        </p:nvPicPr>
        <p:blipFill>
          <a:blip r:embed="rId4"/>
          <a:stretch>
            <a:fillRect/>
          </a:stretch>
        </p:blipFill>
        <p:spPr>
          <a:xfrm>
            <a:off x="9416068" y="3071841"/>
            <a:ext cx="1648161" cy="1648161"/>
          </a:xfrm>
          <a:prstGeom prst="rect">
            <a:avLst/>
          </a:prstGeom>
        </p:spPr>
      </p:pic>
      <p:pic>
        <p:nvPicPr>
          <p:cNvPr id="13" name="Imagen 12">
            <a:extLst>
              <a:ext uri="{FF2B5EF4-FFF2-40B4-BE49-F238E27FC236}">
                <a16:creationId xmlns:a16="http://schemas.microsoft.com/office/drawing/2014/main" id="{E34330B4-F858-E34F-CFBA-5DE320906DCD}"/>
              </a:ext>
            </a:extLst>
          </p:cNvPr>
          <p:cNvPicPr>
            <a:picLocks noChangeAspect="1"/>
          </p:cNvPicPr>
          <p:nvPr/>
        </p:nvPicPr>
        <p:blipFill>
          <a:blip r:embed="rId3"/>
          <a:stretch>
            <a:fillRect/>
          </a:stretch>
        </p:blipFill>
        <p:spPr>
          <a:xfrm>
            <a:off x="8679758" y="3505052"/>
            <a:ext cx="807195" cy="807195"/>
          </a:xfrm>
          <a:prstGeom prst="rect">
            <a:avLst/>
          </a:prstGeom>
        </p:spPr>
      </p:pic>
      <p:pic>
        <p:nvPicPr>
          <p:cNvPr id="14" name="Imagen 13">
            <a:extLst>
              <a:ext uri="{FF2B5EF4-FFF2-40B4-BE49-F238E27FC236}">
                <a16:creationId xmlns:a16="http://schemas.microsoft.com/office/drawing/2014/main" id="{90289E3A-34E2-2D16-19D0-129994EBBC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90534" y="2059124"/>
            <a:ext cx="4305719" cy="4531388"/>
          </a:xfrm>
          <a:prstGeom prst="rect">
            <a:avLst/>
          </a:prstGeom>
          <a:noFill/>
          <a:ln>
            <a:noFill/>
          </a:ln>
        </p:spPr>
      </p:pic>
      <p:grpSp>
        <p:nvGrpSpPr>
          <p:cNvPr id="4" name="Grupo 3">
            <a:extLst>
              <a:ext uri="{FF2B5EF4-FFF2-40B4-BE49-F238E27FC236}">
                <a16:creationId xmlns:a16="http://schemas.microsoft.com/office/drawing/2014/main" id="{72F89EB0-524D-259C-3223-F64F7597ECC5}"/>
              </a:ext>
            </a:extLst>
          </p:cNvPr>
          <p:cNvGrpSpPr/>
          <p:nvPr/>
        </p:nvGrpSpPr>
        <p:grpSpPr>
          <a:xfrm>
            <a:off x="388271" y="3266659"/>
            <a:ext cx="2343181" cy="1431385"/>
            <a:chOff x="7101725" y="1198712"/>
            <a:chExt cx="2176267" cy="1198114"/>
          </a:xfrm>
        </p:grpSpPr>
        <p:pic>
          <p:nvPicPr>
            <p:cNvPr id="5" name="Imagen 4">
              <a:extLst>
                <a:ext uri="{FF2B5EF4-FFF2-40B4-BE49-F238E27FC236}">
                  <a16:creationId xmlns:a16="http://schemas.microsoft.com/office/drawing/2014/main" id="{F938D060-F3D4-E2FD-F0DC-78D9563557D4}"/>
                </a:ext>
              </a:extLst>
            </p:cNvPr>
            <p:cNvPicPr>
              <a:picLocks noChangeAspect="1"/>
            </p:cNvPicPr>
            <p:nvPr/>
          </p:nvPicPr>
          <p:blipFill>
            <a:blip r:embed="rId4"/>
            <a:stretch>
              <a:fillRect/>
            </a:stretch>
          </p:blipFill>
          <p:spPr>
            <a:xfrm>
              <a:off x="8455695" y="1332593"/>
              <a:ext cx="822297" cy="822297"/>
            </a:xfrm>
            <a:prstGeom prst="rect">
              <a:avLst/>
            </a:prstGeom>
          </p:spPr>
        </p:pic>
        <p:pic>
          <p:nvPicPr>
            <p:cNvPr id="6" name="Imagen 5">
              <a:extLst>
                <a:ext uri="{FF2B5EF4-FFF2-40B4-BE49-F238E27FC236}">
                  <a16:creationId xmlns:a16="http://schemas.microsoft.com/office/drawing/2014/main" id="{1354D350-E0DF-EBE8-0747-A76B1563E8D7}"/>
                </a:ext>
              </a:extLst>
            </p:cNvPr>
            <p:cNvPicPr>
              <a:picLocks noChangeAspect="1"/>
            </p:cNvPicPr>
            <p:nvPr/>
          </p:nvPicPr>
          <p:blipFill>
            <a:blip r:embed="rId6"/>
            <a:stretch>
              <a:fillRect/>
            </a:stretch>
          </p:blipFill>
          <p:spPr>
            <a:xfrm>
              <a:off x="7101725" y="1343115"/>
              <a:ext cx="811775" cy="811775"/>
            </a:xfrm>
            <a:prstGeom prst="rect">
              <a:avLst/>
            </a:prstGeom>
          </p:spPr>
        </p:pic>
        <p:pic>
          <p:nvPicPr>
            <p:cNvPr id="11" name="Imagen 10">
              <a:extLst>
                <a:ext uri="{FF2B5EF4-FFF2-40B4-BE49-F238E27FC236}">
                  <a16:creationId xmlns:a16="http://schemas.microsoft.com/office/drawing/2014/main" id="{7B1D4890-71F9-AE42-D5C4-0E4941D92B47}"/>
                </a:ext>
              </a:extLst>
            </p:cNvPr>
            <p:cNvPicPr>
              <a:picLocks noChangeAspect="1"/>
            </p:cNvPicPr>
            <p:nvPr/>
          </p:nvPicPr>
          <p:blipFill>
            <a:blip r:embed="rId7"/>
            <a:stretch>
              <a:fillRect/>
            </a:stretch>
          </p:blipFill>
          <p:spPr>
            <a:xfrm>
              <a:off x="7587684" y="1198712"/>
              <a:ext cx="1198114" cy="1198114"/>
            </a:xfrm>
            <a:prstGeom prst="rect">
              <a:avLst/>
            </a:prstGeom>
          </p:spPr>
        </p:pic>
      </p:grpSp>
    </p:spTree>
    <p:extLst>
      <p:ext uri="{BB962C8B-B14F-4D97-AF65-F5344CB8AC3E}">
        <p14:creationId xmlns:p14="http://schemas.microsoft.com/office/powerpoint/2010/main" val="4276049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0987570" y="539315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217466" y="520301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820868" y="1229391"/>
            <a:ext cx="10550261" cy="3231654"/>
          </a:xfrm>
          <a:prstGeom prst="rect">
            <a:avLst/>
          </a:prstGeom>
          <a:noFill/>
        </p:spPr>
        <p:txBody>
          <a:bodyPr wrap="square" rtlCol="0">
            <a:spAutoFit/>
          </a:bodyPr>
          <a:lstStyle/>
          <a:p>
            <a:pPr algn="just"/>
            <a:r>
              <a:rPr lang="en-US" sz="2400" dirty="0">
                <a:solidFill>
                  <a:srgbClr val="EB9734"/>
                </a:solidFill>
                <a:latin typeface="Raleway Black" pitchFamily="2" charset="0"/>
              </a:rPr>
              <a:t>Transformer</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de inteligencia artificial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entrenado con datos de código CSS y HTML</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aprende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las relaciones y patrones entre el código HTML y sus estilos correspondientes en CSS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Durante el entrenamiento, el modelo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recibe pares de ejemplos donde el HTML está emparejado con su CSS correspondiente.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Utilizando la arquitectura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modelo puede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entender el contexto y la estructura del HTML para generar estilos CSS apropiados.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Cuando se le da un código HTML como entrada, el modelo genera el código CSS necesario para estilizar el HTML basándose en los </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patrones y relaciones aprendidos durante el entrenamiento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proporcionando así estilos coherentes y funcionales.</a:t>
            </a:r>
            <a:endParaRPr lang="en-US" dirty="0">
              <a:solidFill>
                <a:srgbClr val="EB9734"/>
              </a:solidFill>
              <a:latin typeface="Raleway Black" pitchFamily="2" charset="0"/>
            </a:endParaRPr>
          </a:p>
        </p:txBody>
      </p:sp>
    </p:spTree>
    <p:extLst>
      <p:ext uri="{BB962C8B-B14F-4D97-AF65-F5344CB8AC3E}">
        <p14:creationId xmlns:p14="http://schemas.microsoft.com/office/powerpoint/2010/main" val="2885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5D4D7C5F-06D1-62DB-9343-B07E1EA05D99}"/>
              </a:ext>
            </a:extLst>
          </p:cNvPr>
          <p:cNvSpPr/>
          <p:nvPr/>
        </p:nvSpPr>
        <p:spPr>
          <a:xfrm rot="8561659">
            <a:off x="10155834" y="581144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0D2211A2-FE16-6804-B97B-18D83D4741E2}"/>
              </a:ext>
            </a:extLst>
          </p:cNvPr>
          <p:cNvSpPr/>
          <p:nvPr/>
        </p:nvSpPr>
        <p:spPr>
          <a:xfrm rot="6213016">
            <a:off x="11235140" y="5119365"/>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Marco 3">
            <a:extLst>
              <a:ext uri="{FF2B5EF4-FFF2-40B4-BE49-F238E27FC236}">
                <a16:creationId xmlns:a16="http://schemas.microsoft.com/office/drawing/2014/main" id="{F3AF34A3-B019-932B-2E4C-56148C89CF02}"/>
              </a:ext>
            </a:extLst>
          </p:cNvPr>
          <p:cNvSpPr/>
          <p:nvPr/>
        </p:nvSpPr>
        <p:spPr>
          <a:xfrm rot="8409895">
            <a:off x="378569" y="6052124"/>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Marco 4">
            <a:extLst>
              <a:ext uri="{FF2B5EF4-FFF2-40B4-BE49-F238E27FC236}">
                <a16:creationId xmlns:a16="http://schemas.microsoft.com/office/drawing/2014/main" id="{200A66D6-3519-314A-51EE-763DF2500C1D}"/>
              </a:ext>
            </a:extLst>
          </p:cNvPr>
          <p:cNvSpPr/>
          <p:nvPr/>
        </p:nvSpPr>
        <p:spPr>
          <a:xfrm rot="1712911">
            <a:off x="10897715" y="-28698"/>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B8B3D805-BA03-C98E-E01B-D09A4EE7B12A}"/>
              </a:ext>
            </a:extLst>
          </p:cNvPr>
          <p:cNvSpPr/>
          <p:nvPr/>
        </p:nvSpPr>
        <p:spPr>
          <a:xfrm rot="10646673">
            <a:off x="-649431" y="5149761"/>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3393C719-FE86-45DB-8220-B3DF1F0574E4}"/>
              </a:ext>
            </a:extLst>
          </p:cNvPr>
          <p:cNvSpPr/>
          <p:nvPr/>
        </p:nvSpPr>
        <p:spPr>
          <a:xfrm rot="14378614">
            <a:off x="-529330" y="1279233"/>
            <a:ext cx="1298862" cy="1266716"/>
          </a:xfrm>
          <a:prstGeom prst="frame">
            <a:avLst>
              <a:gd name="adj1" fmla="val 50000"/>
            </a:avLst>
          </a:prstGeom>
          <a:solidFill>
            <a:srgbClr val="EF9B35"/>
          </a:solidFill>
          <a:ln>
            <a:noFill/>
          </a:ln>
          <a:scene3d>
            <a:camera prst="isometricOffAxis2Left">
              <a:rot lat="2193786" lon="3074922" rev="1325882"/>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58315" y="873578"/>
            <a:ext cx="1374094" cy="461665"/>
          </a:xfrm>
          <a:prstGeom prst="rect">
            <a:avLst/>
          </a:prstGeom>
          <a:noFill/>
        </p:spPr>
        <p:txBody>
          <a:bodyPr wrap="none" rtlCol="0">
            <a:spAutoFit/>
          </a:bodyPr>
          <a:lstStyle/>
          <a:p>
            <a:pPr algn="just"/>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3693319"/>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un conjunto de datos organizados de forma sistemática, que se utiliza generalmente para entrenar modelos de aprendizaje automático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Los pasos en los que se utiliza un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en la arquitectura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son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Preprocesamiento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Antes de alimentar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 necesario realizar un preprocesamiento.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División del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suele dividirse en conjuntos de entrenamiento, validación y prueba.</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Entrenamiento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está preparado y dividido, se alimenta al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durante el proceso de entrenamiento.</a:t>
            </a:r>
          </a:p>
          <a:p>
            <a:pPr marL="285750"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Evaluación del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Una vez que el modelo ha sido entrenado, se evalúa su rendimiento utilizando el conjunto de datos de prueba.</a:t>
            </a:r>
          </a:p>
        </p:txBody>
      </p:sp>
    </p:spTree>
    <p:extLst>
      <p:ext uri="{BB962C8B-B14F-4D97-AF65-F5344CB8AC3E}">
        <p14:creationId xmlns:p14="http://schemas.microsoft.com/office/powerpoint/2010/main" val="3079325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108643" y="343050"/>
            <a:ext cx="5974713" cy="523220"/>
          </a:xfrm>
          <a:prstGeom prst="rect">
            <a:avLst/>
          </a:prstGeom>
          <a:noFill/>
        </p:spPr>
        <p:txBody>
          <a:bodyPr wrap="none" rtlCol="0">
            <a:spAutoFit/>
          </a:bodyPr>
          <a:lstStyle/>
          <a:p>
            <a:r>
              <a:rPr lang="es-CO" sz="2800" dirty="0">
                <a:solidFill>
                  <a:srgbClr val="EB9734"/>
                </a:solidFill>
                <a:latin typeface="Raleway Black" pitchFamily="2" charset="0"/>
              </a:rPr>
              <a:t>MARCO TEÓRICO DEL CONTEXTO</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CuadroTexto 7">
            <a:extLst>
              <a:ext uri="{FF2B5EF4-FFF2-40B4-BE49-F238E27FC236}">
                <a16:creationId xmlns:a16="http://schemas.microsoft.com/office/drawing/2014/main" id="{3D51A1F3-73C9-7ECD-46E1-BD91127E285F}"/>
              </a:ext>
            </a:extLst>
          </p:cNvPr>
          <p:cNvSpPr txBox="1"/>
          <p:nvPr/>
        </p:nvSpPr>
        <p:spPr>
          <a:xfrm>
            <a:off x="561538" y="888948"/>
            <a:ext cx="5864106" cy="461665"/>
          </a:xfrm>
          <a:prstGeom prst="rect">
            <a:avLst/>
          </a:prstGeom>
          <a:noFill/>
        </p:spPr>
        <p:txBody>
          <a:bodyPr wrap="non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Recolección de Datos para el </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Dataset</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377E108F-7A62-89DF-7ACE-5B816596A268}"/>
              </a:ext>
            </a:extLst>
          </p:cNvPr>
          <p:cNvSpPr txBox="1"/>
          <p:nvPr/>
        </p:nvSpPr>
        <p:spPr>
          <a:xfrm>
            <a:off x="527387" y="1381635"/>
            <a:ext cx="11137224" cy="2308324"/>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En el proceso de recolección de datos para la creación de nuestro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empleamos una variedad de generadores y recursos. </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Css</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Grid</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Gradient</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Code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The</a:t>
            </a:r>
            <a:r>
              <a:rPr lang="es-MX" dirty="0">
                <a:solidFill>
                  <a:srgbClr val="EB9734"/>
                </a:solidFill>
                <a:latin typeface="Raleway Black" pitchFamily="2" charset="0"/>
                <a:ea typeface="Open Sans SemiBold" panose="020B0706030804020204" pitchFamily="34" charset="0"/>
                <a:cs typeface="Open Sans SemiBold" panose="020B0706030804020204" pitchFamily="34" charset="0"/>
              </a:rPr>
              <a:t> Ultimate CSS </a:t>
            </a: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Generator</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a:p>
            <a:pPr marL="3486150" lvl="7" indent="-285750" algn="just">
              <a:buFont typeface="Arial" panose="020B0604020202020204" pitchFamily="34" charset="0"/>
              <a:buChar char="•"/>
            </a:pPr>
            <a:r>
              <a:rPr lang="es-MX" dirty="0" err="1">
                <a:solidFill>
                  <a:srgbClr val="EB9734"/>
                </a:solidFill>
                <a:latin typeface="Raleway Black" pitchFamily="2" charset="0"/>
                <a:ea typeface="Open Sans SemiBold" panose="020B0706030804020204" pitchFamily="34" charset="0"/>
                <a:cs typeface="Open Sans SemiBold" panose="020B0706030804020204" pitchFamily="34" charset="0"/>
              </a:rPr>
              <a:t>EnjoyCSS</a:t>
            </a:r>
            <a:endParaRPr lang="es-MX"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9" name="CuadroTexto 8">
            <a:extLst>
              <a:ext uri="{FF2B5EF4-FFF2-40B4-BE49-F238E27FC236}">
                <a16:creationId xmlns:a16="http://schemas.microsoft.com/office/drawing/2014/main" id="{7D41C454-41D9-C899-0776-B68F90F964AA}"/>
              </a:ext>
            </a:extLst>
          </p:cNvPr>
          <p:cNvSpPr txBox="1"/>
          <p:nvPr/>
        </p:nvSpPr>
        <p:spPr>
          <a:xfrm>
            <a:off x="561538" y="4205324"/>
            <a:ext cx="5408313" cy="461665"/>
          </a:xfrm>
          <a:prstGeom prst="rect">
            <a:avLst/>
          </a:prstGeom>
          <a:noFill/>
        </p:spPr>
        <p:txBody>
          <a:bodyPr wrap="square" rtlCol="0">
            <a:spAutoFit/>
          </a:bodyPr>
          <a:lstStyle/>
          <a:p>
            <a:pPr algn="just"/>
            <a:r>
              <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rPr>
              <a:t>Fine-</a:t>
            </a:r>
            <a:r>
              <a:rPr lang="es-MX" sz="2400" dirty="0" err="1">
                <a:solidFill>
                  <a:srgbClr val="EB9734"/>
                </a:solidFill>
                <a:latin typeface="Raleway Black" pitchFamily="2" charset="0"/>
                <a:ea typeface="Open Sans SemiBold" panose="020B0706030804020204" pitchFamily="34" charset="0"/>
                <a:cs typeface="Open Sans SemiBold" panose="020B0706030804020204" pitchFamily="34" charset="0"/>
              </a:rPr>
              <a:t>Tuning</a:t>
            </a:r>
            <a:endParaRPr lang="es-MX" sz="2400" dirty="0">
              <a:solidFill>
                <a:srgbClr val="EB9734"/>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CF85A8DE-17C2-1657-9F61-67EB1476CE55}"/>
              </a:ext>
            </a:extLst>
          </p:cNvPr>
          <p:cNvSpPr txBox="1"/>
          <p:nvPr/>
        </p:nvSpPr>
        <p:spPr>
          <a:xfrm>
            <a:off x="561538" y="4830034"/>
            <a:ext cx="11137224" cy="646331"/>
          </a:xfrm>
          <a:prstGeom prst="rect">
            <a:avLst/>
          </a:prstGeom>
          <a:noFill/>
        </p:spPr>
        <p:txBody>
          <a:bodyPr wrap="square" rtlCol="0">
            <a:spAutoFit/>
          </a:bodyPr>
          <a:lstStyle/>
          <a:p>
            <a:pPr algn="just"/>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Fine-</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Tuning</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o ajuste fino permite tomar un modelo entrenado que realiza bien una determinada tarea y aprovechar todo su conocimiento para resolver una nueva tarea específica</a:t>
            </a:r>
          </a:p>
        </p:txBody>
      </p:sp>
    </p:spTree>
    <p:extLst>
      <p:ext uri="{BB962C8B-B14F-4D97-AF65-F5344CB8AC3E}">
        <p14:creationId xmlns:p14="http://schemas.microsoft.com/office/powerpoint/2010/main" val="2812563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000D7A3-C136-915E-B6EE-13E2200E6F0C}"/>
              </a:ext>
            </a:extLst>
          </p:cNvPr>
          <p:cNvSpPr txBox="1"/>
          <p:nvPr/>
        </p:nvSpPr>
        <p:spPr>
          <a:xfrm>
            <a:off x="3242031" y="3719644"/>
            <a:ext cx="5145787" cy="461665"/>
          </a:xfrm>
          <a:prstGeom prst="rect">
            <a:avLst/>
          </a:prstGeom>
          <a:noFill/>
        </p:spPr>
        <p:txBody>
          <a:bodyPr wrap="square" rtlCol="0">
            <a:spAutoFit/>
          </a:bodyPr>
          <a:lstStyle/>
          <a:p>
            <a:r>
              <a:rPr lang="es-CO" sz="2400" dirty="0">
                <a:solidFill>
                  <a:srgbClr val="00F1FF"/>
                </a:solidFill>
                <a:latin typeface="Raleway Black" pitchFamily="2" charset="0"/>
                <a:ea typeface="Open Sans SemiBold" panose="020B0706030804020204" pitchFamily="34" charset="0"/>
                <a:cs typeface="Open Sans SemiBold" panose="020B0706030804020204" pitchFamily="34" charset="0"/>
              </a:rPr>
              <a:t>Tecnologías mas usadas de CSS</a:t>
            </a:r>
            <a:endParaRPr lang="en-US" sz="24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6690035" y="1344504"/>
            <a:ext cx="4570482" cy="461665"/>
          </a:xfrm>
          <a:prstGeom prst="rect">
            <a:avLst/>
          </a:prstGeom>
          <a:noFill/>
        </p:spPr>
        <p:txBody>
          <a:bodyPr wrap="none" rtlCol="0">
            <a:spAutoFit/>
          </a:bodyPr>
          <a:lstStyle/>
          <a:p>
            <a:r>
              <a:rPr lang="es-CO" sz="2400" dirty="0">
                <a:solidFill>
                  <a:srgbClr val="F03CED"/>
                </a:solidFill>
                <a:latin typeface="Raleway Black" pitchFamily="2" charset="0"/>
                <a:ea typeface="Open Sans SemiBold" panose="020B0706030804020204" pitchFamily="34" charset="0"/>
                <a:cs typeface="Open Sans SemiBold" panose="020B0706030804020204" pitchFamily="34" charset="0"/>
              </a:rPr>
              <a:t>Desarrolladores de Software</a:t>
            </a:r>
            <a:endParaRPr lang="en-US" sz="24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000259" y="1344505"/>
            <a:ext cx="4015843" cy="461665"/>
          </a:xfrm>
          <a:prstGeom prst="rect">
            <a:avLst/>
          </a:prstGeom>
          <a:noFill/>
        </p:spPr>
        <p:txBody>
          <a:bodyPr wrap="none" rtlCol="0">
            <a:spAutoFit/>
          </a:bodyPr>
          <a:lstStyle/>
          <a:p>
            <a:r>
              <a:rPr lang="es-CO" sz="2400" b="1" dirty="0">
                <a:solidFill>
                  <a:srgbClr val="FFFF00"/>
                </a:solidFill>
                <a:latin typeface="Raleway Black" pitchFamily="2" charset="0"/>
                <a:ea typeface="Open Sans SemiBold" panose="020B0706030804020204" pitchFamily="34" charset="0"/>
                <a:cs typeface="Open Sans SemiBold" panose="020B0706030804020204" pitchFamily="34" charset="0"/>
              </a:rPr>
              <a:t>Breve Introducción a CSS</a:t>
            </a:r>
            <a:endParaRPr lang="en-US" sz="24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3242031" y="4242864"/>
            <a:ext cx="4845901" cy="1815882"/>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MX" dirty="0">
                <a:solidFill>
                  <a:schemeClr val="bg1"/>
                </a:solidFill>
                <a:latin typeface="Raleway Black" pitchFamily="2" charset="0"/>
              </a:rPr>
              <a:t>Según el sitio web </a:t>
            </a:r>
            <a:r>
              <a:rPr lang="es-MX" dirty="0" err="1">
                <a:solidFill>
                  <a:schemeClr val="bg1"/>
                </a:solidFill>
                <a:latin typeface="Raleway Black" pitchFamily="2" charset="0"/>
              </a:rPr>
              <a:t>BuiltWith</a:t>
            </a:r>
            <a:r>
              <a:rPr lang="es-MX" dirty="0">
                <a:solidFill>
                  <a:schemeClr val="bg1"/>
                </a:solidFill>
                <a:latin typeface="Raleway Black" pitchFamily="2" charset="0"/>
              </a:rPr>
              <a:t>, que rastrea el uso de tecnologías web en todo el mundo, Bootstrap es la librería de CSS más utilizada en la actualidad, con un 16% de participación de mercado. Le sigue </a:t>
            </a:r>
            <a:r>
              <a:rPr lang="es-MX" dirty="0" err="1">
                <a:solidFill>
                  <a:schemeClr val="bg1"/>
                </a:solidFill>
                <a:latin typeface="Raleway Black" pitchFamily="2" charset="0"/>
              </a:rPr>
              <a:t>Materialize</a:t>
            </a:r>
            <a:r>
              <a:rPr lang="es-MX" dirty="0">
                <a:solidFill>
                  <a:schemeClr val="bg1"/>
                </a:solidFill>
                <a:latin typeface="Raleway Black" pitchFamily="2" charset="0"/>
              </a:rPr>
              <a:t> CSS con un 0,9%, </a:t>
            </a:r>
            <a:r>
              <a:rPr lang="es-MX" dirty="0" err="1">
                <a:solidFill>
                  <a:schemeClr val="bg1"/>
                </a:solidFill>
                <a:latin typeface="Raleway Black" pitchFamily="2" charset="0"/>
              </a:rPr>
              <a:t>Foundation</a:t>
            </a:r>
            <a:r>
              <a:rPr lang="es-MX" dirty="0">
                <a:solidFill>
                  <a:schemeClr val="bg1"/>
                </a:solidFill>
                <a:latin typeface="Raleway Black" pitchFamily="2" charset="0"/>
              </a:rPr>
              <a:t> con un 0,8%, </a:t>
            </a:r>
            <a:r>
              <a:rPr lang="es-MX" dirty="0" err="1">
                <a:solidFill>
                  <a:schemeClr val="bg1"/>
                </a:solidFill>
                <a:latin typeface="Raleway Black" pitchFamily="2" charset="0"/>
              </a:rPr>
              <a:t>Tailwind</a:t>
            </a:r>
            <a:r>
              <a:rPr lang="es-MX" dirty="0">
                <a:solidFill>
                  <a:schemeClr val="bg1"/>
                </a:solidFill>
                <a:latin typeface="Raleway Black" pitchFamily="2" charset="0"/>
              </a:rPr>
              <a:t> CSS con un 0,6% etc.</a:t>
            </a:r>
            <a:endParaRPr lang="en-US" dirty="0">
              <a:solidFill>
                <a:schemeClr val="bg1"/>
              </a:solidFill>
              <a:latin typeface="Raleway Black" pitchFamily="2" charset="0"/>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6758811" y="1867724"/>
            <a:ext cx="4432929" cy="1323439"/>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solidFill>
                  <a:schemeClr val="bg1"/>
                </a:solidFill>
                <a:latin typeface="Raleway Black" pitchFamily="2" charset="0"/>
              </a:rPr>
              <a:t>Los </a:t>
            </a:r>
            <a:r>
              <a:rPr lang="en-US" dirty="0" err="1">
                <a:solidFill>
                  <a:schemeClr val="bg1"/>
                </a:solidFill>
                <a:latin typeface="Raleway Black" pitchFamily="2" charset="0"/>
              </a:rPr>
              <a:t>desarrolladores</a:t>
            </a:r>
            <a:r>
              <a:rPr lang="en-US" dirty="0">
                <a:solidFill>
                  <a:schemeClr val="bg1"/>
                </a:solidFill>
                <a:latin typeface="Raleway Black" pitchFamily="2" charset="0"/>
              </a:rPr>
              <a:t> de software </a:t>
            </a:r>
            <a:r>
              <a:rPr lang="es-MX" dirty="0">
                <a:solidFill>
                  <a:schemeClr val="bg1"/>
                </a:solidFill>
                <a:latin typeface="Raleway Black" pitchFamily="2" charset="0"/>
              </a:rPr>
              <a:t>sobre todo especializados en la implementación de diseños e interfaces gráficas </a:t>
            </a:r>
            <a:r>
              <a:rPr lang="en-US" dirty="0" err="1">
                <a:solidFill>
                  <a:schemeClr val="bg1"/>
                </a:solidFill>
                <a:latin typeface="Raleway Black" pitchFamily="2" charset="0"/>
              </a:rPr>
              <a:t>durante</a:t>
            </a:r>
            <a:r>
              <a:rPr lang="en-US" dirty="0">
                <a:solidFill>
                  <a:schemeClr val="bg1"/>
                </a:solidFill>
                <a:latin typeface="Raleway Black" pitchFamily="2" charset="0"/>
              </a:rPr>
              <a:t> </a:t>
            </a:r>
            <a:r>
              <a:rPr lang="en-US" dirty="0" err="1">
                <a:solidFill>
                  <a:schemeClr val="bg1"/>
                </a:solidFill>
                <a:latin typeface="Raleway Black" pitchFamily="2" charset="0"/>
              </a:rPr>
              <a:t>mucho</a:t>
            </a:r>
            <a:r>
              <a:rPr lang="en-US" dirty="0">
                <a:solidFill>
                  <a:schemeClr val="bg1"/>
                </a:solidFill>
                <a:latin typeface="Raleway Black" pitchFamily="2" charset="0"/>
              </a:rPr>
              <a:t> </a:t>
            </a:r>
            <a:r>
              <a:rPr lang="en-US" dirty="0" err="1">
                <a:solidFill>
                  <a:schemeClr val="bg1"/>
                </a:solidFill>
                <a:latin typeface="Raleway Black" pitchFamily="2" charset="0"/>
              </a:rPr>
              <a:t>tiempo</a:t>
            </a:r>
            <a:r>
              <a:rPr lang="en-US" dirty="0">
                <a:solidFill>
                  <a:schemeClr val="bg1"/>
                </a:solidFill>
                <a:latin typeface="Raleway Black" pitchFamily="2" charset="0"/>
              </a:rPr>
              <a:t> </a:t>
            </a:r>
            <a:r>
              <a:rPr lang="en-US" dirty="0" err="1">
                <a:solidFill>
                  <a:schemeClr val="bg1"/>
                </a:solidFill>
                <a:latin typeface="Raleway Black" pitchFamily="2" charset="0"/>
              </a:rPr>
              <a:t>han</a:t>
            </a:r>
            <a:r>
              <a:rPr lang="en-US" dirty="0">
                <a:solidFill>
                  <a:schemeClr val="bg1"/>
                </a:solidFill>
                <a:latin typeface="Raleway Black" pitchFamily="2" charset="0"/>
              </a:rPr>
              <a:t> </a:t>
            </a:r>
            <a:r>
              <a:rPr lang="en-US" dirty="0" err="1">
                <a:solidFill>
                  <a:schemeClr val="bg1"/>
                </a:solidFill>
                <a:latin typeface="Raleway Black" pitchFamily="2" charset="0"/>
              </a:rPr>
              <a:t>intentado</a:t>
            </a:r>
            <a:r>
              <a:rPr lang="en-US" dirty="0">
                <a:solidFill>
                  <a:schemeClr val="bg1"/>
                </a:solidFill>
                <a:latin typeface="Raleway Black" pitchFamily="2" charset="0"/>
              </a:rPr>
              <a:t> </a:t>
            </a:r>
            <a:r>
              <a:rPr lang="en-US" dirty="0" err="1">
                <a:solidFill>
                  <a:schemeClr val="bg1"/>
                </a:solidFill>
                <a:latin typeface="Raleway Black" pitchFamily="2" charset="0"/>
              </a:rPr>
              <a:t>hacer</a:t>
            </a:r>
            <a:r>
              <a:rPr lang="en-US" dirty="0">
                <a:solidFill>
                  <a:schemeClr val="bg1"/>
                </a:solidFill>
                <a:latin typeface="Raleway Black" pitchFamily="2" charset="0"/>
              </a:rPr>
              <a:t> </a:t>
            </a:r>
            <a:r>
              <a:rPr lang="en-US" dirty="0" err="1">
                <a:solidFill>
                  <a:schemeClr val="bg1"/>
                </a:solidFill>
                <a:latin typeface="Raleway Black" pitchFamily="2" charset="0"/>
              </a:rPr>
              <a:t>su</a:t>
            </a:r>
            <a:r>
              <a:rPr lang="en-US" dirty="0">
                <a:solidFill>
                  <a:schemeClr val="bg1"/>
                </a:solidFill>
                <a:latin typeface="Raleway Black" pitchFamily="2" charset="0"/>
              </a:rPr>
              <a:t> </a:t>
            </a:r>
            <a:r>
              <a:rPr lang="en-US" dirty="0" err="1">
                <a:solidFill>
                  <a:schemeClr val="bg1"/>
                </a:solidFill>
                <a:latin typeface="Raleway Black" pitchFamily="2" charset="0"/>
              </a:rPr>
              <a:t>trabajo</a:t>
            </a:r>
            <a:r>
              <a:rPr lang="en-US" dirty="0">
                <a:solidFill>
                  <a:schemeClr val="bg1"/>
                </a:solidFill>
                <a:latin typeface="Raleway Black" pitchFamily="2" charset="0"/>
              </a:rPr>
              <a:t> mas </a:t>
            </a:r>
            <a:r>
              <a:rPr lang="en-US" dirty="0" err="1">
                <a:solidFill>
                  <a:schemeClr val="bg1"/>
                </a:solidFill>
                <a:latin typeface="Raleway Black" pitchFamily="2" charset="0"/>
              </a:rPr>
              <a:t>eficiente</a:t>
            </a:r>
            <a:r>
              <a:rPr lang="en-US" dirty="0">
                <a:solidFill>
                  <a:schemeClr val="bg1"/>
                </a:solidFill>
                <a:latin typeface="Raleway Black" pitchFamily="2" charset="0"/>
              </a:rPr>
              <a:t> y </a:t>
            </a:r>
            <a:r>
              <a:rPr lang="en-US" dirty="0" err="1">
                <a:solidFill>
                  <a:schemeClr val="bg1"/>
                </a:solidFill>
                <a:latin typeface="Raleway Black" pitchFamily="2" charset="0"/>
              </a:rPr>
              <a:t>productivo</a:t>
            </a:r>
            <a:r>
              <a:rPr lang="en-US" dirty="0">
                <a:solidFill>
                  <a:schemeClr val="bg1"/>
                </a:solidFill>
                <a:latin typeface="Raleway Black" pitchFamily="2" charset="0"/>
              </a:rPr>
              <a:t>.</a:t>
            </a:r>
            <a:endParaRPr lang="es-CO" dirty="0">
              <a:solidFill>
                <a:schemeClr val="bg1"/>
              </a:solidFill>
              <a:latin typeface="Raleway Black" pitchFamily="2" charset="0"/>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000259" y="1814917"/>
            <a:ext cx="3922608" cy="1323439"/>
          </a:xfrm>
          <a:prstGeom prst="rect">
            <a:avLst/>
          </a:prstGeom>
          <a:noFill/>
        </p:spPr>
        <p:txBody>
          <a:bodyPr wrap="square" rtlCol="0">
            <a:spAutoFit/>
          </a:bodyPr>
          <a:lstStyle/>
          <a:p>
            <a:pPr algn="just"/>
            <a:r>
              <a:rPr lang="es-MX" sz="1600" b="1" dirty="0">
                <a:solidFill>
                  <a:schemeClr val="bg1"/>
                </a:solidFill>
                <a:latin typeface="Raleway Black" pitchFamily="2" charset="0"/>
                <a:ea typeface="Open Sans SemiBold" panose="020B0706030804020204" pitchFamily="34" charset="0"/>
                <a:cs typeface="Open Sans SemiBold" panose="020B0706030804020204" pitchFamily="34" charset="0"/>
              </a:rPr>
              <a:t>Los lenguajes de hojas de estilo CSS surgieron con la introducción de Internet y el crecimiento exponencial del lenguaje HTML.</a:t>
            </a:r>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algn="just"/>
            <a:endParaRPr lang="en-US" sz="1600"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F4980541-A99B-E1FD-BCFC-A60BA2097147}"/>
              </a:ext>
            </a:extLst>
          </p:cNvPr>
          <p:cNvSpPr txBox="1"/>
          <p:nvPr/>
        </p:nvSpPr>
        <p:spPr>
          <a:xfrm>
            <a:off x="4438495" y="242101"/>
            <a:ext cx="2999539" cy="523220"/>
          </a:xfrm>
          <a:prstGeom prst="rect">
            <a:avLst/>
          </a:prstGeom>
          <a:noFill/>
          <a:effectLst>
            <a:glow rad="228600">
              <a:srgbClr val="00F1FF">
                <a:alpha val="40000"/>
              </a:srgbClr>
            </a:glow>
          </a:effectLst>
        </p:spPr>
        <p:txBody>
          <a:bodyPr wrap="square" rtlCol="0">
            <a:spAutoFit/>
          </a:bodyPr>
          <a:lstStyle/>
          <a:p>
            <a:r>
              <a:rPr lang="es-CO" sz="2800" dirty="0">
                <a:solidFill>
                  <a:srgbClr val="00F1FF"/>
                </a:solidFill>
                <a:latin typeface="Raleway Black" pitchFamily="2" charset="0"/>
              </a:rPr>
              <a:t>ANTECEDENTES</a:t>
            </a:r>
            <a:endParaRPr lang="en-US" sz="2800" dirty="0">
              <a:solidFill>
                <a:srgbClr val="00F1FF"/>
              </a:solidFill>
              <a:latin typeface="Raleway Black" pitchFamily="2" charset="0"/>
            </a:endParaRPr>
          </a:p>
        </p:txBody>
      </p:sp>
      <p:pic>
        <p:nvPicPr>
          <p:cNvPr id="2" name="Imagen 1">
            <a:extLst>
              <a:ext uri="{FF2B5EF4-FFF2-40B4-BE49-F238E27FC236}">
                <a16:creationId xmlns:a16="http://schemas.microsoft.com/office/drawing/2014/main" id="{0A2AE551-3CEA-9593-466A-39938953B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3" name="CuadroTexto 2">
            <a:extLst>
              <a:ext uri="{FF2B5EF4-FFF2-40B4-BE49-F238E27FC236}">
                <a16:creationId xmlns:a16="http://schemas.microsoft.com/office/drawing/2014/main" id="{122B3866-391A-0DD1-55EC-BD5BA30F30D8}"/>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588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157941" y="2801938"/>
            <a:ext cx="8287846"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228748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83480" y="5932626"/>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602295"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777025"/>
            <a:ext cx="11129650" cy="923330"/>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Como metodología de desarrollo se selecciono la programación extrema (XP) es una metodología ágil de gestión de proyectos que se centra en la velocidad y la simplicidad con ciclos de desarrollo cortos. </a:t>
            </a:r>
          </a:p>
        </p:txBody>
      </p:sp>
      <p:sp>
        <p:nvSpPr>
          <p:cNvPr id="3" name="CuadroTexto 2">
            <a:extLst>
              <a:ext uri="{FF2B5EF4-FFF2-40B4-BE49-F238E27FC236}">
                <a16:creationId xmlns:a16="http://schemas.microsoft.com/office/drawing/2014/main" id="{6EB63FDE-B66C-826D-5954-49C052AD4855}"/>
              </a:ext>
            </a:extLst>
          </p:cNvPr>
          <p:cNvSpPr txBox="1"/>
          <p:nvPr/>
        </p:nvSpPr>
        <p:spPr>
          <a:xfrm>
            <a:off x="834865" y="1155423"/>
            <a:ext cx="4246675"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Metodología de Desarrollo</a:t>
            </a:r>
            <a:endParaRPr lang="en-US" sz="2400" dirty="0">
              <a:solidFill>
                <a:srgbClr val="EB9734"/>
              </a:solidFill>
              <a:latin typeface="Raleway Black" pitchFamily="2" charset="0"/>
            </a:endParaRPr>
          </a:p>
        </p:txBody>
      </p:sp>
      <p:sp>
        <p:nvSpPr>
          <p:cNvPr id="4" name="CuadroTexto 3">
            <a:extLst>
              <a:ext uri="{FF2B5EF4-FFF2-40B4-BE49-F238E27FC236}">
                <a16:creationId xmlns:a16="http://schemas.microsoft.com/office/drawing/2014/main" id="{16840BB7-B3E3-B164-B7A9-387CFC0F4936}"/>
              </a:ext>
            </a:extLst>
          </p:cNvPr>
          <p:cNvSpPr txBox="1"/>
          <p:nvPr/>
        </p:nvSpPr>
        <p:spPr>
          <a:xfrm>
            <a:off x="847307" y="2756201"/>
            <a:ext cx="3624710" cy="461665"/>
          </a:xfrm>
          <a:prstGeom prst="rect">
            <a:avLst/>
          </a:prstGeom>
          <a:noFill/>
        </p:spPr>
        <p:txBody>
          <a:bodyPr wrap="none" rtlCol="0">
            <a:spAutoFit/>
          </a:bodyPr>
          <a:lstStyle/>
          <a:p>
            <a:r>
              <a:rPr lang="es-CO" sz="2400" dirty="0">
                <a:solidFill>
                  <a:srgbClr val="009A90"/>
                </a:solidFill>
                <a:latin typeface="Raleway Black" pitchFamily="2" charset="0"/>
                <a:ea typeface="Open Sans SemiBold" panose="020B0706030804020204" pitchFamily="34" charset="0"/>
                <a:cs typeface="Open Sans SemiBold" panose="020B0706030804020204" pitchFamily="34" charset="0"/>
              </a:rPr>
              <a:t>Modelo </a:t>
            </a:r>
            <a:r>
              <a:rPr lang="es-CO"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Pre-entrenado</a:t>
            </a:r>
            <a:endParaRPr lang="en-US" sz="2400" dirty="0">
              <a:solidFill>
                <a:srgbClr val="EB9734"/>
              </a:solidFill>
              <a:latin typeface="Raleway Black" pitchFamily="2" charset="0"/>
            </a:endParaRPr>
          </a:p>
        </p:txBody>
      </p:sp>
      <p:sp>
        <p:nvSpPr>
          <p:cNvPr id="5" name="CuadroTexto 4">
            <a:extLst>
              <a:ext uri="{FF2B5EF4-FFF2-40B4-BE49-F238E27FC236}">
                <a16:creationId xmlns:a16="http://schemas.microsoft.com/office/drawing/2014/main" id="{9FF7017A-FFD8-3308-299C-014839102FF9}"/>
              </a:ext>
            </a:extLst>
          </p:cNvPr>
          <p:cNvSpPr txBox="1"/>
          <p:nvPr/>
        </p:nvSpPr>
        <p:spPr>
          <a:xfrm>
            <a:off x="531175" y="3453595"/>
            <a:ext cx="11129650" cy="1754326"/>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uso de un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tiene importantes ventajas. Reduce los costos de computación, la huella de carbono, y permite utilizar modelos de última generación sin tener que entrenar uno desde cero.</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85750" indent="-285750" algn="just">
              <a:buFont typeface="Arial" panose="020B0604020202020204" pitchFamily="34" charset="0"/>
              <a:buChar char="•"/>
            </a:pP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seleccionado para este proyecto es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a:t>
            </a:r>
          </a:p>
          <a:p>
            <a:pPr algn="just"/>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12928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423598" y="1609913"/>
            <a:ext cx="10455072" cy="2585323"/>
          </a:xfrm>
          <a:prstGeom prst="rect">
            <a:avLst/>
          </a:prstGeom>
          <a:noFill/>
        </p:spPr>
        <p:txBody>
          <a:bodyPr wrap="square" rtlCol="0">
            <a:spAutoFit/>
          </a:bodyPr>
          <a:lstStyle/>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Descripción del modelo: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XL es la versión de parámetros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1.6B</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El modelo es un modelo previamente entrenado en el idioma inglés que utiliza un objetivo de modelado de lenguaje causal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CLM</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Desarrollado por:</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OpenAI</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Tipo de modelo:</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modelo de lenguaje basado en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transformers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Idioma(s):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inglés</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Licencia:</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Licencia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MIT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modificada </a:t>
            </a:r>
          </a:p>
          <a:p>
            <a:pPr marL="285750" indent="-285750" algn="just">
              <a:buFont typeface="Arial" panose="020B0604020202020204" pitchFamily="34" charset="0"/>
              <a:buChar char="•"/>
            </a:pP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Modelos relacionados:</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-2,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-Medium y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GPT-Large</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p>
          <a:p>
            <a:pPr marL="285750" indent="-285750" algn="just">
              <a:buFont typeface="Arial" panose="020B0604020202020204" pitchFamily="34" charset="0"/>
              <a:buChar char="•"/>
            </a:pPr>
            <a:r>
              <a:rPr lang="es-MX" dirty="0" err="1">
                <a:solidFill>
                  <a:srgbClr val="009A90"/>
                </a:solidFill>
                <a:latin typeface="Raleway Black" pitchFamily="2" charset="0"/>
                <a:ea typeface="Open Sans SemiBold" panose="020B0706030804020204" pitchFamily="34" charset="0"/>
                <a:cs typeface="Open Sans SemiBold" panose="020B0706030804020204" pitchFamily="34" charset="0"/>
              </a:rPr>
              <a:t>Dataset</a:t>
            </a:r>
            <a:r>
              <a:rPr lang="es-MX" dirty="0">
                <a:solidFill>
                  <a:srgbClr val="009A90"/>
                </a:solidFill>
                <a:latin typeface="Raleway Black" pitchFamily="2" charset="0"/>
                <a:ea typeface="Open Sans SemiBold" panose="020B0706030804020204" pitchFamily="34" charset="0"/>
                <a:cs typeface="Open Sans SemiBold" panose="020B0706030804020204" pitchFamily="34" charset="0"/>
              </a:rPr>
              <a:t> de entrenamiento :</a:t>
            </a:r>
            <a:r>
              <a:rPr lang="es-MX"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dirty="0" err="1">
                <a:solidFill>
                  <a:schemeClr val="bg1"/>
                </a:solidFill>
                <a:latin typeface="Raleway Black" pitchFamily="2" charset="0"/>
                <a:ea typeface="Open Sans SemiBold" panose="020B0706030804020204" pitchFamily="34" charset="0"/>
                <a:cs typeface="Open Sans SemiBold" panose="020B0706030804020204" pitchFamily="34" charset="0"/>
              </a:rPr>
              <a:t>WebText</a:t>
            </a:r>
            <a:endParaRPr lang="es-MX"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423598" y="928052"/>
            <a:ext cx="4690708"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Detalles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a:t>
            </a:r>
          </a:p>
        </p:txBody>
      </p:sp>
    </p:spTree>
    <p:extLst>
      <p:ext uri="{BB962C8B-B14F-4D97-AF65-F5344CB8AC3E}">
        <p14:creationId xmlns:p14="http://schemas.microsoft.com/office/powerpoint/2010/main" val="143279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941396"/>
            <a:ext cx="800892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Rendimiento del modelo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GPT</a:t>
            </a:r>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-2 XL en tareas de </a:t>
            </a:r>
            <a:r>
              <a:rPr lang="es-MX" sz="2400" dirty="0" err="1">
                <a:solidFill>
                  <a:srgbClr val="009A90"/>
                </a:solidFill>
                <a:latin typeface="Raleway Black" pitchFamily="2" charset="0"/>
                <a:ea typeface="Open Sans SemiBold" panose="020B0706030804020204" pitchFamily="34" charset="0"/>
                <a:cs typeface="Open Sans SemiBold" panose="020B0706030804020204" pitchFamily="34" charset="0"/>
              </a:rPr>
              <a:t>NLP</a:t>
            </a:r>
            <a:endPar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55DF18D5-2323-AB20-194B-016B2BDDBB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1914" y="1661691"/>
            <a:ext cx="7468171" cy="2244787"/>
          </a:xfrm>
          <a:prstGeom prst="rect">
            <a:avLst/>
          </a:prstGeom>
          <a:noFill/>
          <a:ln>
            <a:noFill/>
          </a:ln>
        </p:spPr>
      </p:pic>
      <p:pic>
        <p:nvPicPr>
          <p:cNvPr id="5" name="Imagen 4">
            <a:extLst>
              <a:ext uri="{FF2B5EF4-FFF2-40B4-BE49-F238E27FC236}">
                <a16:creationId xmlns:a16="http://schemas.microsoft.com/office/drawing/2014/main" id="{6ADB4F6F-F543-CFA5-15A3-09C5CE364D83}"/>
              </a:ext>
            </a:extLst>
          </p:cNvPr>
          <p:cNvPicPr>
            <a:picLocks noChangeAspect="1"/>
          </p:cNvPicPr>
          <p:nvPr/>
        </p:nvPicPr>
        <p:blipFill>
          <a:blip r:embed="rId4"/>
          <a:stretch>
            <a:fillRect/>
          </a:stretch>
        </p:blipFill>
        <p:spPr>
          <a:xfrm>
            <a:off x="1412408" y="4165107"/>
            <a:ext cx="9715819" cy="1785190"/>
          </a:xfrm>
          <a:prstGeom prst="rect">
            <a:avLst/>
          </a:prstGeom>
        </p:spPr>
      </p:pic>
    </p:spTree>
    <p:extLst>
      <p:ext uri="{BB962C8B-B14F-4D97-AF65-F5344CB8AC3E}">
        <p14:creationId xmlns:p14="http://schemas.microsoft.com/office/powerpoint/2010/main" val="287557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83443"/>
            <a:ext cx="6474849"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Tecnologías para desarrollo del proyecto</a:t>
            </a:r>
          </a:p>
        </p:txBody>
      </p:sp>
      <p:pic>
        <p:nvPicPr>
          <p:cNvPr id="1030" name="Picture 6">
            <a:extLst>
              <a:ext uri="{FF2B5EF4-FFF2-40B4-BE49-F238E27FC236}">
                <a16:creationId xmlns:a16="http://schemas.microsoft.com/office/drawing/2014/main" id="{A7E0D874-1198-00E3-DDA2-38AD885C6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368" y="2125377"/>
            <a:ext cx="1219200" cy="133826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11654A00-B574-2C86-38A0-7B872F5EF6D5}"/>
              </a:ext>
            </a:extLst>
          </p:cNvPr>
          <p:cNvPicPr>
            <a:picLocks noChangeAspect="1"/>
          </p:cNvPicPr>
          <p:nvPr/>
        </p:nvPicPr>
        <p:blipFill>
          <a:blip r:embed="rId4"/>
          <a:stretch>
            <a:fillRect/>
          </a:stretch>
        </p:blipFill>
        <p:spPr>
          <a:xfrm>
            <a:off x="6719810" y="2187695"/>
            <a:ext cx="1219200" cy="1172307"/>
          </a:xfrm>
          <a:prstGeom prst="rect">
            <a:avLst/>
          </a:prstGeom>
        </p:spPr>
      </p:pic>
      <p:pic>
        <p:nvPicPr>
          <p:cNvPr id="12" name="Imagen 11">
            <a:extLst>
              <a:ext uri="{FF2B5EF4-FFF2-40B4-BE49-F238E27FC236}">
                <a16:creationId xmlns:a16="http://schemas.microsoft.com/office/drawing/2014/main" id="{3293FDB1-C373-189A-AFEA-584F6B495634}"/>
              </a:ext>
            </a:extLst>
          </p:cNvPr>
          <p:cNvPicPr>
            <a:picLocks noChangeAspect="1"/>
          </p:cNvPicPr>
          <p:nvPr/>
        </p:nvPicPr>
        <p:blipFill>
          <a:blip r:embed="rId5"/>
          <a:stretch>
            <a:fillRect/>
          </a:stretch>
        </p:blipFill>
        <p:spPr>
          <a:xfrm>
            <a:off x="8761385" y="2160013"/>
            <a:ext cx="1104904" cy="1227670"/>
          </a:xfrm>
          <a:prstGeom prst="rect">
            <a:avLst/>
          </a:prstGeom>
        </p:spPr>
      </p:pic>
      <p:pic>
        <p:nvPicPr>
          <p:cNvPr id="17" name="Imagen 16">
            <a:extLst>
              <a:ext uri="{FF2B5EF4-FFF2-40B4-BE49-F238E27FC236}">
                <a16:creationId xmlns:a16="http://schemas.microsoft.com/office/drawing/2014/main" id="{B776D77D-D43A-F22B-E60F-C9BD8A4C5793}"/>
              </a:ext>
            </a:extLst>
          </p:cNvPr>
          <p:cNvPicPr>
            <a:picLocks noChangeAspect="1"/>
          </p:cNvPicPr>
          <p:nvPr/>
        </p:nvPicPr>
        <p:blipFill>
          <a:blip r:embed="rId6"/>
          <a:stretch>
            <a:fillRect/>
          </a:stretch>
        </p:blipFill>
        <p:spPr>
          <a:xfrm>
            <a:off x="2457623" y="3851115"/>
            <a:ext cx="885887" cy="1220554"/>
          </a:xfrm>
          <a:prstGeom prst="rect">
            <a:avLst/>
          </a:prstGeom>
        </p:spPr>
      </p:pic>
      <p:pic>
        <p:nvPicPr>
          <p:cNvPr id="21" name="Imagen 20">
            <a:extLst>
              <a:ext uri="{FF2B5EF4-FFF2-40B4-BE49-F238E27FC236}">
                <a16:creationId xmlns:a16="http://schemas.microsoft.com/office/drawing/2014/main" id="{7739DD72-9EBB-25F8-C6B0-2DC5FE6A6BC1}"/>
              </a:ext>
            </a:extLst>
          </p:cNvPr>
          <p:cNvPicPr>
            <a:picLocks noChangeAspect="1"/>
          </p:cNvPicPr>
          <p:nvPr/>
        </p:nvPicPr>
        <p:blipFill>
          <a:blip r:embed="rId7"/>
          <a:stretch>
            <a:fillRect/>
          </a:stretch>
        </p:blipFill>
        <p:spPr>
          <a:xfrm>
            <a:off x="3944830" y="3851115"/>
            <a:ext cx="885887" cy="1153713"/>
          </a:xfrm>
          <a:prstGeom prst="rect">
            <a:avLst/>
          </a:prstGeom>
        </p:spPr>
      </p:pic>
      <p:pic>
        <p:nvPicPr>
          <p:cNvPr id="25" name="Imagen 24">
            <a:extLst>
              <a:ext uri="{FF2B5EF4-FFF2-40B4-BE49-F238E27FC236}">
                <a16:creationId xmlns:a16="http://schemas.microsoft.com/office/drawing/2014/main" id="{4328CAA8-4E11-583C-DAC5-AC37A8D66AB0}"/>
              </a:ext>
            </a:extLst>
          </p:cNvPr>
          <p:cNvPicPr>
            <a:picLocks noChangeAspect="1"/>
          </p:cNvPicPr>
          <p:nvPr/>
        </p:nvPicPr>
        <p:blipFill>
          <a:blip r:embed="rId8"/>
          <a:stretch>
            <a:fillRect/>
          </a:stretch>
        </p:blipFill>
        <p:spPr>
          <a:xfrm>
            <a:off x="8838987" y="3896828"/>
            <a:ext cx="949700" cy="1192177"/>
          </a:xfrm>
          <a:prstGeom prst="rect">
            <a:avLst/>
          </a:prstGeom>
        </p:spPr>
      </p:pic>
      <p:pic>
        <p:nvPicPr>
          <p:cNvPr id="28" name="Imagen 27">
            <a:extLst>
              <a:ext uri="{FF2B5EF4-FFF2-40B4-BE49-F238E27FC236}">
                <a16:creationId xmlns:a16="http://schemas.microsoft.com/office/drawing/2014/main" id="{9DE697A1-6F94-95FF-7F79-29E3C5235033}"/>
              </a:ext>
            </a:extLst>
          </p:cNvPr>
          <p:cNvPicPr>
            <a:picLocks noChangeAspect="1"/>
          </p:cNvPicPr>
          <p:nvPr/>
        </p:nvPicPr>
        <p:blipFill>
          <a:blip r:embed="rId9"/>
          <a:stretch>
            <a:fillRect/>
          </a:stretch>
        </p:blipFill>
        <p:spPr>
          <a:xfrm>
            <a:off x="5442683" y="3851115"/>
            <a:ext cx="1066329" cy="1153713"/>
          </a:xfrm>
          <a:prstGeom prst="rect">
            <a:avLst/>
          </a:prstGeom>
        </p:spPr>
      </p:pic>
      <p:pic>
        <p:nvPicPr>
          <p:cNvPr id="30" name="Imagen 29">
            <a:extLst>
              <a:ext uri="{FF2B5EF4-FFF2-40B4-BE49-F238E27FC236}">
                <a16:creationId xmlns:a16="http://schemas.microsoft.com/office/drawing/2014/main" id="{FBB23BB0-6616-0995-E39B-337A328B297E}"/>
              </a:ext>
            </a:extLst>
          </p:cNvPr>
          <p:cNvPicPr>
            <a:picLocks noChangeAspect="1"/>
          </p:cNvPicPr>
          <p:nvPr/>
        </p:nvPicPr>
        <p:blipFill>
          <a:blip r:embed="rId10"/>
          <a:stretch>
            <a:fillRect/>
          </a:stretch>
        </p:blipFill>
        <p:spPr>
          <a:xfrm>
            <a:off x="7097197" y="3832520"/>
            <a:ext cx="1007773" cy="1172308"/>
          </a:xfrm>
          <a:prstGeom prst="rect">
            <a:avLst/>
          </a:prstGeom>
        </p:spPr>
      </p:pic>
      <p:pic>
        <p:nvPicPr>
          <p:cNvPr id="32" name="Imagen 31">
            <a:extLst>
              <a:ext uri="{FF2B5EF4-FFF2-40B4-BE49-F238E27FC236}">
                <a16:creationId xmlns:a16="http://schemas.microsoft.com/office/drawing/2014/main" id="{3B32BDDB-622D-848A-5982-6E14BEBFB356}"/>
              </a:ext>
            </a:extLst>
          </p:cNvPr>
          <p:cNvPicPr>
            <a:picLocks noChangeAspect="1"/>
          </p:cNvPicPr>
          <p:nvPr/>
        </p:nvPicPr>
        <p:blipFill>
          <a:blip r:embed="rId11"/>
          <a:stretch>
            <a:fillRect/>
          </a:stretch>
        </p:blipFill>
        <p:spPr>
          <a:xfrm>
            <a:off x="4550034" y="2201330"/>
            <a:ext cx="1108293" cy="1158672"/>
          </a:xfrm>
          <a:prstGeom prst="rect">
            <a:avLst/>
          </a:prstGeom>
        </p:spPr>
      </p:pic>
    </p:spTree>
    <p:extLst>
      <p:ext uri="{BB962C8B-B14F-4D97-AF65-F5344CB8AC3E}">
        <p14:creationId xmlns:p14="http://schemas.microsoft.com/office/powerpoint/2010/main" val="165806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3341471" y="343050"/>
            <a:ext cx="5857694"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MARCO TEÓRICO DE INGENIERÍA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843139" y="4810054"/>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6836" y="422596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CuadroTexto 2">
            <a:extLst>
              <a:ext uri="{FF2B5EF4-FFF2-40B4-BE49-F238E27FC236}">
                <a16:creationId xmlns:a16="http://schemas.microsoft.com/office/drawing/2014/main" id="{6EB63FDE-B66C-826D-5954-49C052AD4855}"/>
              </a:ext>
            </a:extLst>
          </p:cNvPr>
          <p:cNvSpPr txBox="1"/>
          <p:nvPr/>
        </p:nvSpPr>
        <p:spPr>
          <a:xfrm>
            <a:off x="561538" y="1190080"/>
            <a:ext cx="6696064" cy="461665"/>
          </a:xfrm>
          <a:prstGeom prst="rect">
            <a:avLst/>
          </a:prstGeom>
          <a:noFill/>
        </p:spPr>
        <p:txBody>
          <a:bodyPr wrap="none" rtlCol="0">
            <a:spAutoFit/>
          </a:bodyPr>
          <a:lstStyle/>
          <a:p>
            <a:pPr algn="just"/>
            <a:r>
              <a:rPr lang="es-MX" sz="2400" dirty="0">
                <a:solidFill>
                  <a:srgbClr val="009A90"/>
                </a:solidFill>
                <a:latin typeface="Raleway Black" pitchFamily="2" charset="0"/>
                <a:ea typeface="Open Sans SemiBold" panose="020B0706030804020204" pitchFamily="34" charset="0"/>
                <a:cs typeface="Open Sans SemiBold" panose="020B0706030804020204" pitchFamily="34" charset="0"/>
              </a:rPr>
              <a:t>Herramientas para desarrollo del proyecto</a:t>
            </a:r>
          </a:p>
        </p:txBody>
      </p:sp>
      <p:pic>
        <p:nvPicPr>
          <p:cNvPr id="2050" name="Picture 2" descr="Visual Studio Code and VS Code icons and names usage guidelines">
            <a:extLst>
              <a:ext uri="{FF2B5EF4-FFF2-40B4-BE49-F238E27FC236}">
                <a16:creationId xmlns:a16="http://schemas.microsoft.com/office/drawing/2014/main" id="{4B01129E-44D1-CA9A-0A67-B95D25A6C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049" y="2097755"/>
            <a:ext cx="17907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Colab Logo transparent PNG - StickPNG">
            <a:extLst>
              <a:ext uri="{FF2B5EF4-FFF2-40B4-BE49-F238E27FC236}">
                <a16:creationId xmlns:a16="http://schemas.microsoft.com/office/drawing/2014/main" id="{3A699F97-C889-2B8C-880E-8D6218CD7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977" y="2107280"/>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and assets - Hugging Face">
            <a:extLst>
              <a:ext uri="{FF2B5EF4-FFF2-40B4-BE49-F238E27FC236}">
                <a16:creationId xmlns:a16="http://schemas.microsoft.com/office/drawing/2014/main" id="{5D41A689-B844-1D72-A2CA-71BEA97AA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74" y="2097755"/>
            <a:ext cx="17811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stman API Platform Logo PNG vector in SVG, PDF, AI, CDR format">
            <a:extLst>
              <a:ext uri="{FF2B5EF4-FFF2-40B4-BE49-F238E27FC236}">
                <a16:creationId xmlns:a16="http://schemas.microsoft.com/office/drawing/2014/main" id="{883290A3-2A35-3CDD-CEB6-40027BF4C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556" y="4165107"/>
            <a:ext cx="179129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732BA9D-4C1A-643B-81FE-B0EC0F571296}"/>
              </a:ext>
            </a:extLst>
          </p:cNvPr>
          <p:cNvPicPr>
            <a:picLocks noChangeAspect="1"/>
          </p:cNvPicPr>
          <p:nvPr/>
        </p:nvPicPr>
        <p:blipFill>
          <a:blip r:embed="rId7"/>
          <a:stretch>
            <a:fillRect/>
          </a:stretch>
        </p:blipFill>
        <p:spPr>
          <a:xfrm>
            <a:off x="6807472" y="4165108"/>
            <a:ext cx="1781175" cy="1685924"/>
          </a:xfrm>
          <a:prstGeom prst="rect">
            <a:avLst/>
          </a:prstGeom>
        </p:spPr>
      </p:pic>
    </p:spTree>
    <p:extLst>
      <p:ext uri="{BB962C8B-B14F-4D97-AF65-F5344CB8AC3E}">
        <p14:creationId xmlns:p14="http://schemas.microsoft.com/office/powerpoint/2010/main" val="41345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256019" y="2894271"/>
            <a:ext cx="5748690" cy="707886"/>
          </a:xfrm>
          <a:prstGeom prst="rect">
            <a:avLst/>
          </a:prstGeom>
          <a:noFill/>
        </p:spPr>
        <p:txBody>
          <a:bodyPr wrap="none" rtlCol="0">
            <a:spAutoFit/>
          </a:bodyPr>
          <a:lstStyle/>
          <a:p>
            <a:r>
              <a:rPr lang="es-MX" sz="40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61568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414529"/>
            <a:ext cx="9708107"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División en conjunto de datos de entrenamiento, validación y prueba</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2085563"/>
            <a:ext cx="10106742" cy="2308324"/>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el entrenamiento de nuestro Modelo Generador de Código CSS, es crucial estructurar adecuadamente 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Para ello, dividimos el conjunto de datos en tres archivos de tipo JSON los cuales son :</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STYLES.json</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a:t>
            </a:r>
            <a:r>
              <a:rPr lang="fr-FR"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Entrenamiento</a:t>
            </a:r>
            <a:r>
              <a:rPr lang="fr-FR" sz="1600" dirty="0">
                <a:solidFill>
                  <a:srgbClr val="FFFF00"/>
                </a:solidFill>
                <a:latin typeface="Raleway Black" pitchFamily="2" charset="0"/>
                <a:ea typeface="Open Sans SemiBold" panose="020B0706030804020204" pitchFamily="34" charset="0"/>
                <a:cs typeface="Open Sans SemiBold" panose="020B0706030804020204" pitchFamily="34" charset="0"/>
              </a:rPr>
              <a:t> - Train)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VALIDATION.json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Validación)</a:t>
            </a:r>
          </a:p>
          <a:p>
            <a:pPr lvl="5"/>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a:p>
            <a:pPr marL="2571750" lvl="5" indent="-285750">
              <a:buFont typeface="Arial" panose="020B0604020202020204" pitchFamily="34" charset="0"/>
              <a:buChar char="•"/>
            </a:pP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TEST.json</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de Prueba)</a:t>
            </a: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0400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622498" y="222808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185433" y="5580754"/>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327846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Desarrollo del Modelo</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4" name="CuadroTexto 3">
            <a:extLst>
              <a:ext uri="{FF2B5EF4-FFF2-40B4-BE49-F238E27FC236}">
                <a16:creationId xmlns:a16="http://schemas.microsoft.com/office/drawing/2014/main" id="{BDB5CA31-3553-9B31-B151-38509A8CA6AF}"/>
              </a:ext>
            </a:extLst>
          </p:cNvPr>
          <p:cNvSpPr txBox="1"/>
          <p:nvPr/>
        </p:nvSpPr>
        <p:spPr>
          <a:xfrm>
            <a:off x="737186" y="1819195"/>
            <a:ext cx="10106742" cy="338554"/>
          </a:xfrm>
          <a:prstGeom prst="rect">
            <a:avLst/>
          </a:prstGeom>
          <a:noFill/>
        </p:spPr>
        <p:txBody>
          <a:bodyPr wrap="square" rtlCol="0">
            <a:spAutoFit/>
          </a:bodyPr>
          <a:lstStyle/>
          <a:p>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Preparando el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3" name="Imagen 2">
            <a:extLst>
              <a:ext uri="{FF2B5EF4-FFF2-40B4-BE49-F238E27FC236}">
                <a16:creationId xmlns:a16="http://schemas.microsoft.com/office/drawing/2014/main" id="{C002E867-FEE3-FFD1-F1DA-F7745F687361}"/>
              </a:ext>
            </a:extLst>
          </p:cNvPr>
          <p:cNvPicPr>
            <a:picLocks noChangeAspect="1"/>
          </p:cNvPicPr>
          <p:nvPr/>
        </p:nvPicPr>
        <p:blipFill>
          <a:blip r:embed="rId3"/>
          <a:stretch>
            <a:fillRect/>
          </a:stretch>
        </p:blipFill>
        <p:spPr>
          <a:xfrm>
            <a:off x="1674865" y="2584061"/>
            <a:ext cx="8565539" cy="2810758"/>
          </a:xfrm>
          <a:prstGeom prst="rect">
            <a:avLst/>
          </a:prstGeom>
        </p:spPr>
      </p:pic>
    </p:spTree>
    <p:extLst>
      <p:ext uri="{BB962C8B-B14F-4D97-AF65-F5344CB8AC3E}">
        <p14:creationId xmlns:p14="http://schemas.microsoft.com/office/powerpoint/2010/main" val="408372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451555"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317424" y="594948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737186" y="1209214"/>
            <a:ext cx="1018419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de Modelo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Pre-entrenado</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-2 XL usando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GPT2Model</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Imagen 5">
            <a:extLst>
              <a:ext uri="{FF2B5EF4-FFF2-40B4-BE49-F238E27FC236}">
                <a16:creationId xmlns:a16="http://schemas.microsoft.com/office/drawing/2014/main" id="{E6B33305-1EA2-6EBF-12B3-7AC91847650F}"/>
              </a:ext>
            </a:extLst>
          </p:cNvPr>
          <p:cNvPicPr>
            <a:picLocks noChangeAspect="1"/>
          </p:cNvPicPr>
          <p:nvPr/>
        </p:nvPicPr>
        <p:blipFill>
          <a:blip r:embed="rId3"/>
          <a:stretch>
            <a:fillRect/>
          </a:stretch>
        </p:blipFill>
        <p:spPr>
          <a:xfrm>
            <a:off x="3018174" y="1745301"/>
            <a:ext cx="5635044" cy="773437"/>
          </a:xfrm>
          <a:prstGeom prst="rect">
            <a:avLst/>
          </a:prstGeom>
        </p:spPr>
      </p:pic>
      <p:sp>
        <p:nvSpPr>
          <p:cNvPr id="10" name="CuadroTexto 9">
            <a:extLst>
              <a:ext uri="{FF2B5EF4-FFF2-40B4-BE49-F238E27FC236}">
                <a16:creationId xmlns:a16="http://schemas.microsoft.com/office/drawing/2014/main" id="{A3DCA8D3-7272-BA93-B6F7-F743F9728493}"/>
              </a:ext>
            </a:extLst>
          </p:cNvPr>
          <p:cNvSpPr txBox="1"/>
          <p:nvPr/>
        </p:nvSpPr>
        <p:spPr>
          <a:xfrm>
            <a:off x="185433" y="2676713"/>
            <a:ext cx="11299888"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Tokenizador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GPT2Tokenizer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la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Tokenizacion</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del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Dataset</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98CAE596-E29A-ADEA-38AD-5A5061B1C0E2}"/>
              </a:ext>
            </a:extLst>
          </p:cNvPr>
          <p:cNvPicPr>
            <a:picLocks noChangeAspect="1"/>
          </p:cNvPicPr>
          <p:nvPr/>
        </p:nvPicPr>
        <p:blipFill>
          <a:blip r:embed="rId4"/>
          <a:stretch>
            <a:fillRect/>
          </a:stretch>
        </p:blipFill>
        <p:spPr>
          <a:xfrm>
            <a:off x="2642190" y="3173507"/>
            <a:ext cx="6907619" cy="1176876"/>
          </a:xfrm>
          <a:prstGeom prst="rect">
            <a:avLst/>
          </a:prstGeom>
        </p:spPr>
      </p:pic>
      <p:pic>
        <p:nvPicPr>
          <p:cNvPr id="3" name="Imagen 2">
            <a:extLst>
              <a:ext uri="{FF2B5EF4-FFF2-40B4-BE49-F238E27FC236}">
                <a16:creationId xmlns:a16="http://schemas.microsoft.com/office/drawing/2014/main" id="{2CAC1709-03F0-90EF-5A1C-017A2FB90466}"/>
              </a:ext>
            </a:extLst>
          </p:cNvPr>
          <p:cNvPicPr>
            <a:picLocks noChangeAspect="1"/>
          </p:cNvPicPr>
          <p:nvPr/>
        </p:nvPicPr>
        <p:blipFill>
          <a:blip r:embed="rId5"/>
          <a:stretch>
            <a:fillRect/>
          </a:stretch>
        </p:blipFill>
        <p:spPr>
          <a:xfrm>
            <a:off x="4029074" y="5010558"/>
            <a:ext cx="4133850" cy="1600200"/>
          </a:xfrm>
          <a:prstGeom prst="rect">
            <a:avLst/>
          </a:prstGeom>
        </p:spPr>
      </p:pic>
      <p:sp>
        <p:nvSpPr>
          <p:cNvPr id="12" name="CuadroTexto 11">
            <a:extLst>
              <a:ext uri="{FF2B5EF4-FFF2-40B4-BE49-F238E27FC236}">
                <a16:creationId xmlns:a16="http://schemas.microsoft.com/office/drawing/2014/main" id="{62669260-1A38-9AEE-6178-72D1CB162DBD}"/>
              </a:ext>
            </a:extLst>
          </p:cNvPr>
          <p:cNvSpPr txBox="1"/>
          <p:nvPr/>
        </p:nvSpPr>
        <p:spPr>
          <a:xfrm>
            <a:off x="2436183" y="4487974"/>
            <a:ext cx="7319632"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Implementamos el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Trainer</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 para entrenar el modelo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29610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2584361" y="2894271"/>
            <a:ext cx="7092006" cy="707886"/>
          </a:xfrm>
          <a:prstGeom prst="rect">
            <a:avLst/>
          </a:prstGeom>
          <a:noFill/>
        </p:spPr>
        <p:txBody>
          <a:bodyPr wrap="none" rtlCol="0">
            <a:spAutoFit/>
          </a:bodyPr>
          <a:lstStyle/>
          <a:p>
            <a:r>
              <a:rPr lang="es-CO" sz="4000" dirty="0">
                <a:solidFill>
                  <a:srgbClr val="EB9734"/>
                </a:solidFill>
                <a:latin typeface="Raleway Black" pitchFamily="2" charset="0"/>
              </a:rPr>
              <a:t>SITUACIÓN PROBLEMÁTICA</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155605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540599" y="6015058"/>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1243623" y="580647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275770" y="805488"/>
            <a:ext cx="10193816" cy="430887"/>
          </a:xfrm>
          <a:prstGeom prst="rect">
            <a:avLst/>
          </a:prstGeom>
          <a:noFill/>
        </p:spPr>
        <p:txBody>
          <a:bodyPr wrap="non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Evaluación de código CSS generado por el Modelo con </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t>
            </a:r>
            <a:r>
              <a:rPr lang="es-MX" sz="2200" b="1" dirty="0" err="1">
                <a:solidFill>
                  <a:srgbClr val="FFFF00"/>
                </a:solidFill>
                <a:latin typeface="Raleway Black" pitchFamily="2" charset="0"/>
                <a:ea typeface="Open Sans SemiBold" panose="020B0706030804020204" pitchFamily="34" charset="0"/>
                <a:cs typeface="Open Sans SemiBold" panose="020B0706030804020204" pitchFamily="34" charset="0"/>
              </a:rPr>
              <a:t>large</a:t>
            </a:r>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-512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275769" y="1276763"/>
            <a:ext cx="11705560" cy="2308324"/>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evaluar la calidad del código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generado se implementó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large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-512 que es un modelo de evaluación automática del lenguaje natural, evalúa la similitud semántica y el contexto entre el código CSS generado y el código CSS del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dataset</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Ambos textos (el generado por el modelo y el de referencia) son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tokenizados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transformados en secuencias de 512 tokens,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posteriormente ambos textos se convierten en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que capturan tanto la semántica como el contexto del código CSS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Esta comparación no se basa solo en coincidencias exactas de palabras, sino en la proximidad semántica de los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embeddings</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La puntuación de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bleurt</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captura cómo de similar es el código CSS generado al </a:t>
            </a:r>
            <a:r>
              <a:rPr lang="es-MX" sz="1600" dirty="0" err="1">
                <a:solidFill>
                  <a:srgbClr val="FFFF00"/>
                </a:solidFill>
                <a:latin typeface="Raleway Black" pitchFamily="2" charset="0"/>
                <a:ea typeface="Open Sans SemiBold" panose="020B0706030804020204" pitchFamily="34" charset="0"/>
                <a:cs typeface="Open Sans SemiBold" panose="020B0706030804020204" pitchFamily="34" charset="0"/>
              </a:rPr>
              <a:t>codigo</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 CSS de referencia en términos de contenido semántico y contexto, evaluando la coherencia, relevancia y naturalidad del código CSS.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11" name="Imagen 10">
            <a:extLst>
              <a:ext uri="{FF2B5EF4-FFF2-40B4-BE49-F238E27FC236}">
                <a16:creationId xmlns:a16="http://schemas.microsoft.com/office/drawing/2014/main" id="{A05673B3-61A7-8915-B7A2-123A4A5B888A}"/>
              </a:ext>
            </a:extLst>
          </p:cNvPr>
          <p:cNvPicPr>
            <a:picLocks noChangeAspect="1"/>
          </p:cNvPicPr>
          <p:nvPr/>
        </p:nvPicPr>
        <p:blipFill>
          <a:blip r:embed="rId3"/>
          <a:stretch>
            <a:fillRect/>
          </a:stretch>
        </p:blipFill>
        <p:spPr>
          <a:xfrm>
            <a:off x="1379100" y="3412880"/>
            <a:ext cx="9126378" cy="3235536"/>
          </a:xfrm>
          <a:prstGeom prst="rect">
            <a:avLst/>
          </a:prstGeom>
        </p:spPr>
      </p:pic>
    </p:spTree>
    <p:extLst>
      <p:ext uri="{BB962C8B-B14F-4D97-AF65-F5344CB8AC3E}">
        <p14:creationId xmlns:p14="http://schemas.microsoft.com/office/powerpoint/2010/main" val="731349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Marco 7">
            <a:extLst>
              <a:ext uri="{FF2B5EF4-FFF2-40B4-BE49-F238E27FC236}">
                <a16:creationId xmlns:a16="http://schemas.microsoft.com/office/drawing/2014/main" id="{FB274F02-1315-4EAC-622A-BB23E106B52E}"/>
              </a:ext>
            </a:extLst>
          </p:cNvPr>
          <p:cNvSpPr/>
          <p:nvPr/>
        </p:nvSpPr>
        <p:spPr>
          <a:xfrm>
            <a:off x="-273783" y="5743555"/>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954353" y="5726039"/>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94128" y="861904"/>
            <a:ext cx="7981902" cy="430887"/>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Alojamiento del modelo generador de código CSS </a:t>
            </a:r>
            <a:endParaRPr lang="en-US" sz="22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3" name="CuadroTexto 2">
            <a:extLst>
              <a:ext uri="{FF2B5EF4-FFF2-40B4-BE49-F238E27FC236}">
                <a16:creationId xmlns:a16="http://schemas.microsoft.com/office/drawing/2014/main" id="{45DC7FC9-CAA6-656A-CCE5-8C07B65F8D8C}"/>
              </a:ext>
            </a:extLst>
          </p:cNvPr>
          <p:cNvSpPr txBox="1"/>
          <p:nvPr/>
        </p:nvSpPr>
        <p:spPr>
          <a:xfrm>
            <a:off x="394128" y="1240548"/>
            <a:ext cx="10970732" cy="1077218"/>
          </a:xfrm>
          <a:prstGeom prst="rect">
            <a:avLst/>
          </a:prstGeom>
          <a:noFill/>
        </p:spPr>
        <p:txBody>
          <a:bodyPr wrap="square" rtlCol="0">
            <a:spAutoFit/>
          </a:bodyPr>
          <a:lstStyle/>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Para alojar el modelo gratuitamente, se utilizó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Concentrador de alta frecuencia</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y para las peticiones al modelo se empleó el plan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que calcula el costo promedio de las peticiones al modelo por hora.</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pic>
        <p:nvPicPr>
          <p:cNvPr id="4" name="Imagen 3">
            <a:extLst>
              <a:ext uri="{FF2B5EF4-FFF2-40B4-BE49-F238E27FC236}">
                <a16:creationId xmlns:a16="http://schemas.microsoft.com/office/drawing/2014/main" id="{8B98E2C7-B262-8511-5082-2DC1C4BBDD82}"/>
              </a:ext>
            </a:extLst>
          </p:cNvPr>
          <p:cNvPicPr>
            <a:picLocks noChangeAspect="1"/>
          </p:cNvPicPr>
          <p:nvPr/>
        </p:nvPicPr>
        <p:blipFill>
          <a:blip r:embed="rId3"/>
          <a:stretch>
            <a:fillRect/>
          </a:stretch>
        </p:blipFill>
        <p:spPr>
          <a:xfrm>
            <a:off x="2218541" y="2097058"/>
            <a:ext cx="3179257" cy="2502181"/>
          </a:xfrm>
          <a:prstGeom prst="rect">
            <a:avLst/>
          </a:prstGeom>
        </p:spPr>
      </p:pic>
      <p:pic>
        <p:nvPicPr>
          <p:cNvPr id="6" name="Imagen 5">
            <a:extLst>
              <a:ext uri="{FF2B5EF4-FFF2-40B4-BE49-F238E27FC236}">
                <a16:creationId xmlns:a16="http://schemas.microsoft.com/office/drawing/2014/main" id="{DA4ECA8A-7032-9064-53E5-70D2E4055845}"/>
              </a:ext>
            </a:extLst>
          </p:cNvPr>
          <p:cNvPicPr>
            <a:picLocks noChangeAspect="1"/>
          </p:cNvPicPr>
          <p:nvPr/>
        </p:nvPicPr>
        <p:blipFill>
          <a:blip r:embed="rId4"/>
          <a:stretch>
            <a:fillRect/>
          </a:stretch>
        </p:blipFill>
        <p:spPr>
          <a:xfrm>
            <a:off x="6095999" y="2126985"/>
            <a:ext cx="3227396" cy="2510053"/>
          </a:xfrm>
          <a:prstGeom prst="rect">
            <a:avLst/>
          </a:prstGeom>
        </p:spPr>
      </p:pic>
      <p:pic>
        <p:nvPicPr>
          <p:cNvPr id="11" name="Imagen 10">
            <a:extLst>
              <a:ext uri="{FF2B5EF4-FFF2-40B4-BE49-F238E27FC236}">
                <a16:creationId xmlns:a16="http://schemas.microsoft.com/office/drawing/2014/main" id="{D5BFB63D-AD97-C837-9141-E876108631BF}"/>
              </a:ext>
            </a:extLst>
          </p:cNvPr>
          <p:cNvPicPr>
            <a:picLocks noChangeAspect="1"/>
          </p:cNvPicPr>
          <p:nvPr/>
        </p:nvPicPr>
        <p:blipFill>
          <a:blip r:embed="rId5"/>
          <a:stretch>
            <a:fillRect/>
          </a:stretch>
        </p:blipFill>
        <p:spPr>
          <a:xfrm>
            <a:off x="3121771" y="5433950"/>
            <a:ext cx="6077798" cy="619211"/>
          </a:xfrm>
          <a:prstGeom prst="rect">
            <a:avLst/>
          </a:prstGeom>
        </p:spPr>
      </p:pic>
      <p:sp>
        <p:nvSpPr>
          <p:cNvPr id="12" name="CuadroTexto 11">
            <a:extLst>
              <a:ext uri="{FF2B5EF4-FFF2-40B4-BE49-F238E27FC236}">
                <a16:creationId xmlns:a16="http://schemas.microsoft.com/office/drawing/2014/main" id="{23FEE4F8-05E3-5A6B-0CAF-371A33FDB1C3}"/>
              </a:ext>
            </a:extLst>
          </p:cNvPr>
          <p:cNvSpPr txBox="1"/>
          <p:nvPr/>
        </p:nvSpPr>
        <p:spPr>
          <a:xfrm>
            <a:off x="561538" y="4501274"/>
            <a:ext cx="10970732" cy="1077218"/>
          </a:xfrm>
          <a:prstGeom prst="rect">
            <a:avLst/>
          </a:prstGeom>
          <a:noFill/>
        </p:spPr>
        <p:txBody>
          <a:bodyPr wrap="square" rtlCol="0">
            <a:spAutoFit/>
          </a:bodyPr>
          <a:lstStyle/>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Costo estimado mensual de uso del servicio </a:t>
            </a:r>
            <a:r>
              <a:rPr lang="es-MX" sz="1600" dirty="0">
                <a:solidFill>
                  <a:srgbClr val="FFFF00"/>
                </a:solidFill>
                <a:latin typeface="Raleway Black" pitchFamily="2" charset="0"/>
                <a:ea typeface="Open Sans SemiBold" panose="020B0706030804020204" pitchFamily="34" charset="0"/>
                <a:cs typeface="Open Sans SemiBold" panose="020B0706030804020204" pitchFamily="34" charset="0"/>
              </a:rPr>
              <a:t>Puntos finales de inferencia (dedicado)</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de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Hugging</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a:t>
            </a:r>
            <a:r>
              <a:rPr lang="es-MX" sz="1600" dirty="0" err="1">
                <a:solidFill>
                  <a:schemeClr val="bg1"/>
                </a:solidFill>
                <a:latin typeface="Raleway Black" pitchFamily="2" charset="0"/>
                <a:ea typeface="Open Sans SemiBold" panose="020B0706030804020204" pitchFamily="34" charset="0"/>
                <a:cs typeface="Open Sans SemiBold" panose="020B0706030804020204" pitchFamily="34" charset="0"/>
              </a:rPr>
              <a:t>Face</a:t>
            </a:r>
            <a:r>
              <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rPr>
              <a:t> en bolivianos:</a:t>
            </a:r>
          </a:p>
          <a:p>
            <a:endParaRPr lang="es-MX" sz="16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46097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057621" y="367412"/>
            <a:ext cx="4076757" cy="523220"/>
          </a:xfrm>
          <a:prstGeom prst="rect">
            <a:avLst/>
          </a:prstGeom>
          <a:noFill/>
        </p:spPr>
        <p:txBody>
          <a:bodyPr wrap="none" rtlCol="0">
            <a:spAutoFit/>
          </a:bodyPr>
          <a:lstStyle/>
          <a:p>
            <a:r>
              <a:rPr lang="es-MX" sz="2800" b="1" dirty="0">
                <a:solidFill>
                  <a:srgbClr val="FFFF00"/>
                </a:solidFill>
                <a:latin typeface="Raleway Black" pitchFamily="2" charset="0"/>
                <a:ea typeface="Open Sans SemiBold" panose="020B0706030804020204" pitchFamily="34" charset="0"/>
                <a:cs typeface="Open Sans SemiBold" panose="020B0706030804020204" pitchFamily="34" charset="0"/>
              </a:rPr>
              <a:t>FASE DE DESARROLLO</a:t>
            </a:r>
            <a:endParaRPr lang="en-US" sz="28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Marco 6">
            <a:extLst>
              <a:ext uri="{FF2B5EF4-FFF2-40B4-BE49-F238E27FC236}">
                <a16:creationId xmlns:a16="http://schemas.microsoft.com/office/drawing/2014/main" id="{CEF553B4-F2FB-D91F-E50B-4696182BCFA2}"/>
              </a:ext>
            </a:extLst>
          </p:cNvPr>
          <p:cNvSpPr/>
          <p:nvPr/>
        </p:nvSpPr>
        <p:spPr>
          <a:xfrm rot="2700000">
            <a:off x="11888099" y="77742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FB274F02-1315-4EAC-622A-BB23E106B52E}"/>
              </a:ext>
            </a:extLst>
          </p:cNvPr>
          <p:cNvSpPr/>
          <p:nvPr/>
        </p:nvSpPr>
        <p:spPr>
          <a:xfrm>
            <a:off x="-649431" y="5449312"/>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Marco 8">
            <a:extLst>
              <a:ext uri="{FF2B5EF4-FFF2-40B4-BE49-F238E27FC236}">
                <a16:creationId xmlns:a16="http://schemas.microsoft.com/office/drawing/2014/main" id="{AA9643C4-9F54-CEF2-9055-853C5EAA42A5}"/>
              </a:ext>
            </a:extLst>
          </p:cNvPr>
          <p:cNvSpPr/>
          <p:nvPr/>
        </p:nvSpPr>
        <p:spPr>
          <a:xfrm rot="17004837">
            <a:off x="10618177" y="5304026"/>
            <a:ext cx="1298862" cy="1266716"/>
          </a:xfrm>
          <a:prstGeom prst="frame">
            <a:avLst>
              <a:gd name="adj1" fmla="val 50000"/>
            </a:avLst>
          </a:prstGeom>
          <a:noFill/>
          <a:ln w="12700">
            <a:solidFill>
              <a:schemeClr val="bg1">
                <a:alpha val="56000"/>
              </a:schemeClr>
            </a:solidFill>
          </a:ln>
          <a:effectLst>
            <a:glow rad="228600">
              <a:srgbClr val="FFFF0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adroTexto 1">
            <a:extLst>
              <a:ext uri="{FF2B5EF4-FFF2-40B4-BE49-F238E27FC236}">
                <a16:creationId xmlns:a16="http://schemas.microsoft.com/office/drawing/2014/main" id="{2ED7D00C-0029-A804-E23C-632FB9FA4253}"/>
              </a:ext>
            </a:extLst>
          </p:cNvPr>
          <p:cNvSpPr txBox="1"/>
          <p:nvPr/>
        </p:nvSpPr>
        <p:spPr>
          <a:xfrm>
            <a:off x="341191" y="1132909"/>
            <a:ext cx="11289270" cy="3754874"/>
          </a:xfrm>
          <a:prstGeom prst="rect">
            <a:avLst/>
          </a:prstGeom>
          <a:noFill/>
        </p:spPr>
        <p:txBody>
          <a:bodyPr wrap="square" rtlCol="0">
            <a:spAutoFit/>
          </a:bodyPr>
          <a:lstStyle/>
          <a:p>
            <a:r>
              <a:rPr lang="es-MX" sz="2200" b="1" dirty="0">
                <a:solidFill>
                  <a:srgbClr val="FFFF00"/>
                </a:solidFill>
                <a:latin typeface="Raleway Black" pitchFamily="2" charset="0"/>
                <a:ea typeface="Open Sans SemiBold" panose="020B0706030804020204" pitchFamily="34" charset="0"/>
                <a:cs typeface="Open Sans SemiBold" panose="020B0706030804020204" pitchFamily="34" charset="0"/>
              </a:rPr>
              <a:t>Sistema Generador de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Una vez que el Modelo ha sido entrenado cumpliendo con la precisión esperada, y se implementó una API para enviar peticiones al Modelo para generar código CSS, se desarrolló un sistema generador de código CSS que utiliza la API y el Modelo generador de código CSS.</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r>
              <a:rPr lang="es-MX" b="1" dirty="0">
                <a:solidFill>
                  <a:srgbClr val="FFFF00"/>
                </a:solidFill>
                <a:latin typeface="Raleway Black" pitchFamily="2" charset="0"/>
                <a:ea typeface="Open Sans SemiBold" panose="020B0706030804020204" pitchFamily="34" charset="0"/>
                <a:cs typeface="Open Sans SemiBold" panose="020B0706030804020204" pitchFamily="34" charset="0"/>
              </a:rPr>
              <a:t>Se implemento diversos componentes en el Sistema generador de CSS los cuales son: </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Barra de navegación vertical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Visualizador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Inicio de sesión </a:t>
            </a:r>
          </a:p>
          <a:p>
            <a:pPr marL="3486150" lvl="7" indent="-285750">
              <a:buFont typeface="Arial" panose="020B0604020202020204" pitchFamily="34" charset="0"/>
              <a:buChar char="•"/>
            </a:pPr>
            <a:r>
              <a:rPr lang="es-MX" b="1" dirty="0">
                <a:solidFill>
                  <a:schemeClr val="bg1"/>
                </a:solidFill>
                <a:latin typeface="Raleway Black" pitchFamily="2" charset="0"/>
                <a:ea typeface="Open Sans SemiBold" panose="020B0706030804020204" pitchFamily="34" charset="0"/>
                <a:cs typeface="Open Sans SemiBold" panose="020B0706030804020204" pitchFamily="34" charset="0"/>
              </a:rPr>
              <a:t>Historial</a:t>
            </a:r>
          </a:p>
          <a:p>
            <a:endParaRPr lang="es-MX" b="1"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
        <p:nvSpPr>
          <p:cNvPr id="5" name="Rectangle 3">
            <a:extLst>
              <a:ext uri="{FF2B5EF4-FFF2-40B4-BE49-F238E27FC236}">
                <a16:creationId xmlns:a16="http://schemas.microsoft.com/office/drawing/2014/main" id="{B46411D0-ABD2-9593-C95A-5D800F65A7FD}"/>
              </a:ext>
            </a:extLst>
          </p:cNvPr>
          <p:cNvSpPr>
            <a:spLocks noChangeArrowheads="1"/>
          </p:cNvSpPr>
          <p:nvPr/>
        </p:nvSpPr>
        <p:spPr bwMode="auto">
          <a:xfrm>
            <a:off x="1194386" y="6055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3027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1291881" y="2721114"/>
            <a:ext cx="9959778"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 Y RECOMENDACIONES</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641274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241515" y="1428880"/>
            <a:ext cx="956559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El análisis bibliográfico ha proporcionado una base teórica sólida para el desarrollo de un modelo de inteligencia artificial que genera código CSS mediante procesamiento del lenguaje natural. Se diseñó un modelo que traduce etiquetas HTML en estilos CSS coherentes, reduciendo código repetitivo también se implemento, un prototipo de aplicación web permite a los usuarios ver vistas generadas en tiempo real al introducir etiquetas HTML, facilitando el diseño de páginas web. La aplicación presenta una interfaz intuitiva, permitiendo interacción sencilla sin conocimientos profundos de CSS. </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586612" y="385269"/>
            <a:ext cx="3018775"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CONCLUSIONES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610692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E6364B03-8BE8-6ED5-4CCE-26078AB0B956}"/>
              </a:ext>
            </a:extLst>
          </p:cNvPr>
          <p:cNvSpPr txBox="1"/>
          <p:nvPr/>
        </p:nvSpPr>
        <p:spPr>
          <a:xfrm>
            <a:off x="1383435" y="1214047"/>
            <a:ext cx="9425129" cy="2862322"/>
          </a:xfrm>
          <a:prstGeom prst="rect">
            <a:avLst/>
          </a:prstGeom>
          <a:noFill/>
        </p:spPr>
        <p:txBody>
          <a:bodyPr wrap="square" rtlCol="0">
            <a:spAutoFit/>
          </a:bodyPr>
          <a:lstStyle/>
          <a:p>
            <a:pPr algn="just"/>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Se recomienda mejorar el entrenamiento del modelo generador de código CSS para que generalice mejor y optimice su rendimiento, permitiendo su empaquetado y uso por otros ingenieros de software. Además, futuras versiones del software deberían generar múltiples alternativas de estilos CSS, enriqueciendo la experiencia del usuario y aumentando la flexibilidad del diseño. La iniciativa del proyecto debería replicarse en diversas tecnologías actuales, y se recomienda experimentar con diferentes modelos </a:t>
            </a:r>
            <a:r>
              <a:rPr lang="es-MX" sz="2000" dirty="0" err="1">
                <a:solidFill>
                  <a:schemeClr val="bg1"/>
                </a:solidFill>
                <a:latin typeface="Raleway Black" pitchFamily="2" charset="0"/>
                <a:ea typeface="Open Sans SemiBold" panose="020B0706030804020204" pitchFamily="34" charset="0"/>
                <a:cs typeface="Open Sans SemiBold" panose="020B0706030804020204" pitchFamily="34" charset="0"/>
              </a:rPr>
              <a:t>pre-entrenados</a:t>
            </a:r>
            <a:r>
              <a:rPr lang="es-MX" sz="2000" dirty="0">
                <a:solidFill>
                  <a:schemeClr val="bg1"/>
                </a:solidFill>
                <a:latin typeface="Raleway Black" pitchFamily="2" charset="0"/>
                <a:ea typeface="Open Sans SemiBold" panose="020B0706030804020204" pitchFamily="34" charset="0"/>
                <a:cs typeface="Open Sans SemiBold" panose="020B0706030804020204" pitchFamily="34" charset="0"/>
              </a:rPr>
              <a:t> para mejorar los generadores de código.</a:t>
            </a:r>
          </a:p>
        </p:txBody>
      </p:sp>
      <p:sp>
        <p:nvSpPr>
          <p:cNvPr id="27" name="CuadroTexto 26">
            <a:extLst>
              <a:ext uri="{FF2B5EF4-FFF2-40B4-BE49-F238E27FC236}">
                <a16:creationId xmlns:a16="http://schemas.microsoft.com/office/drawing/2014/main" id="{87B13D7A-39B9-23F1-8BBE-7195185A6185}"/>
              </a:ext>
            </a:extLst>
          </p:cNvPr>
          <p:cNvSpPr txBox="1"/>
          <p:nvPr/>
        </p:nvSpPr>
        <p:spPr>
          <a:xfrm>
            <a:off x="4056764" y="472935"/>
            <a:ext cx="3794629" cy="523220"/>
          </a:xfrm>
          <a:prstGeom prst="rect">
            <a:avLst/>
          </a:prstGeom>
          <a:noFill/>
        </p:spPr>
        <p:txBody>
          <a:bodyPr wrap="none" rtlCol="0">
            <a:spAutoFit/>
          </a:bodyPr>
          <a:lstStyle/>
          <a:p>
            <a:r>
              <a:rPr lang="es-CO" sz="2800" dirty="0">
                <a:solidFill>
                  <a:srgbClr val="F03CED"/>
                </a:solidFill>
                <a:latin typeface="Raleway Black" pitchFamily="2" charset="0"/>
                <a:ea typeface="Open Sans SemiBold" panose="020B0706030804020204" pitchFamily="34" charset="0"/>
                <a:cs typeface="Open Sans SemiBold" panose="020B0706030804020204" pitchFamily="34" charset="0"/>
              </a:rPr>
              <a:t>RECOMENDACIONES</a:t>
            </a:r>
            <a:endParaRPr lang="en-US" sz="28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Marco 1">
            <a:extLst>
              <a:ext uri="{FF2B5EF4-FFF2-40B4-BE49-F238E27FC236}">
                <a16:creationId xmlns:a16="http://schemas.microsoft.com/office/drawing/2014/main" id="{9EE11A52-29B0-7E53-2BDB-6888EDB42876}"/>
              </a:ext>
            </a:extLst>
          </p:cNvPr>
          <p:cNvSpPr/>
          <p:nvPr/>
        </p:nvSpPr>
        <p:spPr>
          <a:xfrm rot="1015177">
            <a:off x="157215" y="562678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o 2">
            <a:extLst>
              <a:ext uri="{FF2B5EF4-FFF2-40B4-BE49-F238E27FC236}">
                <a16:creationId xmlns:a16="http://schemas.microsoft.com/office/drawing/2014/main" id="{F0AA8EC3-B8EF-0325-CF91-DF3376E835ED}"/>
              </a:ext>
            </a:extLst>
          </p:cNvPr>
          <p:cNvSpPr/>
          <p:nvPr/>
        </p:nvSpPr>
        <p:spPr>
          <a:xfrm rot="18693024">
            <a:off x="5549963" y="6317924"/>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Marco 5">
            <a:extLst>
              <a:ext uri="{FF2B5EF4-FFF2-40B4-BE49-F238E27FC236}">
                <a16:creationId xmlns:a16="http://schemas.microsoft.com/office/drawing/2014/main" id="{01B69663-0226-41F2-F178-6601FE0CE422}"/>
              </a:ext>
            </a:extLst>
          </p:cNvPr>
          <p:cNvSpPr/>
          <p:nvPr/>
        </p:nvSpPr>
        <p:spPr>
          <a:xfrm rot="17445565">
            <a:off x="10980109" y="5626783"/>
            <a:ext cx="1298862" cy="1266716"/>
          </a:xfrm>
          <a:prstGeom prst="frame">
            <a:avLst>
              <a:gd name="adj1" fmla="val 50000"/>
            </a:avLst>
          </a:prstGeom>
          <a:noFill/>
          <a:ln w="12700">
            <a:solidFill>
              <a:srgbClr val="E10DFF"/>
            </a:solidFill>
          </a:ln>
          <a:effectLst>
            <a:glow rad="228600">
              <a:srgbClr val="8A14EC"/>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uadroTexto 8">
            <a:extLst>
              <a:ext uri="{FF2B5EF4-FFF2-40B4-BE49-F238E27FC236}">
                <a16:creationId xmlns:a16="http://schemas.microsoft.com/office/drawing/2014/main" id="{7E34B77F-32EA-90BF-1AA8-420BC5726BF4}"/>
              </a:ext>
            </a:extLst>
          </p:cNvPr>
          <p:cNvSpPr txBox="1"/>
          <p:nvPr/>
        </p:nvSpPr>
        <p:spPr>
          <a:xfrm>
            <a:off x="1149150" y="1113212"/>
            <a:ext cx="184731" cy="769441"/>
          </a:xfrm>
          <a:prstGeom prst="rect">
            <a:avLst/>
          </a:prstGeom>
          <a:noFill/>
        </p:spPr>
        <p:txBody>
          <a:bodyPr wrap="none" rtlCol="0">
            <a:spAutoFit/>
          </a:bodyPr>
          <a:lstStyle/>
          <a:p>
            <a:endParaRPr lang="es-CO"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a:p>
            <a:endParaRPr lang="en-US" sz="22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66560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1314094"/>
            <a:ext cx="7609881" cy="861774"/>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DEMO</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4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884454-84A6-6FD6-E809-FF1D32EF82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8" name="CuadroTexto 7">
            <a:extLst>
              <a:ext uri="{FF2B5EF4-FFF2-40B4-BE49-F238E27FC236}">
                <a16:creationId xmlns:a16="http://schemas.microsoft.com/office/drawing/2014/main" id="{7B181F70-7A71-453A-DB15-AC4D8CD8A33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11E62E38-ED91-C739-CE23-52F6E8127FF9}"/>
              </a:ext>
            </a:extLst>
          </p:cNvPr>
          <p:cNvSpPr txBox="1"/>
          <p:nvPr/>
        </p:nvSpPr>
        <p:spPr>
          <a:xfrm>
            <a:off x="2291059" y="734545"/>
            <a:ext cx="7609881" cy="1631216"/>
          </a:xfrm>
          <a:prstGeom prst="rect">
            <a:avLst/>
          </a:prstGeom>
          <a:noFill/>
        </p:spPr>
        <p:txBody>
          <a:bodyPr wrap="square" rtlCol="0">
            <a:spAutoFit/>
          </a:bodyPr>
          <a:lstStyle/>
          <a:p>
            <a:pPr algn="ctr"/>
            <a:r>
              <a:rPr lang="es-CO" sz="5000" b="1" dirty="0">
                <a:solidFill>
                  <a:srgbClr val="FFFF00"/>
                </a:solidFill>
                <a:latin typeface="Raleway Black" pitchFamily="2" charset="0"/>
                <a:ea typeface="Open Sans SemiBold" panose="020B0706030804020204" pitchFamily="34" charset="0"/>
                <a:cs typeface="Open Sans SemiBold" panose="020B0706030804020204" pitchFamily="34" charset="0"/>
              </a:rPr>
              <a:t>GRACIAS POR SU TIEMPO Y ATENCIÓN</a:t>
            </a:r>
          </a:p>
        </p:txBody>
      </p:sp>
      <p:pic>
        <p:nvPicPr>
          <p:cNvPr id="1026" name="Picture 2">
            <a:extLst>
              <a:ext uri="{FF2B5EF4-FFF2-40B4-BE49-F238E27FC236}">
                <a16:creationId xmlns:a16="http://schemas.microsoft.com/office/drawing/2014/main" id="{00137686-6246-03A7-7BBA-19F9B4ED2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771" y="2611079"/>
            <a:ext cx="5370458" cy="37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05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7650039">
            <a:off x="4241274" y="4048068"/>
            <a:ext cx="3831235" cy="4087796"/>
          </a:xfrm>
          <a:prstGeom prst="frame">
            <a:avLst>
              <a:gd name="adj1" fmla="val 17453"/>
            </a:avLst>
          </a:prstGeom>
          <a:solidFill>
            <a:srgbClr val="929CA0"/>
          </a:solidFill>
          <a:ln>
            <a:noFill/>
          </a:ln>
          <a:scene3d>
            <a:camera prst="perspectiveContrastingLeftFacing">
              <a:rot lat="17979827" lon="3137160" rev="4026592"/>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7859835">
            <a:off x="4856322" y="3924701"/>
            <a:ext cx="2776936" cy="2679500"/>
          </a:xfrm>
          <a:prstGeom prst="frame">
            <a:avLst>
              <a:gd name="adj1" fmla="val 31126"/>
            </a:avLst>
          </a:prstGeom>
          <a:solidFill>
            <a:srgbClr val="009B90"/>
          </a:solidFill>
          <a:ln>
            <a:noFill/>
          </a:ln>
          <a:scene3d>
            <a:camera prst="perspectiveContrastingLeftFacing">
              <a:rot lat="2106427" lon="4129802" rev="1773145"/>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561538" y="1538573"/>
            <a:ext cx="11205625" cy="2677656"/>
          </a:xfrm>
          <a:prstGeom prst="rect">
            <a:avLst/>
          </a:prstGeom>
          <a:noFill/>
        </p:spPr>
        <p:txBody>
          <a:bodyPr wrap="square" rtlCol="0">
            <a:spAutoFit/>
          </a:bodyPr>
          <a:lstStyle/>
          <a:p>
            <a:pPr algn="just"/>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Desarrollar con CSS puede ser complejo debido a la amplia gama de librerías, </a:t>
            </a:r>
            <a:r>
              <a:rPr lang="es-MX" sz="2400" b="1" dirty="0" err="1">
                <a:solidFill>
                  <a:srgbClr val="FFC000"/>
                </a:solidFill>
                <a:latin typeface="Raleway Black" pitchFamily="2" charset="0"/>
                <a:ea typeface="Open Sans SemiBold" panose="020B0706030804020204" pitchFamily="34" charset="0"/>
                <a:cs typeface="Open Sans SemiBold" panose="020B0706030804020204" pitchFamily="34" charset="0"/>
              </a:rPr>
              <a:t>frameworks</a:t>
            </a:r>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 y </a:t>
            </a:r>
            <a:r>
              <a:rPr lang="es-MX" sz="2400" b="1" dirty="0" err="1">
                <a:solidFill>
                  <a:srgbClr val="FFC000"/>
                </a:solidFill>
                <a:latin typeface="Raleway Black" pitchFamily="2" charset="0"/>
                <a:ea typeface="Open Sans SemiBold" panose="020B0706030804020204" pitchFamily="34" charset="0"/>
                <a:cs typeface="Open Sans SemiBold" panose="020B0706030804020204" pitchFamily="34" charset="0"/>
              </a:rPr>
              <a:t>APIs</a:t>
            </a:r>
            <a:r>
              <a:rPr lang="es-MX" sz="2400" b="1" dirty="0">
                <a:solidFill>
                  <a:srgbClr val="FFC000"/>
                </a:solidFill>
                <a:latin typeface="Raleway Black" pitchFamily="2" charset="0"/>
                <a:ea typeface="Open Sans SemiBold" panose="020B0706030804020204" pitchFamily="34" charset="0"/>
                <a:cs typeface="Open Sans SemiBold" panose="020B0706030804020204" pitchFamily="34" charset="0"/>
              </a:rPr>
              <a:t> disponibles, lo que hace que el proceso sea lento y tedioso, requiriendo un conocimiento profundo de las herramientas. Muchas veces, se escribe código repetitivo, y a medida que se aumenta la cantidad de código, el trabajo se incrementa y la complejidad del desarrollo aumenta, prolongando el tiempo necesario para completar los proyectos.</a:t>
            </a:r>
            <a:endParaRPr lang="en-US" sz="24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27" name="CuadroTexto 26">
            <a:extLst>
              <a:ext uri="{FF2B5EF4-FFF2-40B4-BE49-F238E27FC236}">
                <a16:creationId xmlns:a16="http://schemas.microsoft.com/office/drawing/2014/main" id="{87B13D7A-39B9-23F1-8BBE-7195185A6185}"/>
              </a:ext>
            </a:extLst>
          </p:cNvPr>
          <p:cNvSpPr txBox="1"/>
          <p:nvPr/>
        </p:nvSpPr>
        <p:spPr>
          <a:xfrm>
            <a:off x="3557342" y="250808"/>
            <a:ext cx="5020926" cy="523220"/>
          </a:xfrm>
          <a:prstGeom prst="rect">
            <a:avLst/>
          </a:prstGeom>
          <a:noFill/>
        </p:spPr>
        <p:txBody>
          <a:bodyPr wrap="none" rtlCol="0">
            <a:spAutoFit/>
          </a:bodyPr>
          <a:lstStyle/>
          <a:p>
            <a:r>
              <a:rPr lang="es-CO" sz="2800" dirty="0">
                <a:solidFill>
                  <a:srgbClr val="EB9734"/>
                </a:solidFill>
                <a:latin typeface="Raleway Black" pitchFamily="2" charset="0"/>
              </a:rPr>
              <a:t>SITUACIÓN PROBLEMÁTICA</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631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574890B2-6849-58DC-4362-6D97A2022F05}"/>
              </a:ext>
            </a:extLst>
          </p:cNvPr>
          <p:cNvSpPr/>
          <p:nvPr/>
        </p:nvSpPr>
        <p:spPr>
          <a:xfrm rot="20150460">
            <a:off x="613552" y="6777334"/>
            <a:ext cx="3468704" cy="3346996"/>
          </a:xfrm>
          <a:prstGeom prst="frame">
            <a:avLst>
              <a:gd name="adj1" fmla="val 17453"/>
            </a:avLst>
          </a:prstGeom>
          <a:solidFill>
            <a:srgbClr val="929CA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FC6ABC61-5852-AABB-A16D-4051CECBD36C}"/>
              </a:ext>
            </a:extLst>
          </p:cNvPr>
          <p:cNvSpPr/>
          <p:nvPr/>
        </p:nvSpPr>
        <p:spPr>
          <a:xfrm rot="6903560">
            <a:off x="1425061" y="-2607988"/>
            <a:ext cx="2776936" cy="2679500"/>
          </a:xfrm>
          <a:prstGeom prst="frame">
            <a:avLst>
              <a:gd name="adj1" fmla="val 31126"/>
            </a:avLst>
          </a:prstGeom>
          <a:solidFill>
            <a:srgbClr val="009B90"/>
          </a:solidFill>
          <a:ln>
            <a:noFill/>
          </a:ln>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B25B7CBB-5B0D-3F05-D7F3-575EFB2515CF}"/>
              </a:ext>
            </a:extLst>
          </p:cNvPr>
          <p:cNvSpPr/>
          <p:nvPr/>
        </p:nvSpPr>
        <p:spPr>
          <a:xfrm rot="9889402">
            <a:off x="-1910492" y="2755442"/>
            <a:ext cx="1298862" cy="1266716"/>
          </a:xfrm>
          <a:prstGeom prst="frame">
            <a:avLst>
              <a:gd name="adj1" fmla="val 50000"/>
            </a:avLst>
          </a:prstGeom>
          <a:solidFill>
            <a:srgbClr val="EF9B35"/>
          </a:solidFill>
          <a:ln>
            <a:noFill/>
          </a:ln>
          <a:scene3d>
            <a:camera prst="isometricTopUp">
              <a:rot lat="19476219" lon="18883143" rev="909743"/>
            </a:camera>
            <a:lightRig rig="twoPt" dir="t">
              <a:rot lat="0" lon="0" rev="2400000"/>
            </a:lightRig>
          </a:scene3d>
          <a:sp3d prstMaterial="matte">
            <a:bevelT w="0" h="10160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adroTexto 9">
            <a:extLst>
              <a:ext uri="{FF2B5EF4-FFF2-40B4-BE49-F238E27FC236}">
                <a16:creationId xmlns:a16="http://schemas.microsoft.com/office/drawing/2014/main" id="{5D6C2A9A-6F58-2CC9-E33F-5F46A26A68AC}"/>
              </a:ext>
            </a:extLst>
          </p:cNvPr>
          <p:cNvSpPr txBox="1"/>
          <p:nvPr/>
        </p:nvSpPr>
        <p:spPr>
          <a:xfrm>
            <a:off x="12192000" y="4850129"/>
            <a:ext cx="2840842" cy="523220"/>
          </a:xfrm>
          <a:prstGeom prst="rect">
            <a:avLst/>
          </a:prstGeom>
          <a:noFill/>
        </p:spPr>
        <p:txBody>
          <a:bodyPr wrap="none" rtlCol="0">
            <a:spAutoFit/>
          </a:bodyPr>
          <a:lstStyle/>
          <a:p>
            <a:r>
              <a:rPr lang="es-CO"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rPr>
              <a:t>Información 01</a:t>
            </a:r>
            <a:endParaRPr lang="en-US" sz="2800" dirty="0">
              <a:solidFill>
                <a:schemeClr val="tx1">
                  <a:lumMod val="65000"/>
                  <a:lumOff val="35000"/>
                </a:schemeClr>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E6364B03-8BE8-6ED5-4CCE-26078AB0B956}"/>
              </a:ext>
            </a:extLst>
          </p:cNvPr>
          <p:cNvSpPr txBox="1"/>
          <p:nvPr/>
        </p:nvSpPr>
        <p:spPr>
          <a:xfrm>
            <a:off x="12192000" y="3248214"/>
            <a:ext cx="2858475"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Información 02</a:t>
            </a:r>
            <a:endParaRPr lang="en-US" sz="2800" dirty="0">
              <a:solidFill>
                <a:srgbClr val="009A9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BBA8378A-01B3-B9B5-4AA8-DE5194191A37}"/>
              </a:ext>
            </a:extLst>
          </p:cNvPr>
          <p:cNvSpPr txBox="1"/>
          <p:nvPr/>
        </p:nvSpPr>
        <p:spPr>
          <a:xfrm>
            <a:off x="12192000" y="1660274"/>
            <a:ext cx="2852063" cy="523220"/>
          </a:xfrm>
          <a:prstGeom prst="rect">
            <a:avLst/>
          </a:prstGeom>
          <a:noFill/>
        </p:spPr>
        <p:txBody>
          <a:bodyPr wrap="none" rtlCol="0">
            <a:spAutoFit/>
          </a:bodyPr>
          <a:lstStyle/>
          <a:p>
            <a:r>
              <a:rPr lang="es-CO" sz="2800" b="1" dirty="0">
                <a:solidFill>
                  <a:srgbClr val="FFC000"/>
                </a:solidFill>
                <a:latin typeface="Raleway Black" pitchFamily="2" charset="0"/>
                <a:ea typeface="Open Sans SemiBold" panose="020B0706030804020204" pitchFamily="34" charset="0"/>
                <a:cs typeface="Open Sans SemiBold" panose="020B0706030804020204" pitchFamily="34" charset="0"/>
              </a:rPr>
              <a:t>Información 03</a:t>
            </a:r>
            <a:endParaRPr lang="en-US" sz="2800" b="1" dirty="0">
              <a:solidFill>
                <a:srgbClr val="FFC000"/>
              </a:solidFill>
              <a:latin typeface="Raleway Black" pitchFamily="2" charset="0"/>
              <a:ea typeface="Open Sans SemiBold" panose="020B0706030804020204" pitchFamily="34" charset="0"/>
              <a:cs typeface="Open Sans SemiBold" panose="020B0706030804020204" pitchFamily="34" charset="0"/>
            </a:endParaRPr>
          </a:p>
        </p:txBody>
      </p:sp>
      <p:sp>
        <p:nvSpPr>
          <p:cNvPr id="13" name="CuadroTexto 12">
            <a:extLst>
              <a:ext uri="{FF2B5EF4-FFF2-40B4-BE49-F238E27FC236}">
                <a16:creationId xmlns:a16="http://schemas.microsoft.com/office/drawing/2014/main" id="{8E9CEBB9-A46D-42C6-45A9-9CFF85F44F97}"/>
              </a:ext>
            </a:extLst>
          </p:cNvPr>
          <p:cNvSpPr txBox="1"/>
          <p:nvPr/>
        </p:nvSpPr>
        <p:spPr>
          <a:xfrm>
            <a:off x="12192000" y="5373349"/>
            <a:ext cx="3969373"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4" name="CuadroTexto 13">
            <a:extLst>
              <a:ext uri="{FF2B5EF4-FFF2-40B4-BE49-F238E27FC236}">
                <a16:creationId xmlns:a16="http://schemas.microsoft.com/office/drawing/2014/main" id="{2A0B7788-4EDD-A102-F50A-AA203AACB5A8}"/>
              </a:ext>
            </a:extLst>
          </p:cNvPr>
          <p:cNvSpPr txBox="1"/>
          <p:nvPr/>
        </p:nvSpPr>
        <p:spPr>
          <a:xfrm>
            <a:off x="12192001" y="3749307"/>
            <a:ext cx="4051656" cy="830997"/>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dirty="0"/>
              <a:t>Lorem ipsum dolor sit amet, consectetuer adipiscing elit. Maecenas porttitor congue massa. </a:t>
            </a:r>
            <a:endParaRPr lang="en-US" dirty="0"/>
          </a:p>
        </p:txBody>
      </p:sp>
      <p:sp>
        <p:nvSpPr>
          <p:cNvPr id="15" name="CuadroTexto 14">
            <a:extLst>
              <a:ext uri="{FF2B5EF4-FFF2-40B4-BE49-F238E27FC236}">
                <a16:creationId xmlns:a16="http://schemas.microsoft.com/office/drawing/2014/main" id="{98DF08A6-30CB-BA1C-E2DF-0370D45DFA38}"/>
              </a:ext>
            </a:extLst>
          </p:cNvPr>
          <p:cNvSpPr txBox="1"/>
          <p:nvPr/>
        </p:nvSpPr>
        <p:spPr>
          <a:xfrm>
            <a:off x="12216890" y="2125265"/>
            <a:ext cx="4150909" cy="830997"/>
          </a:xfrm>
          <a:prstGeom prst="rect">
            <a:avLst/>
          </a:prstGeom>
          <a:noFill/>
        </p:spPr>
        <p:txBody>
          <a:bodyPr wrap="square" rtlCol="0">
            <a:spAutoFit/>
          </a:bodyPr>
          <a:lstStyle/>
          <a:p>
            <a:pPr algn="just"/>
            <a:r>
              <a:rPr lang="es-CO"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1600" dirty="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2" name="Grupo 1">
            <a:extLst>
              <a:ext uri="{FF2B5EF4-FFF2-40B4-BE49-F238E27FC236}">
                <a16:creationId xmlns:a16="http://schemas.microsoft.com/office/drawing/2014/main" id="{D0684625-07F3-9A7B-CB3B-C7E0DA365720}"/>
              </a:ext>
            </a:extLst>
          </p:cNvPr>
          <p:cNvGrpSpPr/>
          <p:nvPr/>
        </p:nvGrpSpPr>
        <p:grpSpPr>
          <a:xfrm>
            <a:off x="-1874312" y="1776645"/>
            <a:ext cx="1645920" cy="533400"/>
            <a:chOff x="6096000" y="3017520"/>
            <a:chExt cx="1645920" cy="533400"/>
          </a:xfrm>
        </p:grpSpPr>
        <p:cxnSp>
          <p:nvCxnSpPr>
            <p:cNvPr id="3" name="Conector recto 2">
              <a:extLst>
                <a:ext uri="{FF2B5EF4-FFF2-40B4-BE49-F238E27FC236}">
                  <a16:creationId xmlns:a16="http://schemas.microsoft.com/office/drawing/2014/main" id="{5DAA5603-4AB7-E7B2-7EC7-56C03F91355F}"/>
                </a:ext>
              </a:extLst>
            </p:cNvPr>
            <p:cNvCxnSpPr>
              <a:cxnSpLocks/>
            </p:cNvCxnSpPr>
            <p:nvPr/>
          </p:nvCxnSpPr>
          <p:spPr>
            <a:xfrm>
              <a:off x="6096000" y="3550920"/>
              <a:ext cx="71628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4" name="Conector recto 3">
              <a:extLst>
                <a:ext uri="{FF2B5EF4-FFF2-40B4-BE49-F238E27FC236}">
                  <a16:creationId xmlns:a16="http://schemas.microsoft.com/office/drawing/2014/main" id="{370E3F82-FD03-B086-448D-EA3A0CEED72A}"/>
                </a:ext>
              </a:extLst>
            </p:cNvPr>
            <p:cNvCxnSpPr>
              <a:cxnSpLocks/>
            </p:cNvCxnSpPr>
            <p:nvPr/>
          </p:nvCxnSpPr>
          <p:spPr>
            <a:xfrm flipV="1">
              <a:off x="6812280" y="3017520"/>
              <a:ext cx="259080" cy="53340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5" name="Conector recto 4">
              <a:extLst>
                <a:ext uri="{FF2B5EF4-FFF2-40B4-BE49-F238E27FC236}">
                  <a16:creationId xmlns:a16="http://schemas.microsoft.com/office/drawing/2014/main" id="{12EC1A90-9226-0175-F179-D15E12D44378}"/>
                </a:ext>
              </a:extLst>
            </p:cNvPr>
            <p:cNvCxnSpPr>
              <a:cxnSpLocks/>
            </p:cNvCxnSpPr>
            <p:nvPr/>
          </p:nvCxnSpPr>
          <p:spPr>
            <a:xfrm>
              <a:off x="7071360" y="3017520"/>
              <a:ext cx="670560" cy="0"/>
            </a:xfrm>
            <a:prstGeom prst="line">
              <a:avLst/>
            </a:prstGeom>
            <a:ln w="28575">
              <a:solidFill>
                <a:srgbClr val="EB9734"/>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9" name="Grupo 8">
            <a:extLst>
              <a:ext uri="{FF2B5EF4-FFF2-40B4-BE49-F238E27FC236}">
                <a16:creationId xmlns:a16="http://schemas.microsoft.com/office/drawing/2014/main" id="{5E6707C5-F6F1-8A91-3BD9-21E23CBDEB3A}"/>
              </a:ext>
            </a:extLst>
          </p:cNvPr>
          <p:cNvGrpSpPr/>
          <p:nvPr/>
        </p:nvGrpSpPr>
        <p:grpSpPr>
          <a:xfrm>
            <a:off x="-2435471" y="3636687"/>
            <a:ext cx="2348819" cy="533400"/>
            <a:chOff x="5651178" y="3017520"/>
            <a:chExt cx="2348819" cy="533400"/>
          </a:xfrm>
        </p:grpSpPr>
        <p:cxnSp>
          <p:nvCxnSpPr>
            <p:cNvPr id="16" name="Conector recto 15">
              <a:extLst>
                <a:ext uri="{FF2B5EF4-FFF2-40B4-BE49-F238E27FC236}">
                  <a16:creationId xmlns:a16="http://schemas.microsoft.com/office/drawing/2014/main" id="{6838BA70-5BE0-1AAB-272C-5D9139645C4A}"/>
                </a:ext>
              </a:extLst>
            </p:cNvPr>
            <p:cNvCxnSpPr>
              <a:cxnSpLocks/>
            </p:cNvCxnSpPr>
            <p:nvPr/>
          </p:nvCxnSpPr>
          <p:spPr>
            <a:xfrm>
              <a:off x="5651178" y="3550920"/>
              <a:ext cx="1161102" cy="0"/>
            </a:xfrm>
            <a:prstGeom prst="line">
              <a:avLst/>
            </a:prstGeom>
            <a:ln w="28575">
              <a:solidFill>
                <a:srgbClr val="00978D"/>
              </a:solidFill>
              <a:head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E0BCA83F-BC25-54AD-A568-74739C072892}"/>
                </a:ext>
              </a:extLst>
            </p:cNvPr>
            <p:cNvCxnSpPr>
              <a:cxnSpLocks/>
            </p:cNvCxnSpPr>
            <p:nvPr/>
          </p:nvCxnSpPr>
          <p:spPr>
            <a:xfrm flipV="1">
              <a:off x="6812280" y="3017520"/>
              <a:ext cx="259080" cy="533400"/>
            </a:xfrm>
            <a:prstGeom prst="line">
              <a:avLst/>
            </a:prstGeom>
            <a:ln w="28575">
              <a:solidFill>
                <a:srgbClr val="00978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7F2B1CEA-A7AA-9F2E-BE33-266B2FEF8B8F}"/>
                </a:ext>
              </a:extLst>
            </p:cNvPr>
            <p:cNvCxnSpPr>
              <a:cxnSpLocks/>
            </p:cNvCxnSpPr>
            <p:nvPr/>
          </p:nvCxnSpPr>
          <p:spPr>
            <a:xfrm>
              <a:off x="7071360" y="3017520"/>
              <a:ext cx="928637" cy="0"/>
            </a:xfrm>
            <a:prstGeom prst="line">
              <a:avLst/>
            </a:prstGeom>
            <a:ln w="28575">
              <a:solidFill>
                <a:srgbClr val="00978D"/>
              </a:solidFill>
              <a:tailEnd type="oval"/>
            </a:ln>
          </p:spPr>
          <p:style>
            <a:lnRef idx="1">
              <a:schemeClr val="accent2"/>
            </a:lnRef>
            <a:fillRef idx="0">
              <a:schemeClr val="accent2"/>
            </a:fillRef>
            <a:effectRef idx="0">
              <a:schemeClr val="accent2"/>
            </a:effectRef>
            <a:fontRef idx="minor">
              <a:schemeClr val="tx1"/>
            </a:fontRef>
          </p:style>
        </p:cxnSp>
      </p:grpSp>
      <p:grpSp>
        <p:nvGrpSpPr>
          <p:cNvPr id="22" name="Grupo 21">
            <a:extLst>
              <a:ext uri="{FF2B5EF4-FFF2-40B4-BE49-F238E27FC236}">
                <a16:creationId xmlns:a16="http://schemas.microsoft.com/office/drawing/2014/main" id="{E57E67D4-32F3-F8AF-ECC0-250D2F43AD9C}"/>
              </a:ext>
            </a:extLst>
          </p:cNvPr>
          <p:cNvGrpSpPr/>
          <p:nvPr/>
        </p:nvGrpSpPr>
        <p:grpSpPr>
          <a:xfrm>
            <a:off x="-3107540" y="5029850"/>
            <a:ext cx="2879148" cy="533400"/>
            <a:chOff x="5120849" y="3017520"/>
            <a:chExt cx="2879148" cy="533400"/>
          </a:xfrm>
        </p:grpSpPr>
        <p:cxnSp>
          <p:nvCxnSpPr>
            <p:cNvPr id="23" name="Conector recto 22">
              <a:extLst>
                <a:ext uri="{FF2B5EF4-FFF2-40B4-BE49-F238E27FC236}">
                  <a16:creationId xmlns:a16="http://schemas.microsoft.com/office/drawing/2014/main" id="{BB7DBEC1-D575-FFE5-CC80-D3FEFB49FFA8}"/>
                </a:ext>
              </a:extLst>
            </p:cNvPr>
            <p:cNvCxnSpPr>
              <a:cxnSpLocks/>
            </p:cNvCxnSpPr>
            <p:nvPr/>
          </p:nvCxnSpPr>
          <p:spPr>
            <a:xfrm>
              <a:off x="5120849" y="3550920"/>
              <a:ext cx="1691431" cy="0"/>
            </a:xfrm>
            <a:prstGeom prst="line">
              <a:avLst/>
            </a:prstGeom>
            <a:ln w="28575">
              <a:solidFill>
                <a:srgbClr val="8F999D"/>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4" name="Conector recto 23">
              <a:extLst>
                <a:ext uri="{FF2B5EF4-FFF2-40B4-BE49-F238E27FC236}">
                  <a16:creationId xmlns:a16="http://schemas.microsoft.com/office/drawing/2014/main" id="{5CCC6452-CA0A-CB66-9D26-1A151CE74DAA}"/>
                </a:ext>
              </a:extLst>
            </p:cNvPr>
            <p:cNvCxnSpPr>
              <a:cxnSpLocks/>
            </p:cNvCxnSpPr>
            <p:nvPr/>
          </p:nvCxnSpPr>
          <p:spPr>
            <a:xfrm flipV="1">
              <a:off x="6812280" y="3017520"/>
              <a:ext cx="259080" cy="53340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198BEBE2-823D-7AFB-D991-9F69BBBE1496}"/>
                </a:ext>
              </a:extLst>
            </p:cNvPr>
            <p:cNvCxnSpPr>
              <a:cxnSpLocks/>
            </p:cNvCxnSpPr>
            <p:nvPr/>
          </p:nvCxnSpPr>
          <p:spPr>
            <a:xfrm>
              <a:off x="7071360" y="3017520"/>
              <a:ext cx="928637" cy="0"/>
            </a:xfrm>
            <a:prstGeom prst="line">
              <a:avLst/>
            </a:prstGeom>
            <a:ln w="28575">
              <a:solidFill>
                <a:srgbClr val="8F999D"/>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87B13D7A-39B9-23F1-8BBE-7195185A6185}"/>
              </a:ext>
            </a:extLst>
          </p:cNvPr>
          <p:cNvSpPr txBox="1"/>
          <p:nvPr/>
        </p:nvSpPr>
        <p:spPr>
          <a:xfrm>
            <a:off x="2357052" y="-1337703"/>
            <a:ext cx="7077579" cy="830997"/>
          </a:xfrm>
          <a:prstGeom prst="rect">
            <a:avLst/>
          </a:prstGeom>
          <a:noFill/>
        </p:spPr>
        <p:txBody>
          <a:bodyPr wrap="none" rtlCol="0">
            <a:spAutoFit/>
          </a:bodyPr>
          <a:lstStyle/>
          <a:p>
            <a:r>
              <a:rPr lang="es-CO" sz="4800" dirty="0">
                <a:solidFill>
                  <a:srgbClr val="8F999D"/>
                </a:solidFill>
                <a:latin typeface="Raleway Black" pitchFamily="2" charset="0"/>
              </a:rPr>
              <a:t>INFOGRAFIA</a:t>
            </a:r>
            <a:r>
              <a:rPr lang="es-CO" sz="4800" dirty="0">
                <a:latin typeface="Raleway Black" pitchFamily="2" charset="0"/>
              </a:rPr>
              <a:t> </a:t>
            </a:r>
            <a:r>
              <a:rPr lang="es-CO" sz="4800" dirty="0">
                <a:solidFill>
                  <a:srgbClr val="EB9734"/>
                </a:solidFill>
                <a:latin typeface="Raleway Black" pitchFamily="2" charset="0"/>
              </a:rPr>
              <a:t>3 NIVELES</a:t>
            </a:r>
            <a:endParaRPr lang="en-US" sz="4800" dirty="0">
              <a:solidFill>
                <a:srgbClr val="EB9734"/>
              </a:solidFill>
              <a:latin typeface="Raleway Black" pitchFamily="2" charset="0"/>
            </a:endParaRPr>
          </a:p>
        </p:txBody>
      </p:sp>
      <p:sp>
        <p:nvSpPr>
          <p:cNvPr id="28" name="CuadroTexto 27">
            <a:extLst>
              <a:ext uri="{FF2B5EF4-FFF2-40B4-BE49-F238E27FC236}">
                <a16:creationId xmlns:a16="http://schemas.microsoft.com/office/drawing/2014/main" id="{A2A04ECC-758B-6B54-E1C7-5AE25C11F09C}"/>
              </a:ext>
            </a:extLst>
          </p:cNvPr>
          <p:cNvSpPr txBox="1"/>
          <p:nvPr/>
        </p:nvSpPr>
        <p:spPr>
          <a:xfrm>
            <a:off x="4462279" y="-744298"/>
            <a:ext cx="3336170" cy="769441"/>
          </a:xfrm>
          <a:prstGeom prst="rect">
            <a:avLst/>
          </a:prstGeom>
          <a:noFill/>
        </p:spPr>
        <p:txBody>
          <a:bodyPr wrap="none" rtlCol="0">
            <a:spAutoFit/>
          </a:bodyPr>
          <a:lstStyle/>
          <a:p>
            <a:r>
              <a:rPr lang="es-CO" sz="4400" dirty="0">
                <a:solidFill>
                  <a:srgbClr val="8F999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4400" dirty="0">
              <a:solidFill>
                <a:srgbClr val="EB9734"/>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19" name="Imagen 18">
            <a:extLst>
              <a:ext uri="{FF2B5EF4-FFF2-40B4-BE49-F238E27FC236}">
                <a16:creationId xmlns:a16="http://schemas.microsoft.com/office/drawing/2014/main" id="{62C6D977-9648-E1D9-BC85-0D8635D847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654009D5-1278-ABFC-D4B1-D8579885ADD5}"/>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CuadroTexto 25">
            <a:extLst>
              <a:ext uri="{FF2B5EF4-FFF2-40B4-BE49-F238E27FC236}">
                <a16:creationId xmlns:a16="http://schemas.microsoft.com/office/drawing/2014/main" id="{157DDE8A-C49B-F4EE-236E-D0109EF8ADD2}"/>
              </a:ext>
            </a:extLst>
          </p:cNvPr>
          <p:cNvSpPr txBox="1"/>
          <p:nvPr/>
        </p:nvSpPr>
        <p:spPr>
          <a:xfrm>
            <a:off x="3404297" y="3075057"/>
            <a:ext cx="5452134" cy="707886"/>
          </a:xfrm>
          <a:prstGeom prst="rect">
            <a:avLst/>
          </a:prstGeom>
          <a:noFill/>
        </p:spPr>
        <p:txBody>
          <a:bodyPr wrap="none" rtlCol="0">
            <a:spAutoFit/>
          </a:bodyPr>
          <a:lstStyle/>
          <a:p>
            <a:r>
              <a:rPr lang="es-CO" sz="40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4000" dirty="0">
              <a:solidFill>
                <a:srgbClr val="EB9734"/>
              </a:solidFill>
              <a:latin typeface="Raleway Black" pitchFamily="2" charset="0"/>
            </a:endParaRPr>
          </a:p>
        </p:txBody>
      </p:sp>
    </p:spTree>
    <p:extLst>
      <p:ext uri="{BB962C8B-B14F-4D97-AF65-F5344CB8AC3E}">
        <p14:creationId xmlns:p14="http://schemas.microsoft.com/office/powerpoint/2010/main" val="399750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556678" y="5582531"/>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10115409"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561538" y="1407010"/>
            <a:ext cx="11129650" cy="2677656"/>
          </a:xfrm>
          <a:prstGeom prst="rect">
            <a:avLst/>
          </a:prstGeom>
          <a:noFill/>
        </p:spPr>
        <p:txBody>
          <a:bodyPr wrap="square" rtlCol="0">
            <a:spAutoFit/>
          </a:bodyPr>
          <a:lstStyle/>
          <a:p>
            <a:pPr algn="just"/>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El uso de CSS en diseño web para principiantes en el desarrollo web es complejo y requiere de muchas líneas de código, también de librerías y </a:t>
            </a:r>
            <a:r>
              <a:rPr lang="es-MX" sz="2400" dirty="0" err="1">
                <a:solidFill>
                  <a:schemeClr val="bg1"/>
                </a:solidFill>
                <a:latin typeface="Raleway Black" pitchFamily="2" charset="0"/>
                <a:ea typeface="Open Sans SemiBold" panose="020B0706030804020204" pitchFamily="34" charset="0"/>
                <a:cs typeface="Open Sans SemiBold" panose="020B0706030804020204" pitchFamily="34" charset="0"/>
              </a:rPr>
              <a:t>frameworks</a:t>
            </a:r>
            <a:r>
              <a:rPr lang="es-MX" sz="2400" dirty="0">
                <a:solidFill>
                  <a:schemeClr val="bg1"/>
                </a:solidFill>
                <a:latin typeface="Raleway Black" pitchFamily="2" charset="0"/>
                <a:ea typeface="Open Sans SemiBold" panose="020B0706030804020204" pitchFamily="34" charset="0"/>
                <a:cs typeface="Open Sans SemiBold" panose="020B0706030804020204" pitchFamily="34" charset="0"/>
              </a:rPr>
              <a:t> estandarizadas que limitan la flexibilidad y creatividad. La curva de aprendizaje es pronunciada y la necesidad de comprender conceptos fundamentales aumentan los errores y la ineficiencia en la escritura y mantenimiento del código CSS, esto conduce a retrasos en el desarrollo y en la entrega de productos de calidad inferior.</a:t>
            </a:r>
            <a:endParaRPr lang="en-US" sz="24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040740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adroTexto 26">
            <a:extLst>
              <a:ext uri="{FF2B5EF4-FFF2-40B4-BE49-F238E27FC236}">
                <a16:creationId xmlns:a16="http://schemas.microsoft.com/office/drawing/2014/main" id="{87B13D7A-39B9-23F1-8BBE-7195185A6185}"/>
              </a:ext>
            </a:extLst>
          </p:cNvPr>
          <p:cNvSpPr txBox="1"/>
          <p:nvPr/>
        </p:nvSpPr>
        <p:spPr>
          <a:xfrm>
            <a:off x="4159412" y="307461"/>
            <a:ext cx="3873176" cy="523220"/>
          </a:xfrm>
          <a:prstGeom prst="rect">
            <a:avLst/>
          </a:prstGeom>
          <a:noFill/>
        </p:spPr>
        <p:txBody>
          <a:bodyPr wrap="none" rtlCol="0">
            <a:spAutoFit/>
          </a:bodyPr>
          <a:lstStyle/>
          <a:p>
            <a:r>
              <a:rPr lang="es-CO" sz="2800" dirty="0">
                <a:solidFill>
                  <a:srgbClr val="009A90"/>
                </a:solidFill>
                <a:latin typeface="Raleway Black" pitchFamily="2" charset="0"/>
                <a:ea typeface="Open Sans SemiBold" panose="020B0706030804020204" pitchFamily="34" charset="0"/>
                <a:cs typeface="Open Sans SemiBold" panose="020B0706030804020204" pitchFamily="34" charset="0"/>
              </a:rPr>
              <a:t>PROBLEMA CENTRAL</a:t>
            </a:r>
            <a:endParaRPr lang="en-US" sz="2800" dirty="0">
              <a:solidFill>
                <a:srgbClr val="EB9734"/>
              </a:solidFill>
              <a:latin typeface="Raleway Black" pitchFamily="2" charset="0"/>
            </a:endParaRPr>
          </a:p>
        </p:txBody>
      </p:sp>
      <p:pic>
        <p:nvPicPr>
          <p:cNvPr id="19" name="Imagen 18">
            <a:extLst>
              <a:ext uri="{FF2B5EF4-FFF2-40B4-BE49-F238E27FC236}">
                <a16:creationId xmlns:a16="http://schemas.microsoft.com/office/drawing/2014/main" id="{9CFCF00A-BC29-624E-C884-59E3760894F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20" name="CuadroTexto 19">
            <a:extLst>
              <a:ext uri="{FF2B5EF4-FFF2-40B4-BE49-F238E27FC236}">
                <a16:creationId xmlns:a16="http://schemas.microsoft.com/office/drawing/2014/main" id="{862420DE-757B-6285-AF97-EA1907B94B71}"/>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Marco 12">
            <a:extLst>
              <a:ext uri="{FF2B5EF4-FFF2-40B4-BE49-F238E27FC236}">
                <a16:creationId xmlns:a16="http://schemas.microsoft.com/office/drawing/2014/main" id="{4A31F87A-4700-05F0-FB00-D3D4C123AF01}"/>
              </a:ext>
            </a:extLst>
          </p:cNvPr>
          <p:cNvSpPr/>
          <p:nvPr/>
        </p:nvSpPr>
        <p:spPr>
          <a:xfrm rot="8989737">
            <a:off x="-1458583" y="5505257"/>
            <a:ext cx="3468704" cy="3346996"/>
          </a:xfrm>
          <a:prstGeom prst="frame">
            <a:avLst>
              <a:gd name="adj1" fmla="val 17453"/>
            </a:avLst>
          </a:prstGeom>
          <a:noFill/>
          <a:ln w="12700">
            <a:solidFill>
              <a:srgbClr val="009B90">
                <a:alpha val="55686"/>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Marco 13">
            <a:extLst>
              <a:ext uri="{FF2B5EF4-FFF2-40B4-BE49-F238E27FC236}">
                <a16:creationId xmlns:a16="http://schemas.microsoft.com/office/drawing/2014/main" id="{D3EC7C94-FC47-B304-2B9C-7B79F7414D4B}"/>
              </a:ext>
            </a:extLst>
          </p:cNvPr>
          <p:cNvSpPr/>
          <p:nvPr/>
        </p:nvSpPr>
        <p:spPr>
          <a:xfrm rot="16200000">
            <a:off x="9954044" y="5184502"/>
            <a:ext cx="3468704" cy="3346996"/>
          </a:xfrm>
          <a:prstGeom prst="frame">
            <a:avLst>
              <a:gd name="adj1" fmla="val 17453"/>
            </a:avLst>
          </a:prstGeom>
          <a:noFill/>
          <a:ln w="12700">
            <a:solidFill>
              <a:srgbClr val="009B90">
                <a:alpha val="56000"/>
              </a:srgbClr>
            </a:solidFill>
          </a:ln>
          <a:effectLst>
            <a:glow rad="203200">
              <a:srgbClr val="009B90"/>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CuadroTexto 1">
            <a:extLst>
              <a:ext uri="{FF2B5EF4-FFF2-40B4-BE49-F238E27FC236}">
                <a16:creationId xmlns:a16="http://schemas.microsoft.com/office/drawing/2014/main" id="{9DE13BD9-02C2-E3E4-A0F0-138CE6684C32}"/>
              </a:ext>
            </a:extLst>
          </p:cNvPr>
          <p:cNvSpPr txBox="1"/>
          <p:nvPr/>
        </p:nvSpPr>
        <p:spPr>
          <a:xfrm>
            <a:off x="705493" y="1394273"/>
            <a:ext cx="11129650" cy="2400657"/>
          </a:xfrm>
          <a:prstGeom prst="rect">
            <a:avLst/>
          </a:prstGeom>
          <a:noFill/>
        </p:spPr>
        <p:txBody>
          <a:bodyPr wrap="square" rtlCol="0">
            <a:spAutoFit/>
          </a:bodyPr>
          <a:lstStyle/>
          <a:p>
            <a:pPr algn="just"/>
            <a:r>
              <a:rPr lang="es-MX" sz="3000" dirty="0">
                <a:solidFill>
                  <a:schemeClr val="bg1"/>
                </a:solidFill>
                <a:latin typeface="Raleway Black" pitchFamily="2" charset="0"/>
                <a:ea typeface="Open Sans SemiBold" panose="020B0706030804020204" pitchFamily="34" charset="0"/>
                <a:cs typeface="Open Sans SemiBold" panose="020B0706030804020204" pitchFamily="34" charset="0"/>
              </a:rPr>
              <a:t>¿ Como podemos mejorar la productividad y reducir el tiempo de desarrollo de los ingenieros de software a la hora de desarrollar interfaces graficas de usuario con el lenguaje CSS utilizando una herramienta que no tenga una curva de aprendizaje elevada ?</a:t>
            </a:r>
            <a:endParaRPr lang="en-US" sz="3000" dirty="0">
              <a:solidFill>
                <a:schemeClr val="bg1"/>
              </a:solidFill>
              <a:latin typeface="Raleway Black" pitchFamily="2" charset="0"/>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287127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o 5">
            <a:extLst>
              <a:ext uri="{FF2B5EF4-FFF2-40B4-BE49-F238E27FC236}">
                <a16:creationId xmlns:a16="http://schemas.microsoft.com/office/drawing/2014/main" id="{A6325750-8222-65DA-24A4-28CE5B3365AE}"/>
              </a:ext>
            </a:extLst>
          </p:cNvPr>
          <p:cNvSpPr/>
          <p:nvPr/>
        </p:nvSpPr>
        <p:spPr>
          <a:xfrm rot="18695745">
            <a:off x="1073149" y="-3313074"/>
            <a:ext cx="2688817" cy="2799422"/>
          </a:xfrm>
          <a:prstGeom prst="frame">
            <a:avLst>
              <a:gd name="adj1" fmla="val 17453"/>
            </a:avLst>
          </a:prstGeom>
          <a:noFill/>
          <a:ln w="12700">
            <a:solidFill>
              <a:schemeClr val="bg1">
                <a:alpha val="56000"/>
              </a:schemeClr>
            </a:solidFill>
          </a:ln>
          <a:effectLst>
            <a:glow rad="228600">
              <a:srgbClr val="00F1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Marco 6">
            <a:extLst>
              <a:ext uri="{FF2B5EF4-FFF2-40B4-BE49-F238E27FC236}">
                <a16:creationId xmlns:a16="http://schemas.microsoft.com/office/drawing/2014/main" id="{DED5D3D2-CF7B-CF94-F27F-DFF8CC012AE1}"/>
              </a:ext>
            </a:extLst>
          </p:cNvPr>
          <p:cNvSpPr/>
          <p:nvPr/>
        </p:nvSpPr>
        <p:spPr>
          <a:xfrm rot="19996613">
            <a:off x="1628583" y="6890347"/>
            <a:ext cx="2316595" cy="2174662"/>
          </a:xfrm>
          <a:prstGeom prst="frame">
            <a:avLst>
              <a:gd name="adj1" fmla="val 31126"/>
            </a:avLst>
          </a:prstGeom>
          <a:noFill/>
          <a:ln w="12700">
            <a:solidFill>
              <a:schemeClr val="bg1">
                <a:alpha val="56000"/>
              </a:schemeClr>
            </a:solidFill>
          </a:ln>
          <a:effectLst>
            <a:glow rad="228600">
              <a:srgbClr val="E10DFF"/>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arco 7">
            <a:extLst>
              <a:ext uri="{FF2B5EF4-FFF2-40B4-BE49-F238E27FC236}">
                <a16:creationId xmlns:a16="http://schemas.microsoft.com/office/drawing/2014/main" id="{4CC59E32-888E-E818-D715-A0D4183F521C}"/>
              </a:ext>
            </a:extLst>
          </p:cNvPr>
          <p:cNvSpPr/>
          <p:nvPr/>
        </p:nvSpPr>
        <p:spPr>
          <a:xfrm rot="5944558" flipH="1" flipV="1">
            <a:off x="-2174762" y="2343768"/>
            <a:ext cx="1963784" cy="1666032"/>
          </a:xfrm>
          <a:prstGeom prst="frame">
            <a:avLst>
              <a:gd name="adj1" fmla="val 50000"/>
            </a:avLst>
          </a:prstGeom>
          <a:noFill/>
          <a:ln w="12700">
            <a:solidFill>
              <a:schemeClr val="bg1">
                <a:alpha val="56000"/>
              </a:schemeClr>
            </a:solidFill>
          </a:ln>
          <a:effectLst>
            <a:glow rad="228600">
              <a:srgbClr val="E7AD2A"/>
            </a:glow>
          </a:effectLst>
          <a:scene3d>
            <a:camera prst="isometricTopUp">
              <a:rot lat="19476219" lon="18883143" rev="909743"/>
            </a:camera>
            <a:lightRig rig="twoPt" dir="t">
              <a:rot lat="0" lon="0" rev="2400000"/>
            </a:lightRig>
          </a:scene3d>
          <a:sp3d prstMaterial="matte">
            <a:bevelT w="0" h="57785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adroTexto 8">
            <a:extLst>
              <a:ext uri="{FF2B5EF4-FFF2-40B4-BE49-F238E27FC236}">
                <a16:creationId xmlns:a16="http://schemas.microsoft.com/office/drawing/2014/main" id="{6000D7A3-C136-915E-B6EE-13E2200E6F0C}"/>
              </a:ext>
            </a:extLst>
          </p:cNvPr>
          <p:cNvSpPr txBox="1"/>
          <p:nvPr/>
        </p:nvSpPr>
        <p:spPr>
          <a:xfrm>
            <a:off x="12409403" y="4870207"/>
            <a:ext cx="3977371" cy="707886"/>
          </a:xfrm>
          <a:prstGeom prst="rect">
            <a:avLst/>
          </a:prstGeom>
          <a:noFill/>
        </p:spPr>
        <p:txBody>
          <a:bodyPr wrap="none" rtlCol="0">
            <a:spAutoFit/>
          </a:bodyPr>
          <a:lstStyle/>
          <a:p>
            <a:r>
              <a:rPr lang="es-CO" sz="4000" dirty="0">
                <a:solidFill>
                  <a:srgbClr val="00F1FF"/>
                </a:solidFill>
                <a:latin typeface="Raleway Black" pitchFamily="2" charset="0"/>
                <a:ea typeface="Open Sans SemiBold" panose="020B0706030804020204" pitchFamily="34" charset="0"/>
                <a:cs typeface="Open Sans SemiBold" panose="020B0706030804020204" pitchFamily="34" charset="0"/>
              </a:rPr>
              <a:t>Información 01</a:t>
            </a:r>
            <a:endParaRPr lang="en-US" sz="4000" dirty="0">
              <a:solidFill>
                <a:srgbClr val="00F1FF"/>
              </a:solidFill>
              <a:latin typeface="Raleway Black" pitchFamily="2" charset="0"/>
              <a:ea typeface="Open Sans SemiBold" panose="020B0706030804020204" pitchFamily="34" charset="0"/>
              <a:cs typeface="Open Sans SemiBold" panose="020B0706030804020204" pitchFamily="34" charset="0"/>
            </a:endParaRPr>
          </a:p>
        </p:txBody>
      </p:sp>
      <p:sp>
        <p:nvSpPr>
          <p:cNvPr id="10" name="CuadroTexto 9">
            <a:extLst>
              <a:ext uri="{FF2B5EF4-FFF2-40B4-BE49-F238E27FC236}">
                <a16:creationId xmlns:a16="http://schemas.microsoft.com/office/drawing/2014/main" id="{1C0856B9-1A77-C2D5-189E-F947E4B9F0AC}"/>
              </a:ext>
            </a:extLst>
          </p:cNvPr>
          <p:cNvSpPr txBox="1"/>
          <p:nvPr/>
        </p:nvSpPr>
        <p:spPr>
          <a:xfrm>
            <a:off x="13514202" y="3523118"/>
            <a:ext cx="4004622" cy="707886"/>
          </a:xfrm>
          <a:prstGeom prst="rect">
            <a:avLst/>
          </a:prstGeom>
          <a:noFill/>
        </p:spPr>
        <p:txBody>
          <a:bodyPr wrap="none" rtlCol="0">
            <a:spAutoFit/>
          </a:bodyPr>
          <a:lstStyle/>
          <a:p>
            <a:r>
              <a:rPr lang="es-CO" sz="4000" dirty="0">
                <a:solidFill>
                  <a:srgbClr val="F03CED"/>
                </a:solidFill>
                <a:latin typeface="Raleway Black" pitchFamily="2" charset="0"/>
                <a:ea typeface="Open Sans SemiBold" panose="020B0706030804020204" pitchFamily="34" charset="0"/>
                <a:cs typeface="Open Sans SemiBold" panose="020B0706030804020204" pitchFamily="34" charset="0"/>
              </a:rPr>
              <a:t>Información 02</a:t>
            </a:r>
            <a:endParaRPr lang="en-US" sz="4000" dirty="0">
              <a:solidFill>
                <a:srgbClr val="F03CED"/>
              </a:solidFill>
              <a:latin typeface="Raleway Black" pitchFamily="2" charset="0"/>
              <a:ea typeface="Open Sans SemiBold" panose="020B0706030804020204" pitchFamily="34" charset="0"/>
              <a:cs typeface="Open Sans SemiBold" panose="020B0706030804020204" pitchFamily="34" charset="0"/>
            </a:endParaRPr>
          </a:p>
        </p:txBody>
      </p:sp>
      <p:sp>
        <p:nvSpPr>
          <p:cNvPr id="11" name="CuadroTexto 10">
            <a:extLst>
              <a:ext uri="{FF2B5EF4-FFF2-40B4-BE49-F238E27FC236}">
                <a16:creationId xmlns:a16="http://schemas.microsoft.com/office/drawing/2014/main" id="{7AC3BBA7-30F1-130A-AA16-8F17A62A42A8}"/>
              </a:ext>
            </a:extLst>
          </p:cNvPr>
          <p:cNvSpPr txBox="1"/>
          <p:nvPr/>
        </p:nvSpPr>
        <p:spPr>
          <a:xfrm>
            <a:off x="14334939" y="2133012"/>
            <a:ext cx="3995004" cy="707886"/>
          </a:xfrm>
          <a:prstGeom prst="rect">
            <a:avLst/>
          </a:prstGeom>
          <a:noFill/>
        </p:spPr>
        <p:txBody>
          <a:bodyPr wrap="none" rtlCol="0">
            <a:spAutoFit/>
          </a:bodyPr>
          <a:lstStyle/>
          <a:p>
            <a:r>
              <a:rPr lang="es-CO" sz="4000" b="1" dirty="0">
                <a:solidFill>
                  <a:srgbClr val="FFFF00"/>
                </a:solidFill>
                <a:latin typeface="Raleway Black" pitchFamily="2" charset="0"/>
                <a:ea typeface="Open Sans SemiBold" panose="020B0706030804020204" pitchFamily="34" charset="0"/>
                <a:cs typeface="Open Sans SemiBold" panose="020B0706030804020204" pitchFamily="34" charset="0"/>
              </a:rPr>
              <a:t>Información 03</a:t>
            </a:r>
            <a:endParaRPr lang="en-US" sz="4000" b="1" dirty="0">
              <a:solidFill>
                <a:srgbClr val="FFFF00"/>
              </a:solidFill>
              <a:latin typeface="Raleway Black" pitchFamily="2" charset="0"/>
              <a:ea typeface="Open Sans SemiBold" panose="020B0706030804020204" pitchFamily="34" charset="0"/>
              <a:cs typeface="Open Sans SemiBold" panose="020B0706030804020204" pitchFamily="34" charset="0"/>
            </a:endParaRPr>
          </a:p>
        </p:txBody>
      </p:sp>
      <p:sp>
        <p:nvSpPr>
          <p:cNvPr id="12" name="CuadroTexto 11">
            <a:extLst>
              <a:ext uri="{FF2B5EF4-FFF2-40B4-BE49-F238E27FC236}">
                <a16:creationId xmlns:a16="http://schemas.microsoft.com/office/drawing/2014/main" id="{C45266AA-5C4A-16DB-0FB4-056116179EA1}"/>
              </a:ext>
            </a:extLst>
          </p:cNvPr>
          <p:cNvSpPr txBox="1"/>
          <p:nvPr/>
        </p:nvSpPr>
        <p:spPr>
          <a:xfrm>
            <a:off x="12409403" y="5393427"/>
            <a:ext cx="3969373"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3" name="CuadroTexto 12">
            <a:extLst>
              <a:ext uri="{FF2B5EF4-FFF2-40B4-BE49-F238E27FC236}">
                <a16:creationId xmlns:a16="http://schemas.microsoft.com/office/drawing/2014/main" id="{1A7145C2-5DEB-EDEA-35DE-C5F2857B5A81}"/>
              </a:ext>
            </a:extLst>
          </p:cNvPr>
          <p:cNvSpPr txBox="1"/>
          <p:nvPr/>
        </p:nvSpPr>
        <p:spPr>
          <a:xfrm>
            <a:off x="13514203" y="4024211"/>
            <a:ext cx="4051656" cy="1569660"/>
          </a:xfrm>
          <a:prstGeom prst="rect">
            <a:avLst/>
          </a:prstGeom>
          <a:noFill/>
        </p:spPr>
        <p:txBody>
          <a:bodyPr wrap="square" rtlCol="0">
            <a:spAutoFit/>
          </a:bodyPr>
          <a:lstStyle>
            <a:defPPr>
              <a:defRPr lang="en-US"/>
            </a:defPPr>
            <a:lvl1pPr algn="just">
              <a:defRPr sz="1600">
                <a:solidFill>
                  <a:schemeClr val="tx1">
                    <a:lumMod val="50000"/>
                    <a:lumOff val="50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s-CO" sz="2400" dirty="0">
                <a:solidFill>
                  <a:schemeClr val="bg1"/>
                </a:solidFill>
              </a:rPr>
              <a:t>Lorem ipsum dolor sit amet, consectetuer adipiscing elit. Maecenas porttitor congue massa. </a:t>
            </a:r>
            <a:endParaRPr lang="en-US" sz="2400" dirty="0">
              <a:solidFill>
                <a:schemeClr val="bg1"/>
              </a:solidFill>
            </a:endParaRPr>
          </a:p>
        </p:txBody>
      </p:sp>
      <p:sp>
        <p:nvSpPr>
          <p:cNvPr id="14" name="CuadroTexto 13">
            <a:extLst>
              <a:ext uri="{FF2B5EF4-FFF2-40B4-BE49-F238E27FC236}">
                <a16:creationId xmlns:a16="http://schemas.microsoft.com/office/drawing/2014/main" id="{8CFE7A4D-2064-A12D-BD6E-44E81092CBC8}"/>
              </a:ext>
            </a:extLst>
          </p:cNvPr>
          <p:cNvSpPr txBox="1"/>
          <p:nvPr/>
        </p:nvSpPr>
        <p:spPr>
          <a:xfrm>
            <a:off x="14359829" y="2598003"/>
            <a:ext cx="4150909" cy="1569660"/>
          </a:xfrm>
          <a:prstGeom prst="rect">
            <a:avLst/>
          </a:prstGeom>
          <a:noFill/>
        </p:spPr>
        <p:txBody>
          <a:bodyPr wrap="square" rtlCol="0">
            <a:spAutoFit/>
          </a:bodyPr>
          <a:lstStyle/>
          <a:p>
            <a:pPr algn="just"/>
            <a:r>
              <a:rPr lang="es-CO"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Lorem ipsum dolor sit amet, consectetuer adipiscing elit. Maecenas porttitor congue massa. </a:t>
            </a:r>
            <a:endParaRPr lang="en-US" sz="24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nvGrpSpPr>
          <p:cNvPr id="15" name="Grupo 14">
            <a:extLst>
              <a:ext uri="{FF2B5EF4-FFF2-40B4-BE49-F238E27FC236}">
                <a16:creationId xmlns:a16="http://schemas.microsoft.com/office/drawing/2014/main" id="{973DBB14-65D7-BC6A-2530-31F7B7F02396}"/>
              </a:ext>
            </a:extLst>
          </p:cNvPr>
          <p:cNvGrpSpPr/>
          <p:nvPr/>
        </p:nvGrpSpPr>
        <p:grpSpPr>
          <a:xfrm rot="17832459">
            <a:off x="-1520900" y="1613970"/>
            <a:ext cx="1645920" cy="533400"/>
            <a:chOff x="6096000" y="3017520"/>
            <a:chExt cx="1645920" cy="533400"/>
          </a:xfrm>
          <a:effectLst>
            <a:glow rad="228600">
              <a:schemeClr val="accent4">
                <a:satMod val="175000"/>
                <a:alpha val="40000"/>
              </a:schemeClr>
            </a:glow>
          </a:effectLst>
        </p:grpSpPr>
        <p:cxnSp>
          <p:nvCxnSpPr>
            <p:cNvPr id="16" name="Conector recto 15">
              <a:extLst>
                <a:ext uri="{FF2B5EF4-FFF2-40B4-BE49-F238E27FC236}">
                  <a16:creationId xmlns:a16="http://schemas.microsoft.com/office/drawing/2014/main" id="{2A22A933-1640-11CA-4331-31E7D1010D0B}"/>
                </a:ext>
              </a:extLst>
            </p:cNvPr>
            <p:cNvCxnSpPr>
              <a:cxnSpLocks/>
            </p:cNvCxnSpPr>
            <p:nvPr/>
          </p:nvCxnSpPr>
          <p:spPr>
            <a:xfrm>
              <a:off x="6096000" y="3550920"/>
              <a:ext cx="71628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7" name="Conector recto 16">
              <a:extLst>
                <a:ext uri="{FF2B5EF4-FFF2-40B4-BE49-F238E27FC236}">
                  <a16:creationId xmlns:a16="http://schemas.microsoft.com/office/drawing/2014/main" id="{F5A5B847-5FCE-4082-83B6-DFD34DFD7C3D}"/>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18" name="Conector recto 17">
              <a:extLst>
                <a:ext uri="{FF2B5EF4-FFF2-40B4-BE49-F238E27FC236}">
                  <a16:creationId xmlns:a16="http://schemas.microsoft.com/office/drawing/2014/main" id="{911699F8-65B8-D502-3474-C6500CA6418C}"/>
                </a:ext>
              </a:extLst>
            </p:cNvPr>
            <p:cNvCxnSpPr>
              <a:cxnSpLocks/>
            </p:cNvCxnSpPr>
            <p:nvPr/>
          </p:nvCxnSpPr>
          <p:spPr>
            <a:xfrm>
              <a:off x="7071360" y="3017520"/>
              <a:ext cx="670560"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grpSp>
      <p:grpSp>
        <p:nvGrpSpPr>
          <p:cNvPr id="19" name="Grupo 18">
            <a:extLst>
              <a:ext uri="{FF2B5EF4-FFF2-40B4-BE49-F238E27FC236}">
                <a16:creationId xmlns:a16="http://schemas.microsoft.com/office/drawing/2014/main" id="{41D7AAFB-C444-D693-E951-333C5A9AFD3A}"/>
              </a:ext>
            </a:extLst>
          </p:cNvPr>
          <p:cNvGrpSpPr/>
          <p:nvPr/>
        </p:nvGrpSpPr>
        <p:grpSpPr>
          <a:xfrm rot="6651366">
            <a:off x="-1833149" y="3333298"/>
            <a:ext cx="2348819" cy="533400"/>
            <a:chOff x="5651178" y="3017520"/>
            <a:chExt cx="2348819" cy="533400"/>
          </a:xfrm>
          <a:effectLst>
            <a:glow rad="127000">
              <a:srgbClr val="E10DFF"/>
            </a:glow>
          </a:effectLst>
        </p:grpSpPr>
        <p:cxnSp>
          <p:nvCxnSpPr>
            <p:cNvPr id="20" name="Conector recto 19">
              <a:extLst>
                <a:ext uri="{FF2B5EF4-FFF2-40B4-BE49-F238E27FC236}">
                  <a16:creationId xmlns:a16="http://schemas.microsoft.com/office/drawing/2014/main" id="{00417A29-1A8F-E2F9-ECB6-9875AC7ADD2C}"/>
                </a:ext>
              </a:extLst>
            </p:cNvPr>
            <p:cNvCxnSpPr>
              <a:cxnSpLocks/>
            </p:cNvCxnSpPr>
            <p:nvPr/>
          </p:nvCxnSpPr>
          <p:spPr>
            <a:xfrm>
              <a:off x="5651178" y="3550920"/>
              <a:ext cx="1161102" cy="0"/>
            </a:xfrm>
            <a:prstGeom prst="line">
              <a:avLst/>
            </a:prstGeom>
            <a:ln w="28575">
              <a:solidFill>
                <a:schemeClr val="bg1"/>
              </a:solidFill>
              <a:headEnd type="oval"/>
            </a:ln>
          </p:spPr>
          <p:style>
            <a:lnRef idx="1">
              <a:schemeClr val="accent2"/>
            </a:lnRef>
            <a:fillRef idx="0">
              <a:schemeClr val="accent2"/>
            </a:fillRef>
            <a:effectRef idx="0">
              <a:schemeClr val="accent2"/>
            </a:effectRef>
            <a:fontRef idx="minor">
              <a:schemeClr val="tx1"/>
            </a:fontRef>
          </p:style>
        </p:cxnSp>
        <p:cxnSp>
          <p:nvCxnSpPr>
            <p:cNvPr id="21" name="Conector recto 20">
              <a:extLst>
                <a:ext uri="{FF2B5EF4-FFF2-40B4-BE49-F238E27FC236}">
                  <a16:creationId xmlns:a16="http://schemas.microsoft.com/office/drawing/2014/main" id="{2CBB25C7-463F-8B81-4A5A-8852C7B667C9}"/>
                </a:ext>
              </a:extLst>
            </p:cNvPr>
            <p:cNvCxnSpPr>
              <a:cxnSpLocks/>
            </p:cNvCxnSpPr>
            <p:nvPr/>
          </p:nvCxnSpPr>
          <p:spPr>
            <a:xfrm flipV="1">
              <a:off x="6812280" y="3017520"/>
              <a:ext cx="259080" cy="53340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94ED5E5A-F27C-76C2-FBB9-42155D65AE9E}"/>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grpSp>
        <p:nvGrpSpPr>
          <p:cNvPr id="23" name="Grupo 22">
            <a:extLst>
              <a:ext uri="{FF2B5EF4-FFF2-40B4-BE49-F238E27FC236}">
                <a16:creationId xmlns:a16="http://schemas.microsoft.com/office/drawing/2014/main" id="{7406EA65-FE68-247B-0429-F10B545CBD7F}"/>
              </a:ext>
            </a:extLst>
          </p:cNvPr>
          <p:cNvGrpSpPr/>
          <p:nvPr/>
        </p:nvGrpSpPr>
        <p:grpSpPr>
          <a:xfrm rot="5400000">
            <a:off x="-2013007" y="5469764"/>
            <a:ext cx="2879148" cy="533400"/>
            <a:chOff x="5120849" y="3017520"/>
            <a:chExt cx="2879148" cy="533400"/>
          </a:xfrm>
          <a:effectLst>
            <a:glow rad="228600">
              <a:srgbClr val="00F1FF">
                <a:alpha val="40000"/>
              </a:srgbClr>
            </a:glow>
          </a:effectLst>
        </p:grpSpPr>
        <p:cxnSp>
          <p:nvCxnSpPr>
            <p:cNvPr id="24" name="Conector recto 23">
              <a:extLst>
                <a:ext uri="{FF2B5EF4-FFF2-40B4-BE49-F238E27FC236}">
                  <a16:creationId xmlns:a16="http://schemas.microsoft.com/office/drawing/2014/main" id="{E2072E24-3E13-53C9-4124-8735E9B3540A}"/>
                </a:ext>
              </a:extLst>
            </p:cNvPr>
            <p:cNvCxnSpPr>
              <a:cxnSpLocks/>
            </p:cNvCxnSpPr>
            <p:nvPr/>
          </p:nvCxnSpPr>
          <p:spPr>
            <a:xfrm>
              <a:off x="5120849" y="3550920"/>
              <a:ext cx="1691431" cy="0"/>
            </a:xfrm>
            <a:prstGeom prst="line">
              <a:avLst/>
            </a:prstGeom>
            <a:ln w="28575">
              <a:solidFill>
                <a:schemeClr val="bg1"/>
              </a:solidFill>
              <a:headEnd type="oval"/>
              <a:tailEnd type="ova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6571AFCD-BC3C-5B8C-7590-748045A44C0B}"/>
                </a:ext>
              </a:extLst>
            </p:cNvPr>
            <p:cNvCxnSpPr>
              <a:cxnSpLocks/>
            </p:cNvCxnSpPr>
            <p:nvPr/>
          </p:nvCxnSpPr>
          <p:spPr>
            <a:xfrm flipV="1">
              <a:off x="6812280" y="3017520"/>
              <a:ext cx="259080" cy="53340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cxnSp>
          <p:nvCxnSpPr>
            <p:cNvPr id="26" name="Conector recto 25">
              <a:extLst>
                <a:ext uri="{FF2B5EF4-FFF2-40B4-BE49-F238E27FC236}">
                  <a16:creationId xmlns:a16="http://schemas.microsoft.com/office/drawing/2014/main" id="{BDAE3A95-6881-70A1-11C6-965A495D1899}"/>
                </a:ext>
              </a:extLst>
            </p:cNvPr>
            <p:cNvCxnSpPr>
              <a:cxnSpLocks/>
            </p:cNvCxnSpPr>
            <p:nvPr/>
          </p:nvCxnSpPr>
          <p:spPr>
            <a:xfrm>
              <a:off x="7071360" y="3017520"/>
              <a:ext cx="928637" cy="0"/>
            </a:xfrm>
            <a:prstGeom prst="line">
              <a:avLst/>
            </a:prstGeom>
            <a:ln w="28575">
              <a:solidFill>
                <a:schemeClr val="bg1"/>
              </a:solidFill>
              <a:tailEnd type="oval"/>
            </a:ln>
          </p:spPr>
          <p:style>
            <a:lnRef idx="1">
              <a:schemeClr val="accent2"/>
            </a:lnRef>
            <a:fillRef idx="0">
              <a:schemeClr val="accent2"/>
            </a:fillRef>
            <a:effectRef idx="0">
              <a:schemeClr val="accent2"/>
            </a:effectRef>
            <a:fontRef idx="minor">
              <a:schemeClr val="tx1"/>
            </a:fontRef>
          </p:style>
        </p:cxnSp>
      </p:grpSp>
      <p:sp>
        <p:nvSpPr>
          <p:cNvPr id="27" name="CuadroTexto 26">
            <a:extLst>
              <a:ext uri="{FF2B5EF4-FFF2-40B4-BE49-F238E27FC236}">
                <a16:creationId xmlns:a16="http://schemas.microsoft.com/office/drawing/2014/main" id="{F4980541-A99B-E1FD-BCFC-A60BA2097147}"/>
              </a:ext>
            </a:extLst>
          </p:cNvPr>
          <p:cNvSpPr txBox="1"/>
          <p:nvPr/>
        </p:nvSpPr>
        <p:spPr>
          <a:xfrm>
            <a:off x="4543222" y="-709683"/>
            <a:ext cx="2483372" cy="338554"/>
          </a:xfrm>
          <a:prstGeom prst="rect">
            <a:avLst/>
          </a:prstGeom>
          <a:noFill/>
          <a:effectLst>
            <a:glow rad="228600">
              <a:srgbClr val="00F1FF">
                <a:alpha val="40000"/>
              </a:srgbClr>
            </a:glow>
          </a:effectLst>
        </p:spPr>
        <p:txBody>
          <a:bodyPr wrap="none" rtlCol="0">
            <a:spAutoFit/>
          </a:bodyPr>
          <a:lstStyle/>
          <a:p>
            <a:r>
              <a:rPr lang="es-CO" sz="1600" dirty="0">
                <a:solidFill>
                  <a:schemeClr val="bg1"/>
                </a:solidFill>
                <a:latin typeface="Raleway Black" pitchFamily="2" charset="0"/>
              </a:rPr>
              <a:t>INFOGRAFIA</a:t>
            </a:r>
            <a:r>
              <a:rPr lang="es-CO" sz="1600" dirty="0">
                <a:latin typeface="Raleway Black" pitchFamily="2" charset="0"/>
              </a:rPr>
              <a:t> </a:t>
            </a:r>
            <a:r>
              <a:rPr lang="es-CO" sz="1600" dirty="0">
                <a:solidFill>
                  <a:srgbClr val="00F1FF"/>
                </a:solidFill>
                <a:latin typeface="Raleway Black" pitchFamily="2" charset="0"/>
              </a:rPr>
              <a:t>3 NIVELES</a:t>
            </a:r>
            <a:endParaRPr lang="en-US" sz="1600" dirty="0">
              <a:solidFill>
                <a:srgbClr val="00F1FF"/>
              </a:solidFill>
              <a:latin typeface="Raleway Black" pitchFamily="2" charset="0"/>
            </a:endParaRPr>
          </a:p>
        </p:txBody>
      </p:sp>
      <p:sp>
        <p:nvSpPr>
          <p:cNvPr id="28" name="CuadroTexto 27">
            <a:extLst>
              <a:ext uri="{FF2B5EF4-FFF2-40B4-BE49-F238E27FC236}">
                <a16:creationId xmlns:a16="http://schemas.microsoft.com/office/drawing/2014/main" id="{2FE935DD-CA9B-4670-B07D-795FF99D9332}"/>
              </a:ext>
            </a:extLst>
          </p:cNvPr>
          <p:cNvSpPr txBox="1"/>
          <p:nvPr/>
        </p:nvSpPr>
        <p:spPr>
          <a:xfrm>
            <a:off x="5433339" y="-336943"/>
            <a:ext cx="1184940" cy="307777"/>
          </a:xfrm>
          <a:prstGeom prst="rect">
            <a:avLst/>
          </a:prstGeom>
          <a:noFill/>
        </p:spPr>
        <p:txBody>
          <a:bodyPr wrap="none" rtlCol="0">
            <a:spAutoFit/>
          </a:bodyPr>
          <a:lstStyle/>
          <a:p>
            <a:r>
              <a:rPr lang="es-CO"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rPr>
              <a:t>PowerPoint</a:t>
            </a:r>
            <a:endParaRPr lang="en-US" sz="1400" dirty="0">
              <a:solidFill>
                <a:srgbClr val="F03CED"/>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3" name="Imagen 2">
            <a:extLst>
              <a:ext uri="{FF2B5EF4-FFF2-40B4-BE49-F238E27FC236}">
                <a16:creationId xmlns:a16="http://schemas.microsoft.com/office/drawing/2014/main" id="{8D3667A9-A011-DAE7-444D-EA99F3DD97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69" y="141153"/>
            <a:ext cx="571538" cy="725117"/>
          </a:xfrm>
          <a:prstGeom prst="rect">
            <a:avLst/>
          </a:prstGeom>
          <a:noFill/>
          <a:ln>
            <a:noFill/>
          </a:ln>
        </p:spPr>
      </p:pic>
      <p:sp>
        <p:nvSpPr>
          <p:cNvPr id="4" name="CuadroTexto 3">
            <a:extLst>
              <a:ext uri="{FF2B5EF4-FFF2-40B4-BE49-F238E27FC236}">
                <a16:creationId xmlns:a16="http://schemas.microsoft.com/office/drawing/2014/main" id="{84349706-DE84-F8D4-AB5D-4C96B460565D}"/>
              </a:ext>
            </a:extLst>
          </p:cNvPr>
          <p:cNvSpPr txBox="1"/>
          <p:nvPr/>
        </p:nvSpPr>
        <p:spPr>
          <a:xfrm>
            <a:off x="834865" y="272880"/>
            <a:ext cx="914033" cy="461665"/>
          </a:xfrm>
          <a:prstGeom prst="rect">
            <a:avLst/>
          </a:prstGeom>
          <a:noFill/>
        </p:spPr>
        <p:txBody>
          <a:bodyPr wrap="none" rtlCol="0">
            <a:spAutoFit/>
          </a:bodyPr>
          <a:lstStyle/>
          <a:p>
            <a:r>
              <a:rPr lang="es-CO"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USFX</a:t>
            </a:r>
            <a:endPar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CuadroTexto 28">
            <a:extLst>
              <a:ext uri="{FF2B5EF4-FFF2-40B4-BE49-F238E27FC236}">
                <a16:creationId xmlns:a16="http://schemas.microsoft.com/office/drawing/2014/main" id="{20BCAB0B-5AD1-0328-D445-92127DD69211}"/>
              </a:ext>
            </a:extLst>
          </p:cNvPr>
          <p:cNvSpPr txBox="1"/>
          <p:nvPr/>
        </p:nvSpPr>
        <p:spPr>
          <a:xfrm>
            <a:off x="2708842" y="2902198"/>
            <a:ext cx="7274254" cy="707886"/>
          </a:xfrm>
          <a:prstGeom prst="rect">
            <a:avLst/>
          </a:prstGeom>
          <a:noFill/>
        </p:spPr>
        <p:txBody>
          <a:bodyPr wrap="square">
            <a:spAutoFit/>
          </a:bodyPr>
          <a:lstStyle/>
          <a:p>
            <a:r>
              <a:rPr lang="es-CO" sz="4000" dirty="0">
                <a:solidFill>
                  <a:srgbClr val="00F1FF"/>
                </a:solidFill>
                <a:latin typeface="Raleway Black" pitchFamily="2" charset="0"/>
              </a:rPr>
              <a:t>ABORDAJE DE LA SOLUCIÓN</a:t>
            </a:r>
            <a:endParaRPr lang="en-US" sz="4000" dirty="0">
              <a:solidFill>
                <a:srgbClr val="00F1FF"/>
              </a:solidFill>
              <a:latin typeface="Raleway Black" pitchFamily="2" charset="0"/>
            </a:endParaRPr>
          </a:p>
        </p:txBody>
      </p:sp>
    </p:spTree>
    <p:extLst>
      <p:ext uri="{BB962C8B-B14F-4D97-AF65-F5344CB8AC3E}">
        <p14:creationId xmlns:p14="http://schemas.microsoft.com/office/powerpoint/2010/main" val="10134488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7084</TotalTime>
  <Words>2915</Words>
  <Application>Microsoft Office PowerPoint</Application>
  <PresentationFormat>Panorámica</PresentationFormat>
  <Paragraphs>328</Paragraphs>
  <Slides>47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Calibri</vt:lpstr>
      <vt:lpstr>Calibri Light</vt:lpstr>
      <vt:lpstr>Open Sans</vt:lpstr>
      <vt:lpstr>Open Sans SemiBold</vt:lpstr>
      <vt:lpstr>Raleway Black</vt:lpstr>
      <vt:lpstr>Raleway Thin</vt:lpstr>
      <vt:lpstr>Segoe UI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tumiri huanca</dc:creator>
  <cp:lastModifiedBy>Alex Tumiri Huanca</cp:lastModifiedBy>
  <cp:revision>76</cp:revision>
  <dcterms:created xsi:type="dcterms:W3CDTF">2023-06-21T15:58:36Z</dcterms:created>
  <dcterms:modified xsi:type="dcterms:W3CDTF">2024-06-30T12:07:57Z</dcterms:modified>
</cp:coreProperties>
</file>