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9" r:id="rId13"/>
    <p:sldId id="25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7" r:id="rId23"/>
    <p:sldId id="278" r:id="rId2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Tumiri Huanca" initials="ATH" lastIdx="1" clrIdx="0">
    <p:extLst>
      <p:ext uri="{19B8F6BF-5375-455C-9EA6-DF929625EA0E}">
        <p15:presenceInfo xmlns:p15="http://schemas.microsoft.com/office/powerpoint/2012/main" userId="S::Alex.Tumiri@jala.university::e96a457a-2fba-48c0-b4ff-823a42194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90"/>
    <a:srgbClr val="E10DFF"/>
    <a:srgbClr val="8A14EC"/>
    <a:srgbClr val="0066FF"/>
    <a:srgbClr val="221BAB"/>
    <a:srgbClr val="625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 autoAdjust="0"/>
    <p:restoredTop sz="95658" autoAdjust="0"/>
  </p:normalViewPr>
  <p:slideViewPr>
    <p:cSldViewPr snapToGrid="0">
      <p:cViewPr varScale="1">
        <p:scale>
          <a:sx n="89" d="100"/>
          <a:sy n="89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1A9E-F2B7-4B22-BCEF-5965F47B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40A4C-F1D8-4625-BEFD-15BCBD62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F56A-0B70-401D-A234-FD4E028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B711-006D-4D11-BC80-815D23C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A68ED-1416-44F7-8BE8-F6D9BB1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27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BDA9-71E8-4966-A7F5-2F3E0B8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54116-6249-4F4F-9461-B1A2F2485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9AD11-A3BD-42F8-AF42-FE4BA69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B7F53-6945-429D-AB9E-3CB5C44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CD8F8-69FD-40BB-BAB7-584AD67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4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309E2E-6CF4-4408-B946-DBAD33AB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2794F-8FD3-4B82-B354-77361580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7745-BB9A-4929-93C5-6DD0DBCB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96E-E864-409F-B052-2C12F50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B336E-390C-4679-8406-5B8D464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61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304B-18F4-4086-9145-123CE39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530B4-7907-4911-8AD1-ADBE853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9BE3D-8E11-47A5-9BEB-D074E082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B8D73-FBA2-4E8F-875B-3ADF70D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CB01C-2854-498E-AC3E-43526F4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24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1486-107B-43DC-A4C6-5FDF181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40B3D-6640-45AC-82CE-717033F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22C3C-9C96-4181-9BA9-BE9FFA2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B674-D5CA-4049-AA3A-8826772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B4DA5-A3E5-4A48-9C74-3CFFC74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1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4E6B-E2EB-4715-BA36-3B5D072A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FC719-ACFE-432E-B008-2DFDDE61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53F9F-E4FF-48F4-A51C-E1A54A98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DFECE-3720-4483-A904-BD170F8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E4FA7-2094-44DA-BD97-5E4D76C0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3C311-EDC0-42B2-BE3E-975E5D2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74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32D4-CE4B-44B2-A119-47EC57D8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3C8CF-1542-4FE9-A8A4-94A8A3D6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8687E-DC4D-42DD-BEB6-CE14B110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0DE2CF-9C2B-4A37-9EBE-1288B87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C6645A-FB09-46D7-B278-1C949CE8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670E2D-BDC5-4A51-A62D-ECE182C9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02D1E7-C95C-447A-8D62-012B861B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E0391-A4E3-4AF3-BA3C-E3AE4C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62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865-5F2F-4C6E-9FFC-89CF40E9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54234B-7D65-4D6B-A052-A15D37F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3D0A9-2558-4F55-A35F-7EBCB54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5FC22-C161-4271-B5F0-2D29AD5E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4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508C3-B500-494B-836C-461E5000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BD80DB-A501-45AE-9454-0D26240A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7F5C5-4B71-4CA6-BDEB-E99160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55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4C5D-5B21-43A9-9FD5-C2C403C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16789-4214-46E8-B00E-0642EDAE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3A02C-B852-4397-9E54-DD5797C8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0435F-720B-4B3C-899B-7A4B40B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FE2A2-6113-4406-AD64-C09DBFC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0EC46-2463-4F6B-A16A-74DB2E8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17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1A18-7502-4E47-A977-3A90E0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6C0384-8E3E-49EB-917E-E0663FD7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473E8-0556-47E0-98ED-46C3256C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648D8-9A1C-4F87-AA05-BA1C8AA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25CDB-4B89-496C-BDD7-D6CAE262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00ACF-7372-498D-B5D7-69AD9DB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4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3000">
              <a:schemeClr val="accent1">
                <a:lumMod val="5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1FC2C1-A099-4830-9191-3C7496C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0167-E80D-4B66-AE71-86A642C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22279-9BE4-433B-AF78-CB4D38C9A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DC7-B053-49E7-A4E4-B30D314B072F}" type="datetimeFigureOut">
              <a:rPr lang="es-BO" smtClean="0"/>
              <a:t>25/6/2023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1A8EB-F923-47DB-AD2F-F0FEA5CF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CDE19-DE08-4434-8BFE-598E1D0F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0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9F014DF2-210D-46A0-B4D3-F1E54F997997}"/>
              </a:ext>
            </a:extLst>
          </p:cNvPr>
          <p:cNvGrpSpPr/>
          <p:nvPr/>
        </p:nvGrpSpPr>
        <p:grpSpPr>
          <a:xfrm>
            <a:off x="4359245" y="2699236"/>
            <a:ext cx="8874155" cy="4476264"/>
            <a:chOff x="545157" y="784785"/>
            <a:chExt cx="6120000" cy="3240000"/>
          </a:xfrm>
          <a:solidFill>
            <a:schemeClr val="bg1">
              <a:alpha val="22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EA53F0A-EABE-4901-9074-60C914575BEF}"/>
                </a:ext>
              </a:extLst>
            </p:cNvPr>
            <p:cNvSpPr/>
            <p:nvPr/>
          </p:nvSpPr>
          <p:spPr>
            <a:xfrm>
              <a:off x="545157" y="784785"/>
              <a:ext cx="6120000" cy="32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CAFF9DB-CD65-4EBF-BB29-286D5E631CF0}"/>
                </a:ext>
              </a:extLst>
            </p:cNvPr>
            <p:cNvSpPr/>
            <p:nvPr/>
          </p:nvSpPr>
          <p:spPr>
            <a:xfrm>
              <a:off x="2794001" y="101152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7F97B996-033E-481B-B8FF-FA6452C54D7E}"/>
                </a:ext>
              </a:extLst>
            </p:cNvPr>
            <p:cNvSpPr/>
            <p:nvPr/>
          </p:nvSpPr>
          <p:spPr>
            <a:xfrm>
              <a:off x="3698999" y="101152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CDE6E5A8-EDB6-4A50-93C2-F2BDE2FB7C50}"/>
                </a:ext>
              </a:extLst>
            </p:cNvPr>
            <p:cNvSpPr/>
            <p:nvPr/>
          </p:nvSpPr>
          <p:spPr>
            <a:xfrm>
              <a:off x="2794001" y="2312985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CD3DAB61-01BA-40ED-9A9A-9AE8A0A3D13D}"/>
                </a:ext>
              </a:extLst>
            </p:cNvPr>
            <p:cNvSpPr/>
            <p:nvPr/>
          </p:nvSpPr>
          <p:spPr>
            <a:xfrm>
              <a:off x="749963" y="959385"/>
              <a:ext cx="1962000" cy="2890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18E3C5C-2ABC-4AED-9663-71E0BB49D860}"/>
                </a:ext>
              </a:extLst>
            </p:cNvPr>
            <p:cNvSpPr/>
            <p:nvPr/>
          </p:nvSpPr>
          <p:spPr>
            <a:xfrm>
              <a:off x="6096000" y="1434600"/>
              <a:ext cx="244800" cy="199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65" name="Gráfico 64" descr="Cerebro en la cabeza con relleno sólido">
              <a:extLst>
                <a:ext uri="{FF2B5EF4-FFF2-40B4-BE49-F238E27FC236}">
                  <a16:creationId xmlns:a16="http://schemas.microsoft.com/office/drawing/2014/main" id="{11A4B848-9EEA-405A-ACC1-FD962D0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124968" y="1836263"/>
              <a:ext cx="1245322" cy="1245322"/>
            </a:xfrm>
            <a:prstGeom prst="rect">
              <a:avLst/>
            </a:prstGeom>
          </p:spPr>
        </p:pic>
        <p:pic>
          <p:nvPicPr>
            <p:cNvPr id="66" name="Gráfico 65" descr="Libros con relleno sólido">
              <a:extLst>
                <a:ext uri="{FF2B5EF4-FFF2-40B4-BE49-F238E27FC236}">
                  <a16:creationId xmlns:a16="http://schemas.microsoft.com/office/drawing/2014/main" id="{C82BFA99-BCC0-458A-97F0-D001D108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3831206" y="1223985"/>
              <a:ext cx="914400" cy="914400"/>
            </a:xfrm>
            <a:prstGeom prst="rect">
              <a:avLst/>
            </a:prstGeom>
          </p:spPr>
        </p:pic>
        <p:pic>
          <p:nvPicPr>
            <p:cNvPr id="67" name="Gráfico 66" descr="Engranaje único con relleno sólido">
              <a:extLst>
                <a:ext uri="{FF2B5EF4-FFF2-40B4-BE49-F238E27FC236}">
                  <a16:creationId xmlns:a16="http://schemas.microsoft.com/office/drawing/2014/main" id="{11BFE5A8-6E55-4933-A28D-4130BF0F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852273" y="1327977"/>
              <a:ext cx="706415" cy="706415"/>
            </a:xfrm>
            <a:prstGeom prst="rect">
              <a:avLst/>
            </a:prstGeom>
          </p:spPr>
        </p:pic>
        <p:pic>
          <p:nvPicPr>
            <p:cNvPr id="68" name="Gráfico 67" descr="Aula de clases con relleno sólido">
              <a:extLst>
                <a:ext uri="{FF2B5EF4-FFF2-40B4-BE49-F238E27FC236}">
                  <a16:creationId xmlns:a16="http://schemas.microsoft.com/office/drawing/2014/main" id="{9F4E420E-67F4-424B-998C-DCDDB79E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3292039" y="2647032"/>
              <a:ext cx="914400" cy="914400"/>
            </a:xfrm>
            <a:prstGeom prst="rect">
              <a:avLst/>
            </a:prstGeom>
          </p:spPr>
        </p:pic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D1007948-F0DB-44AE-BB12-6E333BF18283}"/>
                </a:ext>
              </a:extLst>
            </p:cNvPr>
            <p:cNvSpPr/>
            <p:nvPr/>
          </p:nvSpPr>
          <p:spPr>
            <a:xfrm>
              <a:off x="4989771" y="106351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0" name="Gráfico 69" descr="Calendario con relleno sólido">
              <a:extLst>
                <a:ext uri="{FF2B5EF4-FFF2-40B4-BE49-F238E27FC236}">
                  <a16:creationId xmlns:a16="http://schemas.microsoft.com/office/drawing/2014/main" id="{3E666FF0-ED10-4A28-90DA-E5B9C33E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5058683" y="1180539"/>
              <a:ext cx="723283" cy="723283"/>
            </a:xfrm>
            <a:prstGeom prst="rect">
              <a:avLst/>
            </a:prstGeom>
          </p:spPr>
        </p:pic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8A6E5BFF-8974-4DC7-BF0E-9F23885C72B5}"/>
                </a:ext>
              </a:extLst>
            </p:cNvPr>
            <p:cNvSpPr/>
            <p:nvPr/>
          </p:nvSpPr>
          <p:spPr>
            <a:xfrm>
              <a:off x="4995360" y="1998009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854635E8-D087-45AA-B5CC-EE05491860F5}"/>
                </a:ext>
              </a:extLst>
            </p:cNvPr>
            <p:cNvSpPr/>
            <p:nvPr/>
          </p:nvSpPr>
          <p:spPr>
            <a:xfrm>
              <a:off x="4968442" y="295250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3" name="Gráfico 72" descr="Gráfico de barras con tendencia bajista con relleno sólido">
              <a:extLst>
                <a:ext uri="{FF2B5EF4-FFF2-40B4-BE49-F238E27FC236}">
                  <a16:creationId xmlns:a16="http://schemas.microsoft.com/office/drawing/2014/main" id="{111ECC2A-3EE3-40A6-8FC0-A4E938AF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5048207" y="2075105"/>
              <a:ext cx="706120" cy="706120"/>
            </a:xfrm>
            <a:prstGeom prst="rect">
              <a:avLst/>
            </a:prstGeom>
          </p:spPr>
        </p:pic>
        <p:pic>
          <p:nvPicPr>
            <p:cNvPr id="74" name="Gráfico 73" descr="Átomo con relleno sólido">
              <a:extLst>
                <a:ext uri="{FF2B5EF4-FFF2-40B4-BE49-F238E27FC236}">
                  <a16:creationId xmlns:a16="http://schemas.microsoft.com/office/drawing/2014/main" id="{828C7CE6-E389-4EA4-AD56-572EB10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5028085" y="3013479"/>
              <a:ext cx="705600" cy="705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07CCE6-D0B8-4554-9EFB-5ED27EA6960E}"/>
              </a:ext>
            </a:extLst>
          </p:cNvPr>
          <p:cNvGrpSpPr/>
          <p:nvPr/>
        </p:nvGrpSpPr>
        <p:grpSpPr>
          <a:xfrm>
            <a:off x="5526843" y="2735505"/>
            <a:ext cx="6120000" cy="3240000"/>
            <a:chOff x="5526843" y="2735505"/>
            <a:chExt cx="6120000" cy="3240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76193F0-AE40-466C-90AB-FE8187F49DD0}"/>
                </a:ext>
              </a:extLst>
            </p:cNvPr>
            <p:cNvSpPr/>
            <p:nvPr/>
          </p:nvSpPr>
          <p:spPr>
            <a:xfrm>
              <a:off x="5526843" y="2735505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266700" prstMaterial="metal">
              <a:bevelT w="419100" h="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ED3FE110-6912-460C-B883-C87B9B7675D3}"/>
                </a:ext>
              </a:extLst>
            </p:cNvPr>
            <p:cNvGrpSpPr/>
            <p:nvPr/>
          </p:nvGrpSpPr>
          <p:grpSpPr>
            <a:xfrm>
              <a:off x="5526843" y="2735505"/>
              <a:ext cx="6120000" cy="3240000"/>
              <a:chOff x="545157" y="784785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D9726358-6ED9-4912-89E7-1A9517C6D91C}"/>
                  </a:ext>
                </a:extLst>
              </p:cNvPr>
              <p:cNvSpPr/>
              <p:nvPr/>
            </p:nvSpPr>
            <p:spPr>
              <a:xfrm>
                <a:off x="545157" y="784785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60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FD45E283-CAA8-4C81-9976-8DF967DB7A26}"/>
                  </a:ext>
                </a:extLst>
              </p:cNvPr>
              <p:cNvSpPr/>
              <p:nvPr/>
            </p:nvSpPr>
            <p:spPr>
              <a:xfrm>
                <a:off x="2794001" y="1011520"/>
                <a:ext cx="822959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35ABF9AC-9400-49D6-8DD5-5DAB9733CE30}"/>
                  </a:ext>
                </a:extLst>
              </p:cNvPr>
              <p:cNvSpPr/>
              <p:nvPr/>
            </p:nvSpPr>
            <p:spPr>
              <a:xfrm>
                <a:off x="3698999" y="1011520"/>
                <a:ext cx="1157482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98995879-B6C0-45C2-9E66-A72168B4A09F}"/>
                  </a:ext>
                </a:extLst>
              </p:cNvPr>
              <p:cNvSpPr/>
              <p:nvPr/>
            </p:nvSpPr>
            <p:spPr>
              <a:xfrm>
                <a:off x="2794001" y="2312985"/>
                <a:ext cx="2057167" cy="153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D59A9ABB-33DA-4F44-AA0C-7E931728FB51}"/>
                  </a:ext>
                </a:extLst>
              </p:cNvPr>
              <p:cNvSpPr/>
              <p:nvPr/>
            </p:nvSpPr>
            <p:spPr>
              <a:xfrm>
                <a:off x="749963" y="959385"/>
                <a:ext cx="1962000" cy="2890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BF7E7651-33D6-4020-82BB-DC16D9089A02}"/>
                  </a:ext>
                </a:extLst>
              </p:cNvPr>
              <p:cNvSpPr/>
              <p:nvPr/>
            </p:nvSpPr>
            <p:spPr>
              <a:xfrm>
                <a:off x="6096000" y="1434600"/>
                <a:ext cx="244800" cy="1994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pic>
            <p:nvPicPr>
              <p:cNvPr id="12" name="Gráfico 11" descr="Cerebro en la cabeza con relleno sólido">
                <a:extLst>
                  <a:ext uri="{FF2B5EF4-FFF2-40B4-BE49-F238E27FC236}">
                    <a16:creationId xmlns:a16="http://schemas.microsoft.com/office/drawing/2014/main" id="{BFCE5AAE-D90F-43EA-9ADD-BDC6D35E7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5400000">
                <a:off x="1124968" y="1836263"/>
                <a:ext cx="1245322" cy="1245322"/>
              </a:xfrm>
              <a:prstGeom prst="rect">
                <a:avLst/>
              </a:prstGeom>
            </p:spPr>
          </p:pic>
          <p:pic>
            <p:nvPicPr>
              <p:cNvPr id="16" name="Gráfico 15" descr="Libros con relleno sólido">
                <a:extLst>
                  <a:ext uri="{FF2B5EF4-FFF2-40B4-BE49-F238E27FC236}">
                    <a16:creationId xmlns:a16="http://schemas.microsoft.com/office/drawing/2014/main" id="{1DCC4045-A278-4A87-A228-6C3D68D4D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5400000">
                <a:off x="3831206" y="12239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áfico 17" descr="Engranaje único con relleno sólido">
                <a:extLst>
                  <a:ext uri="{FF2B5EF4-FFF2-40B4-BE49-F238E27FC236}">
                    <a16:creationId xmlns:a16="http://schemas.microsoft.com/office/drawing/2014/main" id="{C3BF9CFB-5621-4CBE-A082-61BF88725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5400000">
                <a:off x="2852273" y="1327977"/>
                <a:ext cx="706415" cy="706415"/>
              </a:xfrm>
              <a:prstGeom prst="rect">
                <a:avLst/>
              </a:prstGeom>
            </p:spPr>
          </p:pic>
          <p:pic>
            <p:nvPicPr>
              <p:cNvPr id="26" name="Gráfico 25" descr="Aula de clases con relleno sólido">
                <a:extLst>
                  <a:ext uri="{FF2B5EF4-FFF2-40B4-BE49-F238E27FC236}">
                    <a16:creationId xmlns:a16="http://schemas.microsoft.com/office/drawing/2014/main" id="{BEA52016-796C-46E5-BC02-38029772B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5400000">
                <a:off x="3292039" y="26470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02E770F-83EF-4B02-BCA4-16B042321FC2}"/>
                  </a:ext>
                </a:extLst>
              </p:cNvPr>
              <p:cNvSpPr/>
              <p:nvPr/>
            </p:nvSpPr>
            <p:spPr>
              <a:xfrm>
                <a:off x="4989771" y="1063512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4" name="Gráfico 23" descr="Calendario con relleno sólido">
                <a:extLst>
                  <a:ext uri="{FF2B5EF4-FFF2-40B4-BE49-F238E27FC236}">
                    <a16:creationId xmlns:a16="http://schemas.microsoft.com/office/drawing/2014/main" id="{903E2131-7784-429C-9484-A8FEEBE3B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5400000">
                <a:off x="5058683" y="1180539"/>
                <a:ext cx="723283" cy="723283"/>
              </a:xfrm>
              <a:prstGeom prst="rect">
                <a:avLst/>
              </a:prstGeom>
            </p:spPr>
          </p:pic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F0F989B4-3236-4F66-8593-091CAA842422}"/>
                  </a:ext>
                </a:extLst>
              </p:cNvPr>
              <p:cNvSpPr/>
              <p:nvPr/>
            </p:nvSpPr>
            <p:spPr>
              <a:xfrm>
                <a:off x="4995360" y="1998009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F9158223-711C-4731-9EA8-3572A980E16C}"/>
                  </a:ext>
                </a:extLst>
              </p:cNvPr>
              <p:cNvSpPr/>
              <p:nvPr/>
            </p:nvSpPr>
            <p:spPr>
              <a:xfrm>
                <a:off x="4968442" y="2952508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0" name="Gráfico 19" descr="Gráfico de barras con tendencia bajista con relleno sólido">
                <a:extLst>
                  <a:ext uri="{FF2B5EF4-FFF2-40B4-BE49-F238E27FC236}">
                    <a16:creationId xmlns:a16="http://schemas.microsoft.com/office/drawing/2014/main" id="{52C0770D-EA6A-4F2B-8365-B1C7C255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5400000">
                <a:off x="5048207" y="2075105"/>
                <a:ext cx="706120" cy="706120"/>
              </a:xfrm>
              <a:prstGeom prst="rect">
                <a:avLst/>
              </a:prstGeom>
            </p:spPr>
          </p:pic>
          <p:pic>
            <p:nvPicPr>
              <p:cNvPr id="22" name="Gráfico 21" descr="Átomo con relleno sólido">
                <a:extLst>
                  <a:ext uri="{FF2B5EF4-FFF2-40B4-BE49-F238E27FC236}">
                    <a16:creationId xmlns:a16="http://schemas.microsoft.com/office/drawing/2014/main" id="{DC6276A1-C76D-47B0-B8BA-61FBE20F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085" y="3013479"/>
                <a:ext cx="705600" cy="705600"/>
              </a:xfrm>
              <a:prstGeom prst="rect">
                <a:avLst/>
              </a:prstGeom>
            </p:spPr>
          </p:pic>
        </p:grp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09BA8EB-E69A-4556-A1EB-336129F6D591}"/>
              </a:ext>
            </a:extLst>
          </p:cNvPr>
          <p:cNvGrpSpPr/>
          <p:nvPr/>
        </p:nvGrpSpPr>
        <p:grpSpPr>
          <a:xfrm>
            <a:off x="6122094" y="3530925"/>
            <a:ext cx="1962000" cy="2890800"/>
            <a:chOff x="442759" y="731205"/>
            <a:chExt cx="1962000" cy="2890800"/>
          </a:xfrm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DBBC0DEB-9CBC-416C-BFCC-5FEFE2887404}"/>
                </a:ext>
              </a:extLst>
            </p:cNvPr>
            <p:cNvSpPr/>
            <p:nvPr/>
          </p:nvSpPr>
          <p:spPr>
            <a:xfrm>
              <a:off x="442759" y="731205"/>
              <a:ext cx="1962000" cy="2890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38" name="Gráfico 37" descr="Cerebro en la cabeza con relleno sólido">
              <a:extLst>
                <a:ext uri="{FF2B5EF4-FFF2-40B4-BE49-F238E27FC236}">
                  <a16:creationId xmlns:a16="http://schemas.microsoft.com/office/drawing/2014/main" id="{C80C764C-8217-428F-A305-52174553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5400000">
              <a:off x="817764" y="1608083"/>
              <a:ext cx="1245322" cy="1245322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A781326-8EA6-44C6-A84E-2506AED70D55}"/>
              </a:ext>
            </a:extLst>
          </p:cNvPr>
          <p:cNvGrpSpPr/>
          <p:nvPr/>
        </p:nvGrpSpPr>
        <p:grpSpPr>
          <a:xfrm>
            <a:off x="7573373" y="2590942"/>
            <a:ext cx="1157482" cy="1263600"/>
            <a:chOff x="3391795" y="783340"/>
            <a:chExt cx="1157482" cy="1263600"/>
          </a:xfrm>
          <a:solidFill>
            <a:srgbClr val="0066FF"/>
          </a:solidFill>
          <a:effectLst>
            <a:outerShdw blurRad="50800" dist="8382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0315A13E-B6EA-41A1-BAC6-AAC0C1FDB641}"/>
                </a:ext>
              </a:extLst>
            </p:cNvPr>
            <p:cNvSpPr/>
            <p:nvPr/>
          </p:nvSpPr>
          <p:spPr>
            <a:xfrm>
              <a:off x="3391795" y="78334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39" name="Gráfico 38" descr="Libros con relleno sólido">
              <a:extLst>
                <a:ext uri="{FF2B5EF4-FFF2-40B4-BE49-F238E27FC236}">
                  <a16:creationId xmlns:a16="http://schemas.microsoft.com/office/drawing/2014/main" id="{FF49C3AF-94B1-4F0B-8E87-D06AB307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5400000">
              <a:off x="3524002" y="995805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E9C2B8A-9A6C-4A19-A6A3-FEE6CE8FB07B}"/>
              </a:ext>
            </a:extLst>
          </p:cNvPr>
          <p:cNvGrpSpPr/>
          <p:nvPr/>
        </p:nvGrpSpPr>
        <p:grpSpPr>
          <a:xfrm>
            <a:off x="7058342" y="3241675"/>
            <a:ext cx="822959" cy="1263600"/>
            <a:chOff x="2486797" y="783340"/>
            <a:chExt cx="822959" cy="1263600"/>
          </a:xfrm>
          <a:solidFill>
            <a:srgbClr val="221BAB"/>
          </a:solidFill>
          <a:effectLst>
            <a:outerShdw blurRad="50800" dist="1905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B07965-74AC-44E9-BE82-70F43C198C06}"/>
                </a:ext>
              </a:extLst>
            </p:cNvPr>
            <p:cNvSpPr/>
            <p:nvPr/>
          </p:nvSpPr>
          <p:spPr>
            <a:xfrm>
              <a:off x="2486797" y="78334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0" name="Gráfico 39" descr="Engranaje único con relleno sólido">
              <a:extLst>
                <a:ext uri="{FF2B5EF4-FFF2-40B4-BE49-F238E27FC236}">
                  <a16:creationId xmlns:a16="http://schemas.microsoft.com/office/drawing/2014/main" id="{8D496793-5EF6-4C30-BECC-76E15FD8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5400000">
              <a:off x="2545069" y="1099797"/>
              <a:ext cx="706415" cy="70641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83E2E9C-D612-4DB7-B0CE-7ED9C02E95C0}"/>
              </a:ext>
            </a:extLst>
          </p:cNvPr>
          <p:cNvGrpSpPr/>
          <p:nvPr/>
        </p:nvGrpSpPr>
        <p:grpSpPr>
          <a:xfrm>
            <a:off x="8073732" y="3610285"/>
            <a:ext cx="2057167" cy="1537200"/>
            <a:chOff x="2486249" y="2077844"/>
            <a:chExt cx="2057167" cy="1537200"/>
          </a:xfrm>
          <a:solidFill>
            <a:schemeClr val="accent1">
              <a:lumMod val="75000"/>
            </a:schemeClr>
          </a:solidFill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98C47178-711D-45C2-881F-1CC93EBEB027}"/>
                </a:ext>
              </a:extLst>
            </p:cNvPr>
            <p:cNvSpPr/>
            <p:nvPr/>
          </p:nvSpPr>
          <p:spPr>
            <a:xfrm>
              <a:off x="2486249" y="2077844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1" name="Gráfico 40" descr="Aula de clases con relleno sólido">
              <a:extLst>
                <a:ext uri="{FF2B5EF4-FFF2-40B4-BE49-F238E27FC236}">
                  <a16:creationId xmlns:a16="http://schemas.microsoft.com/office/drawing/2014/main" id="{7790E347-0D39-4D0D-96AF-70859BB5B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5400000">
              <a:off x="2984287" y="241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B76EC2-D86B-4EAC-BCAF-32BBF2C0764C}"/>
              </a:ext>
            </a:extLst>
          </p:cNvPr>
          <p:cNvGrpSpPr/>
          <p:nvPr/>
        </p:nvGrpSpPr>
        <p:grpSpPr>
          <a:xfrm>
            <a:off x="8695775" y="2449971"/>
            <a:ext cx="888240" cy="860312"/>
            <a:chOff x="4682567" y="835332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932B759E-218B-49FC-90D6-87EBE62B8277}"/>
                </a:ext>
              </a:extLst>
            </p:cNvPr>
            <p:cNvSpPr/>
            <p:nvPr/>
          </p:nvSpPr>
          <p:spPr>
            <a:xfrm>
              <a:off x="4682567" y="83533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3" name="Gráfico 42" descr="Calendario con relleno sólido">
              <a:extLst>
                <a:ext uri="{FF2B5EF4-FFF2-40B4-BE49-F238E27FC236}">
                  <a16:creationId xmlns:a16="http://schemas.microsoft.com/office/drawing/2014/main" id="{90C0D083-DDB9-4A3A-B440-3CD85DAC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5400000">
              <a:off x="4751479" y="952359"/>
              <a:ext cx="723283" cy="723283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47215C9-3552-4B43-9715-25552412B61E}"/>
              </a:ext>
            </a:extLst>
          </p:cNvPr>
          <p:cNvGrpSpPr/>
          <p:nvPr/>
        </p:nvGrpSpPr>
        <p:grpSpPr>
          <a:xfrm>
            <a:off x="9966610" y="3385320"/>
            <a:ext cx="888240" cy="860312"/>
            <a:chOff x="4661238" y="2724328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28F34D4-9EBF-4307-940A-4BA4C7F7491B}"/>
                </a:ext>
              </a:extLst>
            </p:cNvPr>
            <p:cNvSpPr/>
            <p:nvPr/>
          </p:nvSpPr>
          <p:spPr>
            <a:xfrm>
              <a:off x="4661238" y="272432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7" name="Gráfico 46" descr="Átomo con relleno sólido">
              <a:extLst>
                <a:ext uri="{FF2B5EF4-FFF2-40B4-BE49-F238E27FC236}">
                  <a16:creationId xmlns:a16="http://schemas.microsoft.com/office/drawing/2014/main" id="{6C616C84-E8BB-4343-86B7-6AF6109C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5400000">
              <a:off x="4741263" y="2787300"/>
              <a:ext cx="705600" cy="705600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CF9734-910C-7863-749A-A916A965DEDF}"/>
              </a:ext>
            </a:extLst>
          </p:cNvPr>
          <p:cNvSpPr txBox="1"/>
          <p:nvPr/>
        </p:nvSpPr>
        <p:spPr>
          <a:xfrm>
            <a:off x="353682" y="1372084"/>
            <a:ext cx="7596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Modelo de Inteligencia Artificial para Generación de Código CSS</a:t>
            </a:r>
          </a:p>
          <a:p>
            <a:endParaRPr lang="es-ES" sz="3200" dirty="0">
              <a:solidFill>
                <a:schemeClr val="bg1"/>
              </a:solidFill>
              <a:latin typeface="Segoe UI Light" panose="020B0502040204020203" pitchFamily="34" charset="0"/>
              <a:ea typeface="Fira Code Retina" pitchFamily="1" charset="0"/>
              <a:cs typeface="Segoe UI Light" panose="020B0502040204020203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C99E4BF-5A83-DB85-22A6-ED134497CC5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86D4013-0344-0574-A34B-000F1FC9C275}"/>
              </a:ext>
            </a:extLst>
          </p:cNvPr>
          <p:cNvSpPr txBox="1"/>
          <p:nvPr/>
        </p:nvSpPr>
        <p:spPr>
          <a:xfrm>
            <a:off x="323843" y="2617145"/>
            <a:ext cx="601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Universitario : Alex Tumiri Huanca</a:t>
            </a:r>
          </a:p>
          <a:p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Docente : </a:t>
            </a:r>
            <a:r>
              <a:rPr lang="es-CO" sz="2400" b="1" dirty="0" err="1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Jhamil</a:t>
            </a:r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Arturo Zeballos </a:t>
            </a:r>
            <a:r>
              <a:rPr lang="es-CO" sz="2400" b="1" dirty="0" err="1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Soruco</a:t>
            </a:r>
            <a:endParaRPr lang="es-CO" sz="2400" b="1" dirty="0">
              <a:solidFill>
                <a:schemeClr val="bg1"/>
              </a:solidFill>
              <a:latin typeface="Raleway Thin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s-CO" sz="2400" dirty="0">
              <a:solidFill>
                <a:schemeClr val="bg1"/>
              </a:solidFill>
              <a:latin typeface="Raleway Thin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93FC2F9-542F-52E5-6CF2-4A8C0A94F540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1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2708842" y="2902198"/>
            <a:ext cx="7274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4238932" y="3527063"/>
            <a:ext cx="2979110" cy="281228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7846741" y="1655945"/>
            <a:ext cx="405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 generador de CSS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6869167" y="2077447"/>
            <a:ext cx="931159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4" y="2155922"/>
            <a:ext cx="2707316" cy="2707316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2660A1FE-3BC2-DFB1-F17F-A56B09915BF1}"/>
              </a:ext>
            </a:extLst>
          </p:cNvPr>
          <p:cNvGrpSpPr/>
          <p:nvPr/>
        </p:nvGrpSpPr>
        <p:grpSpPr>
          <a:xfrm>
            <a:off x="7194266" y="3325985"/>
            <a:ext cx="1031633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CA3C669-98E9-01E7-E61E-79112CDE1C0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96C0562-86AB-A760-123A-20AF1BFB7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F9EE661-EEE8-3A6D-155D-6A84B763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6153A7-F259-27EE-A8C5-759D3B317FB7}"/>
              </a:ext>
            </a:extLst>
          </p:cNvPr>
          <p:cNvGrpSpPr/>
          <p:nvPr/>
        </p:nvGrpSpPr>
        <p:grpSpPr>
          <a:xfrm flipH="1">
            <a:off x="3637225" y="2066176"/>
            <a:ext cx="1069404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7A3A800F-B8CE-E2CD-7B99-EC36867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10F5EDCF-CDB0-6FEE-BE50-301096C29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61FF778-FEE5-30B7-0BA0-F43A35AA5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2A2C09D-5341-A8FD-5841-DAB40F82870A}"/>
              </a:ext>
            </a:extLst>
          </p:cNvPr>
          <p:cNvGrpSpPr/>
          <p:nvPr/>
        </p:nvGrpSpPr>
        <p:grpSpPr>
          <a:xfrm flipH="1">
            <a:off x="3424584" y="3325985"/>
            <a:ext cx="975485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D9B96796-8D12-1BE0-5179-5E6522319D1F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C4113A2-0DA5-D1F0-B3EC-AD0CC32EE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E7DB5015-C468-9CA2-6850-501A162F7E4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2500A0D-FC60-A4FE-A818-BB3674DB4360}"/>
              </a:ext>
            </a:extLst>
          </p:cNvPr>
          <p:cNvSpPr txBox="1"/>
          <p:nvPr/>
        </p:nvSpPr>
        <p:spPr>
          <a:xfrm>
            <a:off x="8318730" y="3002819"/>
            <a:ext cx="405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Procesamiento del lenguaje natural (</a:t>
            </a:r>
            <a:r>
              <a:rPr lang="es-MX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NLP</a:t>
            </a:r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CEEC69C-63B9-E12A-5EAD-5038F7D1BB7E}"/>
              </a:ext>
            </a:extLst>
          </p:cNvPr>
          <p:cNvSpPr txBox="1"/>
          <p:nvPr/>
        </p:nvSpPr>
        <p:spPr>
          <a:xfrm>
            <a:off x="199901" y="2891173"/>
            <a:ext cx="33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Modulo de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Previsualizacion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tiempo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real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2C2EEEE-7E25-BF46-6661-E6B9BAD3A65B}"/>
              </a:ext>
            </a:extLst>
          </p:cNvPr>
          <p:cNvSpPr txBox="1"/>
          <p:nvPr/>
        </p:nvSpPr>
        <p:spPr>
          <a:xfrm>
            <a:off x="1552226" y="1861643"/>
            <a:ext cx="217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Aplicación Web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3873926" y="4413529"/>
            <a:ext cx="4444145" cy="4328044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8" y="2820686"/>
            <a:ext cx="1003127" cy="1003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F7D65A-9D02-6D47-A222-88A989EFB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7" y="2780793"/>
            <a:ext cx="995933" cy="9959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56C9D1-ED6F-53ED-8D5E-D999EDC78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38" y="997997"/>
            <a:ext cx="952907" cy="9529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7D9A63-41E5-CA3F-263D-81815112E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52" y="2687626"/>
            <a:ext cx="1166648" cy="11666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D94F19-EEFC-741E-4BCE-B0DF36E0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681" y="2875161"/>
            <a:ext cx="807195" cy="80719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77BFF89-BDC6-061C-38E3-BD24859DF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485" y="2846517"/>
            <a:ext cx="807195" cy="80719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DBFF3B-6788-0647-6B4B-D068A78D3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329" y="2712429"/>
            <a:ext cx="1003127" cy="100312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99185C8-9BBE-2E4A-C44F-E6002D357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105" y="2820686"/>
            <a:ext cx="807195" cy="80719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7C7FD6EF-20F2-04DC-B90D-6CDDF1CFAD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1336" y="2662411"/>
            <a:ext cx="925577" cy="9255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B968E2E-569D-2FA4-C27B-2EC5B2836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9150" y="2622580"/>
            <a:ext cx="1003127" cy="1003127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D8BC3FEB-67E8-4A44-0169-4B19B0D11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42926" y="1976470"/>
            <a:ext cx="656603" cy="65660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394B5FA-F8F1-9AA8-7AB0-3E33B8962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776" y="2780793"/>
            <a:ext cx="807195" cy="80719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1ACE241-24D3-257F-DF79-4D3E55F6E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852" y="2847313"/>
            <a:ext cx="807195" cy="807195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6872F688-8845-AD5C-830A-615C5D82B13C}"/>
              </a:ext>
            </a:extLst>
          </p:cNvPr>
          <p:cNvGrpSpPr/>
          <p:nvPr/>
        </p:nvGrpSpPr>
        <p:grpSpPr>
          <a:xfrm>
            <a:off x="7886212" y="882445"/>
            <a:ext cx="2176267" cy="1198114"/>
            <a:chOff x="7101725" y="1198712"/>
            <a:chExt cx="2176267" cy="1198114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A7D704DC-12F4-7B43-9E7F-BC0D2401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5695" y="1332593"/>
              <a:ext cx="822297" cy="822297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F00948F5-1097-47A9-64A5-00758D92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725" y="1343115"/>
              <a:ext cx="811775" cy="811775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D1F42EAE-75A6-E20A-859E-3FDDAC3B0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87684" y="1198712"/>
              <a:ext cx="1198114" cy="1198114"/>
            </a:xfrm>
            <a:prstGeom prst="rect">
              <a:avLst/>
            </a:prstGeom>
          </p:spPr>
        </p:pic>
      </p:grpSp>
      <p:pic>
        <p:nvPicPr>
          <p:cNvPr id="62" name="Imagen 61">
            <a:extLst>
              <a:ext uri="{FF2B5EF4-FFF2-40B4-BE49-F238E27FC236}">
                <a16:creationId xmlns:a16="http://schemas.microsoft.com/office/drawing/2014/main" id="{D5E1A5DC-E56C-058D-B6C7-D90782653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9689" y="2018597"/>
            <a:ext cx="656603" cy="6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2C753E-031A-A0F4-0EE3-13832C10421D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31345E-3A9F-6870-A9C0-48440B29A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86" y="992394"/>
            <a:ext cx="7652025" cy="5185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009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56451" y="2832295"/>
            <a:ext cx="5192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40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</p:spTree>
    <p:extLst>
      <p:ext uri="{BB962C8B-B14F-4D97-AF65-F5344CB8AC3E}">
        <p14:creationId xmlns:p14="http://schemas.microsoft.com/office/powerpoint/2010/main" val="300334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2243759" y="2279624"/>
            <a:ext cx="8298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 modelo de inteligencia artificial para la generación de código CSS </a:t>
            </a:r>
            <a:r>
              <a:rPr lang="es-MX" sz="2400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predefinido y con buen diseño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que facilite el trabajo de los desarrolladores de software, reduciendo así el tiempo de desarrollo al generar diseños predefinidos y personalizables.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28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D4D7C5F-06D1-62DB-9343-B07E1EA05D99}"/>
              </a:ext>
            </a:extLst>
          </p:cNvPr>
          <p:cNvSpPr/>
          <p:nvPr/>
        </p:nvSpPr>
        <p:spPr>
          <a:xfrm rot="8561659">
            <a:off x="9502288" y="5266961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0915527" y="514932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F3AF34A3-B019-932B-2E4C-56148C89CF02}"/>
              </a:ext>
            </a:extLst>
          </p:cNvPr>
          <p:cNvSpPr/>
          <p:nvPr/>
        </p:nvSpPr>
        <p:spPr>
          <a:xfrm rot="8409895">
            <a:off x="1102284" y="52719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200A66D6-3519-314A-51EE-763DF2500C1D}"/>
              </a:ext>
            </a:extLst>
          </p:cNvPr>
          <p:cNvSpPr/>
          <p:nvPr/>
        </p:nvSpPr>
        <p:spPr>
          <a:xfrm rot="2700000">
            <a:off x="10402713" y="101187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B8B3D805-BA03-C98E-E01B-D09A4EE7B12A}"/>
              </a:ext>
            </a:extLst>
          </p:cNvPr>
          <p:cNvSpPr/>
          <p:nvPr/>
        </p:nvSpPr>
        <p:spPr>
          <a:xfrm rot="10646673">
            <a:off x="133389" y="514932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3393C719-FE86-45DB-8220-B3DF1F0574E4}"/>
              </a:ext>
            </a:extLst>
          </p:cNvPr>
          <p:cNvSpPr/>
          <p:nvPr/>
        </p:nvSpPr>
        <p:spPr>
          <a:xfrm rot="14378614">
            <a:off x="197875" y="182114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014284" y="2801938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9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758373" y="1785274"/>
            <a:ext cx="8675253" cy="328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una aplicación web para generar código CSS que brinde una previsualización en tiempo real de vistas generadas en base a etiquetas HTML.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Mejorar la eficiencia del código generado considerando la reducción de la complejidad </a:t>
            </a:r>
            <a:r>
              <a:rPr lang="es-MX" sz="20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ciclomática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la reducción del código repetitivo y líneas de código.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Mejorar la eficiencia y la productividad en el código generado respecto a la programación tradicional.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669760" y="47293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4E2F4396-988A-BBBC-EF77-5336DDBE043B}"/>
              </a:ext>
            </a:extLst>
          </p:cNvPr>
          <p:cNvSpPr/>
          <p:nvPr/>
        </p:nvSpPr>
        <p:spPr>
          <a:xfrm rot="2700000">
            <a:off x="9382061" y="1734875"/>
            <a:ext cx="3440387" cy="3388249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6B7043E6-A16E-F277-EB3B-93E3104C4766}"/>
              </a:ext>
            </a:extLst>
          </p:cNvPr>
          <p:cNvSpPr/>
          <p:nvPr/>
        </p:nvSpPr>
        <p:spPr>
          <a:xfrm rot="13703644">
            <a:off x="-700773" y="2064834"/>
            <a:ext cx="3096158" cy="328171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360214" y="2832295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1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149310" y="2208865"/>
            <a:ext cx="10106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busca reducir los procesos repetitivos que un desarrollo de software puede tener a la hora de desarrollar con CSS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Los desarrolladores de software siempre enfrentan dificultades a la hora de desarrollar software de calidad</a:t>
            </a:r>
            <a:r>
              <a:rPr lang="es-MX" sz="200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Al 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una plataforma web que permite generación código CSS, previsualización en tiempo real de estilos CSS y etiquetas HTML y el ahorro de tiempo en pruebas y desarrollo a los ingenieros </a:t>
            </a:r>
            <a:r>
              <a:rPr lang="es-MX" sz="200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software, 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espera contribuir a la solución de este problema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144036" y="584140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EEFAB7F4-F3A5-9C31-695F-3B8771FC6663}"/>
              </a:ext>
            </a:extLst>
          </p:cNvPr>
          <p:cNvSpPr/>
          <p:nvPr/>
        </p:nvSpPr>
        <p:spPr>
          <a:xfrm rot="8971553">
            <a:off x="10805933" y="23291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9DB8E7D4-F829-38F5-2537-91694D228C35}"/>
              </a:ext>
            </a:extLst>
          </p:cNvPr>
          <p:cNvSpPr/>
          <p:nvPr/>
        </p:nvSpPr>
        <p:spPr>
          <a:xfrm rot="2700000">
            <a:off x="-264619" y="1575507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606621" y="53928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442046" y="1383970"/>
            <a:ext cx="375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 Tecnológica</a:t>
            </a:r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3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5102661" y="2958490"/>
            <a:ext cx="2483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179349" y="3075057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985721" y="1411668"/>
            <a:ext cx="1010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utilizará la metodología ágil SCRUM adaptándola al desarrollo individual, que es un conjunto de técnicas aplicadas en ciclos de trabajo cortos e iterativos.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EF553B4-F2FB-D91F-E50B-4696182BCFA2}"/>
              </a:ext>
            </a:extLst>
          </p:cNvPr>
          <p:cNvSpPr/>
          <p:nvPr/>
        </p:nvSpPr>
        <p:spPr>
          <a:xfrm rot="2700000">
            <a:off x="11622498" y="222808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185433" y="558075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0618177" y="530402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D83E37-9387-3BEA-F221-EC309AA6142F}"/>
              </a:ext>
            </a:extLst>
          </p:cNvPr>
          <p:cNvSpPr txBox="1"/>
          <p:nvPr/>
        </p:nvSpPr>
        <p:spPr>
          <a:xfrm>
            <a:off x="957477" y="2918472"/>
            <a:ext cx="9826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Como cronograma se estima que el tiempo requerido para el desarrollo del proyecto será de 20 semanas, también se utilizará el Diagrama de Gantt para organizar y ejecutar el cronograma de manera eficiente a continuación mostrado.</a:t>
            </a:r>
          </a:p>
        </p:txBody>
      </p:sp>
    </p:spTree>
    <p:extLst>
      <p:ext uri="{BB962C8B-B14F-4D97-AF65-F5344CB8AC3E}">
        <p14:creationId xmlns:p14="http://schemas.microsoft.com/office/powerpoint/2010/main" val="252586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C0FA13-22CE-9CB0-49CB-74099FDDE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5" y="987972"/>
            <a:ext cx="10375100" cy="5517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4702829" y="352096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2291059" y="734545"/>
            <a:ext cx="7609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GRACIAS POR SU TIEMPO Y ATENCIÓN</a:t>
            </a:r>
            <a:endParaRPr lang="en-US" sz="5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37686-6246-03A7-7BBA-19F9B4ED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71" y="2611079"/>
            <a:ext cx="5370458" cy="3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124281" y="2627827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B050">
                <a:alpha val="56000"/>
              </a:srgbClr>
            </a:solidFill>
          </a:ln>
          <a:effectLst>
            <a:glow rad="203200">
              <a:srgbClr val="00B05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2129347" y="1892468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932168" y="125825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6054198" y="4949466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6727476" y="4406691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7318665" y="2373301"/>
            <a:ext cx="41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>
            <a:off x="5372702" y="1081378"/>
            <a:ext cx="1645920" cy="762468"/>
            <a:chOff x="6096000" y="3017520"/>
            <a:chExt cx="1645920" cy="533400"/>
          </a:xfrm>
          <a:effectLst>
            <a:glow rad="228600">
              <a:srgbClr val="8A14EC"/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4140466" y="3121905"/>
            <a:ext cx="2348819" cy="762468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2929577" y="5238424"/>
            <a:ext cx="2879148" cy="523501"/>
            <a:chOff x="5120849" y="3017520"/>
            <a:chExt cx="2879148" cy="533400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56D58F-FAF0-BC7C-856D-927910EBDACA}"/>
              </a:ext>
            </a:extLst>
          </p:cNvPr>
          <p:cNvGrpSpPr/>
          <p:nvPr/>
        </p:nvGrpSpPr>
        <p:grpSpPr>
          <a:xfrm flipV="1">
            <a:off x="4144555" y="3874476"/>
            <a:ext cx="2348819" cy="796847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7F1D7D1-FF1C-87E5-506F-3FE0610F20D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B598100-596A-DD1D-432D-7BF540FD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C85A74-2DB3-CD7A-C6EE-D8AB8DAA26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CCFE9F6-5B18-82D7-DAD1-6479664F1228}"/>
              </a:ext>
            </a:extLst>
          </p:cNvPr>
          <p:cNvGrpSpPr/>
          <p:nvPr/>
        </p:nvGrpSpPr>
        <p:grpSpPr>
          <a:xfrm flipV="1">
            <a:off x="2929577" y="5761923"/>
            <a:ext cx="2879148" cy="424775"/>
            <a:chOff x="5120849" y="3017520"/>
            <a:chExt cx="2879148" cy="533400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4B38FA8-8D31-2345-1074-C50BC6B7EC6C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5A5F941-DCA4-16C4-093C-7A9FC6E7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85F8756-908E-5490-1063-F8CA2089B3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49C0855-9A8D-625C-3E91-00E7921C6727}"/>
              </a:ext>
            </a:extLst>
          </p:cNvPr>
          <p:cNvGrpSpPr/>
          <p:nvPr/>
        </p:nvGrpSpPr>
        <p:grpSpPr>
          <a:xfrm flipV="1">
            <a:off x="5441853" y="1848741"/>
            <a:ext cx="1576767" cy="762468"/>
            <a:chOff x="6096000" y="3017520"/>
            <a:chExt cx="1598975" cy="533400"/>
          </a:xfrm>
          <a:effectLst>
            <a:glow rad="228600">
              <a:srgbClr val="8A14EC"/>
            </a:glow>
          </a:effectLst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F1E06CF-4325-7970-FA93-EE3031A36D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0C00F78-EB3B-AC5C-6AF5-5015D483D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710F408-BB0C-2937-9A25-824338599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360" y="3017520"/>
              <a:ext cx="623615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4F09708-BAAB-CF4A-6592-7D3C123F44B6}"/>
              </a:ext>
            </a:extLst>
          </p:cNvPr>
          <p:cNvGrpSpPr/>
          <p:nvPr/>
        </p:nvGrpSpPr>
        <p:grpSpPr>
          <a:xfrm flipV="1">
            <a:off x="5372701" y="1858599"/>
            <a:ext cx="1645919" cy="8374"/>
            <a:chOff x="6096000" y="3550920"/>
            <a:chExt cx="1669101" cy="5858"/>
          </a:xfrm>
          <a:effectLst>
            <a:glow rad="228600">
              <a:srgbClr val="8A14EC"/>
            </a:glow>
          </a:effectLst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10C8779-A73E-9119-4BD9-CC33B4EC0C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481349-84F4-C554-787F-352BBCE3321D}"/>
                </a:ext>
              </a:extLst>
            </p:cNvPr>
            <p:cNvCxnSpPr>
              <a:cxnSpLocks/>
            </p:cNvCxnSpPr>
            <p:nvPr/>
          </p:nvCxnSpPr>
          <p:spPr>
            <a:xfrm>
              <a:off x="6812280" y="3550920"/>
              <a:ext cx="952821" cy="5858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7318665" y="1636140"/>
            <a:ext cx="432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SITUACIÓN PROBLEMÁTICA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7318665" y="860879"/>
            <a:ext cx="331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ANTECEDENTES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6745045" y="292833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ABORDAJE DE SOLUCIÓN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E08C68-3D99-8502-F758-E124943E29AE}"/>
              </a:ext>
            </a:extLst>
          </p:cNvPr>
          <p:cNvSpPr txBox="1"/>
          <p:nvPr/>
        </p:nvSpPr>
        <p:spPr>
          <a:xfrm>
            <a:off x="6091234" y="5942869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79BC1E-05FB-6225-E889-BDF0A0F716CD}"/>
              </a:ext>
            </a:extLst>
          </p:cNvPr>
          <p:cNvGrpSpPr/>
          <p:nvPr/>
        </p:nvGrpSpPr>
        <p:grpSpPr>
          <a:xfrm flipV="1">
            <a:off x="4181069" y="3910911"/>
            <a:ext cx="2142690" cy="21"/>
            <a:chOff x="5651178" y="3550854"/>
            <a:chExt cx="2142690" cy="2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2C768-B1A5-6803-C49C-91853AA518E3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854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31F7906-FD17-1059-2FE0-0925AACD2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550874"/>
              <a:ext cx="981588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6683342" y="3652102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 GENERAL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3897804" y="2902198"/>
            <a:ext cx="5127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399156" y="1755504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2378972" y="2089251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4485974" y="2795641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5679868" y="4987438"/>
            <a:ext cx="514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Tecnologías mas usadas de CSS</a:t>
            </a:r>
            <a:endParaRPr lang="en-US" sz="24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7043064" y="3610227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Desarrolladores de Software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7685126" y="2176861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Breve Introducción a CSS</a:t>
            </a:r>
            <a:endParaRPr lang="en-US" sz="24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5679868" y="5510658"/>
            <a:ext cx="6333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Bootstrap es la librería de CSS más utilizada en la actualidad, con un 16% de participación de mercado. Le sigue </a:t>
            </a:r>
            <a:r>
              <a:rPr lang="es-MX" dirty="0" err="1">
                <a:solidFill>
                  <a:schemeClr val="bg1"/>
                </a:solidFill>
              </a:rPr>
              <a:t>Materialize</a:t>
            </a:r>
            <a:r>
              <a:rPr lang="es-MX" dirty="0">
                <a:solidFill>
                  <a:schemeClr val="bg1"/>
                </a:solidFill>
              </a:rPr>
              <a:t> CSS con un 0,9%, </a:t>
            </a:r>
            <a:r>
              <a:rPr lang="es-MX" dirty="0" err="1">
                <a:solidFill>
                  <a:schemeClr val="bg1"/>
                </a:solidFill>
              </a:rPr>
              <a:t>Foundation</a:t>
            </a:r>
            <a:r>
              <a:rPr lang="es-MX" dirty="0">
                <a:solidFill>
                  <a:schemeClr val="bg1"/>
                </a:solidFill>
              </a:rPr>
              <a:t> con un 0,8%, etc.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7043065" y="4111320"/>
            <a:ext cx="481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desarrolladores</a:t>
            </a:r>
            <a:r>
              <a:rPr lang="en-US" dirty="0">
                <a:solidFill>
                  <a:schemeClr val="bg1"/>
                </a:solidFill>
              </a:rPr>
              <a:t> de software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tiempo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intentado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trabajo</a:t>
            </a:r>
            <a:r>
              <a:rPr lang="en-US" dirty="0">
                <a:solidFill>
                  <a:schemeClr val="bg1"/>
                </a:solidFill>
              </a:rPr>
              <a:t> mas </a:t>
            </a:r>
            <a:r>
              <a:rPr lang="en-US" dirty="0" err="1">
                <a:solidFill>
                  <a:schemeClr val="bg1"/>
                </a:solidFill>
              </a:rPr>
              <a:t>eficiente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productivo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7685126" y="2647273"/>
            <a:ext cx="432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 la actualidad el lenguaje de diseño y programación CSS tiene muchas, librerías, </a:t>
            </a:r>
            <a:r>
              <a:rPr lang="es-MX" sz="16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API’s</a:t>
            </a:r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s-MX" sz="16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etc.</a:t>
            </a:r>
            <a:endParaRPr lang="en-US" sz="16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>
            <a:off x="5957231" y="2903028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4647623" y="4096633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2658346" y="5213836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438495" y="242101"/>
            <a:ext cx="299953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2584361" y="2894271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5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700000">
            <a:off x="8373877" y="1622173"/>
            <a:ext cx="3831235" cy="40877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perspectiveContrastingLeftFacing">
              <a:rot lat="17979827" lon="3137160" rev="4026592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2700000">
            <a:off x="7463586" y="2379730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2700000">
            <a:off x="6453323" y="269207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285196" y="4848427"/>
            <a:ext cx="42562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Aumenta la complejidad del desarrollo.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270759" y="2909448"/>
            <a:ext cx="5565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Gran cantidad de Librerías, </a:t>
            </a:r>
            <a:r>
              <a:rPr lang="es-CO" sz="15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</a:t>
            </a:r>
            <a:r>
              <a:rPr lang="es-CO" sz="15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APIs</a:t>
            </a: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CSS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249910" y="1422523"/>
            <a:ext cx="54200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Poca productividad a la hora de Desarrollar con CSS.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 flipV="1">
            <a:off x="4703215" y="1905285"/>
            <a:ext cx="1986959" cy="921643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 flipV="1">
            <a:off x="5414458" y="3815544"/>
            <a:ext cx="2469164" cy="774804"/>
            <a:chOff x="6225768" y="3017520"/>
            <a:chExt cx="177422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768" y="3550920"/>
              <a:ext cx="586513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 flipV="1">
            <a:off x="5634001" y="5535045"/>
            <a:ext cx="3769239" cy="603690"/>
            <a:chOff x="5696612" y="3017520"/>
            <a:chExt cx="2303385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612" y="3550920"/>
              <a:ext cx="1115668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557342" y="250808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388B7EE-22EC-33CD-6348-86CF627B7A88}"/>
              </a:ext>
            </a:extLst>
          </p:cNvPr>
          <p:cNvSpPr txBox="1"/>
          <p:nvPr/>
        </p:nvSpPr>
        <p:spPr>
          <a:xfrm>
            <a:off x="268073" y="5306065"/>
            <a:ext cx="3900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Incrementa el tiempo de desarrollo.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63C83BE-779A-4224-43BD-2A31635EDC0B}"/>
              </a:ext>
            </a:extLst>
          </p:cNvPr>
          <p:cNvSpPr txBox="1"/>
          <p:nvPr/>
        </p:nvSpPr>
        <p:spPr>
          <a:xfrm>
            <a:off x="270759" y="3391354"/>
            <a:ext cx="5143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Escribir más código y se debe tener más conocimientos sobre la herramienta.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9BF258-0E22-F08A-8D3A-CF3607D4077B}"/>
              </a:ext>
            </a:extLst>
          </p:cNvPr>
          <p:cNvSpPr txBox="1"/>
          <p:nvPr/>
        </p:nvSpPr>
        <p:spPr>
          <a:xfrm>
            <a:off x="257222" y="1850686"/>
            <a:ext cx="40655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Proceso de desarrollo lento y tedioso.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9A2A1E-8EE8-6EFE-24AB-ACAE48517161}"/>
              </a:ext>
            </a:extLst>
          </p:cNvPr>
          <p:cNvSpPr txBox="1"/>
          <p:nvPr/>
        </p:nvSpPr>
        <p:spPr>
          <a:xfrm>
            <a:off x="277876" y="5733685"/>
            <a:ext cx="5400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</a:t>
            </a: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combinación de habilidades técnicas y creativas.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572835-F25A-B78F-3258-29811BB7DE6C}"/>
              </a:ext>
            </a:extLst>
          </p:cNvPr>
          <p:cNvSpPr txBox="1"/>
          <p:nvPr/>
        </p:nvSpPr>
        <p:spPr>
          <a:xfrm>
            <a:off x="285196" y="4070039"/>
            <a:ext cx="2927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trabajo se incrementa. 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96FBA4-9EF0-FD35-686D-97E6D34F26B6}"/>
              </a:ext>
            </a:extLst>
          </p:cNvPr>
          <p:cNvSpPr txBox="1"/>
          <p:nvPr/>
        </p:nvSpPr>
        <p:spPr>
          <a:xfrm>
            <a:off x="257222" y="2278849"/>
            <a:ext cx="3621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escritura de código repetitivo.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6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04297" y="3075057"/>
            <a:ext cx="5452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14546" y="420449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8784150" y="452266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705493" y="1394273"/>
            <a:ext cx="1112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¿ Como podemos mejorar la productividad y reducir el tiempo de desarrollo de los ingenieros de software a la hora de desarrollar interfaces graficas de usuario con el lenguaje CSS utilizando una herramienta que no tenga una curva de aprendizaje elevada ?</a:t>
            </a:r>
            <a:endParaRPr lang="en-US" sz="3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1069</Words>
  <Application>Microsoft Office PowerPoint</Application>
  <PresentationFormat>Panorámica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Open Sans SemiBold</vt:lpstr>
      <vt:lpstr>Raleway Black</vt:lpstr>
      <vt:lpstr>Raleway Thin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tumiri huanca</dc:creator>
  <cp:lastModifiedBy>Alex Tumiri Huanca</cp:lastModifiedBy>
  <cp:revision>40</cp:revision>
  <dcterms:created xsi:type="dcterms:W3CDTF">2023-06-21T15:58:36Z</dcterms:created>
  <dcterms:modified xsi:type="dcterms:W3CDTF">2023-06-26T02:05:31Z</dcterms:modified>
</cp:coreProperties>
</file>