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0" r:id="rId5"/>
    <p:sldId id="261" r:id="rId6"/>
    <p:sldId id="262" r:id="rId7"/>
    <p:sldId id="263" r:id="rId8"/>
    <p:sldId id="266" r:id="rId9"/>
    <p:sldId id="267" r:id="rId10"/>
    <p:sldId id="259" r:id="rId11"/>
    <p:sldId id="258" r:id="rId12"/>
    <p:sldId id="257" r:id="rId13"/>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B90"/>
    <a:srgbClr val="E10DFF"/>
    <a:srgbClr val="8A14EC"/>
    <a:srgbClr val="0066FF"/>
    <a:srgbClr val="221BAB"/>
    <a:srgbClr val="625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58" autoAdjust="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22/6/2023</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22/6/2023</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upo 57">
            <a:extLst>
              <a:ext uri="{FF2B5EF4-FFF2-40B4-BE49-F238E27FC236}">
                <a16:creationId xmlns:a16="http://schemas.microsoft.com/office/drawing/2014/main" id="{9F014DF2-210D-46A0-B4D3-F1E54F997997}"/>
              </a:ext>
            </a:extLst>
          </p:cNvPr>
          <p:cNvGrpSpPr/>
          <p:nvPr/>
        </p:nvGrpSpPr>
        <p:grpSpPr>
          <a:xfrm>
            <a:off x="4359245" y="2699236"/>
            <a:ext cx="8874155" cy="4476264"/>
            <a:chOff x="545157" y="784785"/>
            <a:chExt cx="6120000" cy="3240000"/>
          </a:xfrm>
          <a:solidFill>
            <a:schemeClr val="bg1">
              <a:alpha val="22000"/>
            </a:schemeClr>
          </a:solidFill>
          <a:scene3d>
            <a:camera prst="isometricTopUp"/>
            <a:lightRig rig="threePt" dir="t"/>
          </a:scene3d>
        </p:grpSpPr>
        <p:sp>
          <p:nvSpPr>
            <p:cNvPr id="59" name="Rectángulo: esquinas redondeadas 58">
              <a:extLst>
                <a:ext uri="{FF2B5EF4-FFF2-40B4-BE49-F238E27FC236}">
                  <a16:creationId xmlns:a16="http://schemas.microsoft.com/office/drawing/2014/main" id="{DEA53F0A-EABE-4901-9074-60C914575BEF}"/>
                </a:ext>
              </a:extLst>
            </p:cNvPr>
            <p:cNvSpPr/>
            <p:nvPr/>
          </p:nvSpPr>
          <p:spPr>
            <a:xfrm>
              <a:off x="545157" y="784785"/>
              <a:ext cx="6120000" cy="324000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0" name="Rectángulo: esquinas redondeadas 59">
              <a:extLst>
                <a:ext uri="{FF2B5EF4-FFF2-40B4-BE49-F238E27FC236}">
                  <a16:creationId xmlns:a16="http://schemas.microsoft.com/office/drawing/2014/main" id="{5CAFF9DB-CD65-4EBF-BB29-286D5E631CF0}"/>
                </a:ext>
              </a:extLst>
            </p:cNvPr>
            <p:cNvSpPr/>
            <p:nvPr/>
          </p:nvSpPr>
          <p:spPr>
            <a:xfrm>
              <a:off x="2794001" y="1011520"/>
              <a:ext cx="822959"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61" name="Rectángulo: esquinas redondeadas 60">
              <a:extLst>
                <a:ext uri="{FF2B5EF4-FFF2-40B4-BE49-F238E27FC236}">
                  <a16:creationId xmlns:a16="http://schemas.microsoft.com/office/drawing/2014/main" id="{7F97B996-033E-481B-B8FF-FA6452C54D7E}"/>
                </a:ext>
              </a:extLst>
            </p:cNvPr>
            <p:cNvSpPr/>
            <p:nvPr/>
          </p:nvSpPr>
          <p:spPr>
            <a:xfrm>
              <a:off x="3698999" y="1011520"/>
              <a:ext cx="1157482"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2" name="Rectángulo: esquinas redondeadas 61">
              <a:extLst>
                <a:ext uri="{FF2B5EF4-FFF2-40B4-BE49-F238E27FC236}">
                  <a16:creationId xmlns:a16="http://schemas.microsoft.com/office/drawing/2014/main" id="{CDE6E5A8-EDB6-4A50-93C2-F2BDE2FB7C50}"/>
                </a:ext>
              </a:extLst>
            </p:cNvPr>
            <p:cNvSpPr/>
            <p:nvPr/>
          </p:nvSpPr>
          <p:spPr>
            <a:xfrm>
              <a:off x="2794001" y="2312985"/>
              <a:ext cx="2057167" cy="153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63" name="Rectángulo: esquinas redondeadas 62">
              <a:extLst>
                <a:ext uri="{FF2B5EF4-FFF2-40B4-BE49-F238E27FC236}">
                  <a16:creationId xmlns:a16="http://schemas.microsoft.com/office/drawing/2014/main" id="{CD3DAB61-01BA-40ED-9A9A-9AE8A0A3D13D}"/>
                </a:ext>
              </a:extLst>
            </p:cNvPr>
            <p:cNvSpPr/>
            <p:nvPr/>
          </p:nvSpPr>
          <p:spPr>
            <a:xfrm>
              <a:off x="749963" y="959385"/>
              <a:ext cx="1962000" cy="2890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4" name="Rectángulo: esquinas redondeadas 63">
              <a:extLst>
                <a:ext uri="{FF2B5EF4-FFF2-40B4-BE49-F238E27FC236}">
                  <a16:creationId xmlns:a16="http://schemas.microsoft.com/office/drawing/2014/main" id="{818E3C5C-2ABC-4AED-9663-71E0BB49D860}"/>
                </a:ext>
              </a:extLst>
            </p:cNvPr>
            <p:cNvSpPr/>
            <p:nvPr/>
          </p:nvSpPr>
          <p:spPr>
            <a:xfrm>
              <a:off x="6096000" y="1434600"/>
              <a:ext cx="244800" cy="199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65" name="Gráfico 64" descr="Cerebro en la cabeza con relleno sólido">
              <a:extLst>
                <a:ext uri="{FF2B5EF4-FFF2-40B4-BE49-F238E27FC236}">
                  <a16:creationId xmlns:a16="http://schemas.microsoft.com/office/drawing/2014/main" id="{11A4B848-9EEA-405A-ACC1-FD962D0463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124968" y="1836263"/>
              <a:ext cx="1245322" cy="1245322"/>
            </a:xfrm>
            <a:prstGeom prst="rect">
              <a:avLst/>
            </a:prstGeom>
          </p:spPr>
        </p:pic>
        <p:pic>
          <p:nvPicPr>
            <p:cNvPr id="66" name="Gráfico 65" descr="Libros con relleno sólido">
              <a:extLst>
                <a:ext uri="{FF2B5EF4-FFF2-40B4-BE49-F238E27FC236}">
                  <a16:creationId xmlns:a16="http://schemas.microsoft.com/office/drawing/2014/main" id="{C82BFA99-BCC0-458A-97F0-D001D10874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831206" y="1223985"/>
              <a:ext cx="914400" cy="914400"/>
            </a:xfrm>
            <a:prstGeom prst="rect">
              <a:avLst/>
            </a:prstGeom>
          </p:spPr>
        </p:pic>
        <p:pic>
          <p:nvPicPr>
            <p:cNvPr id="67" name="Gráfico 66" descr="Engranaje único con relleno sólido">
              <a:extLst>
                <a:ext uri="{FF2B5EF4-FFF2-40B4-BE49-F238E27FC236}">
                  <a16:creationId xmlns:a16="http://schemas.microsoft.com/office/drawing/2014/main" id="{11BFE5A8-6E55-4933-A28D-4130BF0F52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2852273" y="1327977"/>
              <a:ext cx="706415" cy="706415"/>
            </a:xfrm>
            <a:prstGeom prst="rect">
              <a:avLst/>
            </a:prstGeom>
          </p:spPr>
        </p:pic>
        <p:pic>
          <p:nvPicPr>
            <p:cNvPr id="68" name="Gráfico 67" descr="Aula de clases con relleno sólido">
              <a:extLst>
                <a:ext uri="{FF2B5EF4-FFF2-40B4-BE49-F238E27FC236}">
                  <a16:creationId xmlns:a16="http://schemas.microsoft.com/office/drawing/2014/main" id="{9F4E420E-67F4-424B-998C-DCDDB79E83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3292039" y="2647032"/>
              <a:ext cx="914400" cy="914400"/>
            </a:xfrm>
            <a:prstGeom prst="rect">
              <a:avLst/>
            </a:prstGeom>
          </p:spPr>
        </p:pic>
        <p:sp>
          <p:nvSpPr>
            <p:cNvPr id="69" name="Rectángulo: esquinas redondeadas 68">
              <a:extLst>
                <a:ext uri="{FF2B5EF4-FFF2-40B4-BE49-F238E27FC236}">
                  <a16:creationId xmlns:a16="http://schemas.microsoft.com/office/drawing/2014/main" id="{D1007948-F0DB-44AE-BB12-6E333BF18283}"/>
                </a:ext>
              </a:extLst>
            </p:cNvPr>
            <p:cNvSpPr/>
            <p:nvPr/>
          </p:nvSpPr>
          <p:spPr>
            <a:xfrm>
              <a:off x="4989771" y="1063512"/>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70" name="Gráfico 69" descr="Calendario con relleno sólido">
              <a:extLst>
                <a:ext uri="{FF2B5EF4-FFF2-40B4-BE49-F238E27FC236}">
                  <a16:creationId xmlns:a16="http://schemas.microsoft.com/office/drawing/2014/main" id="{3E666FF0-ED10-4A28-90DA-E5B9C33E50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5058683" y="1180539"/>
              <a:ext cx="723283" cy="723283"/>
            </a:xfrm>
            <a:prstGeom prst="rect">
              <a:avLst/>
            </a:prstGeom>
          </p:spPr>
        </p:pic>
        <p:sp>
          <p:nvSpPr>
            <p:cNvPr id="71" name="Rectángulo: esquinas redondeadas 70">
              <a:extLst>
                <a:ext uri="{FF2B5EF4-FFF2-40B4-BE49-F238E27FC236}">
                  <a16:creationId xmlns:a16="http://schemas.microsoft.com/office/drawing/2014/main" id="{8A6E5BFF-8974-4DC7-BF0E-9F23885C72B5}"/>
                </a:ext>
              </a:extLst>
            </p:cNvPr>
            <p:cNvSpPr/>
            <p:nvPr/>
          </p:nvSpPr>
          <p:spPr>
            <a:xfrm>
              <a:off x="4995360" y="1998009"/>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2" name="Rectángulo: esquinas redondeadas 71">
              <a:extLst>
                <a:ext uri="{FF2B5EF4-FFF2-40B4-BE49-F238E27FC236}">
                  <a16:creationId xmlns:a16="http://schemas.microsoft.com/office/drawing/2014/main" id="{854635E8-D087-45AA-B5CC-EE05491860F5}"/>
                </a:ext>
              </a:extLst>
            </p:cNvPr>
            <p:cNvSpPr/>
            <p:nvPr/>
          </p:nvSpPr>
          <p:spPr>
            <a:xfrm>
              <a:off x="4968442" y="2952508"/>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73" name="Gráfico 72" descr="Gráfico de barras con tendencia bajista con relleno sólido">
              <a:extLst>
                <a:ext uri="{FF2B5EF4-FFF2-40B4-BE49-F238E27FC236}">
                  <a16:creationId xmlns:a16="http://schemas.microsoft.com/office/drawing/2014/main" id="{111ECC2A-3EE3-40A6-8FC0-A4E938AF14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5048207" y="2075105"/>
              <a:ext cx="706120" cy="706120"/>
            </a:xfrm>
            <a:prstGeom prst="rect">
              <a:avLst/>
            </a:prstGeom>
          </p:spPr>
        </p:pic>
        <p:pic>
          <p:nvPicPr>
            <p:cNvPr id="74" name="Gráfico 73" descr="Átomo con relleno sólido">
              <a:extLst>
                <a:ext uri="{FF2B5EF4-FFF2-40B4-BE49-F238E27FC236}">
                  <a16:creationId xmlns:a16="http://schemas.microsoft.com/office/drawing/2014/main" id="{828C7CE6-E389-4EA4-AD56-572EB108CF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5028085" y="3013479"/>
              <a:ext cx="705600" cy="705600"/>
            </a:xfrm>
            <a:prstGeom prst="rect">
              <a:avLst/>
            </a:prstGeom>
          </p:spPr>
        </p:pic>
      </p:grpSp>
      <p:grpSp>
        <p:nvGrpSpPr>
          <p:cNvPr id="48" name="Grupo 47">
            <a:extLst>
              <a:ext uri="{FF2B5EF4-FFF2-40B4-BE49-F238E27FC236}">
                <a16:creationId xmlns:a16="http://schemas.microsoft.com/office/drawing/2014/main" id="{8D07CCE6-D0B8-4554-9EFB-5ED27EA6960E}"/>
              </a:ext>
            </a:extLst>
          </p:cNvPr>
          <p:cNvGrpSpPr/>
          <p:nvPr/>
        </p:nvGrpSpPr>
        <p:grpSpPr>
          <a:xfrm>
            <a:off x="5526843" y="2735505"/>
            <a:ext cx="6120000" cy="3240000"/>
            <a:chOff x="5526843" y="2735505"/>
            <a:chExt cx="6120000" cy="3240000"/>
          </a:xfrm>
        </p:grpSpPr>
        <p:sp>
          <p:nvSpPr>
            <p:cNvPr id="4" name="Rectángulo: esquinas redondeadas 3">
              <a:extLst>
                <a:ext uri="{FF2B5EF4-FFF2-40B4-BE49-F238E27FC236}">
                  <a16:creationId xmlns:a16="http://schemas.microsoft.com/office/drawing/2014/main" id="{C76193F0-AE40-466C-90AB-FE8187F49DD0}"/>
                </a:ext>
              </a:extLst>
            </p:cNvPr>
            <p:cNvSpPr/>
            <p:nvPr/>
          </p:nvSpPr>
          <p:spPr>
            <a:xfrm>
              <a:off x="5526843" y="2735505"/>
              <a:ext cx="6120000" cy="3240000"/>
            </a:xfrm>
            <a:prstGeom prst="roundRect">
              <a:avLst/>
            </a:prstGeom>
            <a:solidFill>
              <a:schemeClr val="bg1"/>
            </a:solidFill>
            <a:ln>
              <a:solidFill>
                <a:schemeClr val="bg1"/>
              </a:solidFill>
            </a:ln>
            <a:scene3d>
              <a:camera prst="isometricTopUp"/>
              <a:lightRig rig="threePt" dir="t"/>
            </a:scene3d>
            <a:sp3d extrusionH="266700" prstMaterial="metal">
              <a:bevelT w="419100" h="0"/>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grpSp>
          <p:nvGrpSpPr>
            <p:cNvPr id="30" name="Grupo 29">
              <a:extLst>
                <a:ext uri="{FF2B5EF4-FFF2-40B4-BE49-F238E27FC236}">
                  <a16:creationId xmlns:a16="http://schemas.microsoft.com/office/drawing/2014/main" id="{ED3FE110-6912-460C-B883-C87B9B7675D3}"/>
                </a:ext>
              </a:extLst>
            </p:cNvPr>
            <p:cNvGrpSpPr/>
            <p:nvPr/>
          </p:nvGrpSpPr>
          <p:grpSpPr>
            <a:xfrm>
              <a:off x="5526843" y="2735505"/>
              <a:ext cx="6120000" cy="3240000"/>
              <a:chOff x="545157" y="784785"/>
              <a:chExt cx="6120000" cy="3240000"/>
            </a:xfrm>
            <a:scene3d>
              <a:camera prst="isometricTopUp"/>
              <a:lightRig rig="threePt" dir="t"/>
            </a:scene3d>
          </p:grpSpPr>
          <p:sp>
            <p:nvSpPr>
              <p:cNvPr id="5" name="Rectángulo: esquinas redondeadas 4">
                <a:extLst>
                  <a:ext uri="{FF2B5EF4-FFF2-40B4-BE49-F238E27FC236}">
                    <a16:creationId xmlns:a16="http://schemas.microsoft.com/office/drawing/2014/main" id="{D9726358-6ED9-4912-89E7-1A9517C6D91C}"/>
                  </a:ext>
                </a:extLst>
              </p:cNvPr>
              <p:cNvSpPr/>
              <p:nvPr/>
            </p:nvSpPr>
            <p:spPr>
              <a:xfrm>
                <a:off x="545157" y="784785"/>
                <a:ext cx="6120000" cy="3240000"/>
              </a:xfrm>
              <a:prstGeom prst="roundRect">
                <a:avLst/>
              </a:prstGeom>
              <a:gradFill>
                <a:gsLst>
                  <a:gs pos="0">
                    <a:schemeClr val="bg1"/>
                  </a:gs>
                  <a:gs pos="100000">
                    <a:schemeClr val="accent1">
                      <a:lumMod val="40000"/>
                      <a:lumOff val="60000"/>
                    </a:schemeClr>
                  </a:gs>
                </a:gsLst>
                <a:lin ang="60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 name="Rectángulo: esquinas redondeadas 5">
                <a:extLst>
                  <a:ext uri="{FF2B5EF4-FFF2-40B4-BE49-F238E27FC236}">
                    <a16:creationId xmlns:a16="http://schemas.microsoft.com/office/drawing/2014/main" id="{FD45E283-CAA8-4C81-9976-8DF967DB7A26}"/>
                  </a:ext>
                </a:extLst>
              </p:cNvPr>
              <p:cNvSpPr/>
              <p:nvPr/>
            </p:nvSpPr>
            <p:spPr>
              <a:xfrm>
                <a:off x="2794001" y="1011520"/>
                <a:ext cx="822959" cy="12636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 name="Rectángulo: esquinas redondeadas 6">
                <a:extLst>
                  <a:ext uri="{FF2B5EF4-FFF2-40B4-BE49-F238E27FC236}">
                    <a16:creationId xmlns:a16="http://schemas.microsoft.com/office/drawing/2014/main" id="{35ABF9AC-9400-49D6-8DD5-5DAB9733CE30}"/>
                  </a:ext>
                </a:extLst>
              </p:cNvPr>
              <p:cNvSpPr/>
              <p:nvPr/>
            </p:nvSpPr>
            <p:spPr>
              <a:xfrm>
                <a:off x="3698999" y="1011520"/>
                <a:ext cx="1157482" cy="12636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Rectángulo: esquinas redondeadas 7">
                <a:extLst>
                  <a:ext uri="{FF2B5EF4-FFF2-40B4-BE49-F238E27FC236}">
                    <a16:creationId xmlns:a16="http://schemas.microsoft.com/office/drawing/2014/main" id="{98995879-B6C0-45C2-9E66-A72168B4A09F}"/>
                  </a:ext>
                </a:extLst>
              </p:cNvPr>
              <p:cNvSpPr/>
              <p:nvPr/>
            </p:nvSpPr>
            <p:spPr>
              <a:xfrm>
                <a:off x="2794001" y="2312985"/>
                <a:ext cx="2057167" cy="15372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9" name="Rectángulo: esquinas redondeadas 8">
                <a:extLst>
                  <a:ext uri="{FF2B5EF4-FFF2-40B4-BE49-F238E27FC236}">
                    <a16:creationId xmlns:a16="http://schemas.microsoft.com/office/drawing/2014/main" id="{D59A9ABB-33DA-4F44-AA0C-7E931728FB51}"/>
                  </a:ext>
                </a:extLst>
              </p:cNvPr>
              <p:cNvSpPr/>
              <p:nvPr/>
            </p:nvSpPr>
            <p:spPr>
              <a:xfrm>
                <a:off x="749963" y="959385"/>
                <a:ext cx="1962000" cy="28908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0" name="Rectángulo: esquinas redondeadas 9">
                <a:extLst>
                  <a:ext uri="{FF2B5EF4-FFF2-40B4-BE49-F238E27FC236}">
                    <a16:creationId xmlns:a16="http://schemas.microsoft.com/office/drawing/2014/main" id="{BF7E7651-33D6-4020-82BB-DC16D9089A02}"/>
                  </a:ext>
                </a:extLst>
              </p:cNvPr>
              <p:cNvSpPr/>
              <p:nvPr/>
            </p:nvSpPr>
            <p:spPr>
              <a:xfrm>
                <a:off x="6096000" y="1434600"/>
                <a:ext cx="244800" cy="19944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12" name="Gráfico 11" descr="Cerebro en la cabeza con relleno sólido">
                <a:extLst>
                  <a:ext uri="{FF2B5EF4-FFF2-40B4-BE49-F238E27FC236}">
                    <a16:creationId xmlns:a16="http://schemas.microsoft.com/office/drawing/2014/main" id="{BFCE5AAE-D90F-43EA-9ADD-BDC6D35E78A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1124968" y="1836263"/>
                <a:ext cx="1245322" cy="1245322"/>
              </a:xfrm>
              <a:prstGeom prst="rect">
                <a:avLst/>
              </a:prstGeom>
            </p:spPr>
          </p:pic>
          <p:pic>
            <p:nvPicPr>
              <p:cNvPr id="16" name="Gráfico 15" descr="Libros con relleno sólido">
                <a:extLst>
                  <a:ext uri="{FF2B5EF4-FFF2-40B4-BE49-F238E27FC236}">
                    <a16:creationId xmlns:a16="http://schemas.microsoft.com/office/drawing/2014/main" id="{1DCC4045-A278-4A87-A228-6C3D68D4DC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3831206" y="1223985"/>
                <a:ext cx="914400" cy="914400"/>
              </a:xfrm>
              <a:prstGeom prst="rect">
                <a:avLst/>
              </a:prstGeom>
            </p:spPr>
          </p:pic>
          <p:pic>
            <p:nvPicPr>
              <p:cNvPr id="18" name="Gráfico 17" descr="Engranaje único con relleno sólido">
                <a:extLst>
                  <a:ext uri="{FF2B5EF4-FFF2-40B4-BE49-F238E27FC236}">
                    <a16:creationId xmlns:a16="http://schemas.microsoft.com/office/drawing/2014/main" id="{C3BF9CFB-5621-4CBE-A082-61BF88725EC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a:off x="2852273" y="1327977"/>
                <a:ext cx="706415" cy="706415"/>
              </a:xfrm>
              <a:prstGeom prst="rect">
                <a:avLst/>
              </a:prstGeom>
            </p:spPr>
          </p:pic>
          <p:pic>
            <p:nvPicPr>
              <p:cNvPr id="26" name="Gráfico 25" descr="Aula de clases con relleno sólido">
                <a:extLst>
                  <a:ext uri="{FF2B5EF4-FFF2-40B4-BE49-F238E27FC236}">
                    <a16:creationId xmlns:a16="http://schemas.microsoft.com/office/drawing/2014/main" id="{BEA52016-796C-46E5-BC02-38029772BBE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5400000">
                <a:off x="3292039" y="2647032"/>
                <a:ext cx="914400" cy="914400"/>
              </a:xfrm>
              <a:prstGeom prst="rect">
                <a:avLst/>
              </a:prstGeom>
            </p:spPr>
          </p:pic>
          <p:sp>
            <p:nvSpPr>
              <p:cNvPr id="27" name="Rectángulo: esquinas redondeadas 26">
                <a:extLst>
                  <a:ext uri="{FF2B5EF4-FFF2-40B4-BE49-F238E27FC236}">
                    <a16:creationId xmlns:a16="http://schemas.microsoft.com/office/drawing/2014/main" id="{002E770F-83EF-4B02-BCA4-16B042321FC2}"/>
                  </a:ext>
                </a:extLst>
              </p:cNvPr>
              <p:cNvSpPr/>
              <p:nvPr/>
            </p:nvSpPr>
            <p:spPr>
              <a:xfrm>
                <a:off x="4989771" y="1063512"/>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24" name="Gráfico 23" descr="Calendario con relleno sólido">
                <a:extLst>
                  <a:ext uri="{FF2B5EF4-FFF2-40B4-BE49-F238E27FC236}">
                    <a16:creationId xmlns:a16="http://schemas.microsoft.com/office/drawing/2014/main" id="{903E2131-7784-429C-9484-A8FEEBE3B21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5400000">
                <a:off x="5058683" y="1180539"/>
                <a:ext cx="723283" cy="723283"/>
              </a:xfrm>
              <a:prstGeom prst="rect">
                <a:avLst/>
              </a:prstGeom>
            </p:spPr>
          </p:pic>
          <p:sp>
            <p:nvSpPr>
              <p:cNvPr id="28" name="Rectángulo: esquinas redondeadas 27">
                <a:extLst>
                  <a:ext uri="{FF2B5EF4-FFF2-40B4-BE49-F238E27FC236}">
                    <a16:creationId xmlns:a16="http://schemas.microsoft.com/office/drawing/2014/main" id="{F0F989B4-3236-4F66-8593-091CAA842422}"/>
                  </a:ext>
                </a:extLst>
              </p:cNvPr>
              <p:cNvSpPr/>
              <p:nvPr/>
            </p:nvSpPr>
            <p:spPr>
              <a:xfrm>
                <a:off x="4995360" y="1998009"/>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29" name="Rectángulo: esquinas redondeadas 28">
                <a:extLst>
                  <a:ext uri="{FF2B5EF4-FFF2-40B4-BE49-F238E27FC236}">
                    <a16:creationId xmlns:a16="http://schemas.microsoft.com/office/drawing/2014/main" id="{F9158223-711C-4731-9EA8-3572A980E16C}"/>
                  </a:ext>
                </a:extLst>
              </p:cNvPr>
              <p:cNvSpPr/>
              <p:nvPr/>
            </p:nvSpPr>
            <p:spPr>
              <a:xfrm>
                <a:off x="4968442" y="2952508"/>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20" name="Gráfico 19" descr="Gráfico de barras con tendencia bajista con relleno sólido">
                <a:extLst>
                  <a:ext uri="{FF2B5EF4-FFF2-40B4-BE49-F238E27FC236}">
                    <a16:creationId xmlns:a16="http://schemas.microsoft.com/office/drawing/2014/main" id="{52C0770D-EA6A-4F2B-8365-B1C7C255848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5400000">
                <a:off x="5048207" y="2075105"/>
                <a:ext cx="706120" cy="706120"/>
              </a:xfrm>
              <a:prstGeom prst="rect">
                <a:avLst/>
              </a:prstGeom>
            </p:spPr>
          </p:pic>
          <p:pic>
            <p:nvPicPr>
              <p:cNvPr id="22" name="Gráfico 21" descr="Átomo con relleno sólido">
                <a:extLst>
                  <a:ext uri="{FF2B5EF4-FFF2-40B4-BE49-F238E27FC236}">
                    <a16:creationId xmlns:a16="http://schemas.microsoft.com/office/drawing/2014/main" id="{DC6276A1-C76D-47B0-B8BA-61FBE20FF84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5400000">
                <a:off x="5028085" y="3013479"/>
                <a:ext cx="705600" cy="705600"/>
              </a:xfrm>
              <a:prstGeom prst="rect">
                <a:avLst/>
              </a:prstGeom>
            </p:spPr>
          </p:pic>
        </p:grpSp>
      </p:grpSp>
      <p:grpSp>
        <p:nvGrpSpPr>
          <p:cNvPr id="49" name="Grupo 48">
            <a:extLst>
              <a:ext uri="{FF2B5EF4-FFF2-40B4-BE49-F238E27FC236}">
                <a16:creationId xmlns:a16="http://schemas.microsoft.com/office/drawing/2014/main" id="{E09BA8EB-E69A-4556-A1EB-336129F6D591}"/>
              </a:ext>
            </a:extLst>
          </p:cNvPr>
          <p:cNvGrpSpPr/>
          <p:nvPr/>
        </p:nvGrpSpPr>
        <p:grpSpPr>
          <a:xfrm>
            <a:off x="6122094" y="3530925"/>
            <a:ext cx="1962000" cy="2890800"/>
            <a:chOff x="442759" y="731205"/>
            <a:chExt cx="1962000" cy="2890800"/>
          </a:xfrm>
          <a:effectLst>
            <a:outerShdw blurRad="50800" dist="215900" dir="6600000" algn="tl" rotWithShape="0">
              <a:prstClr val="black">
                <a:alpha val="40000"/>
              </a:prstClr>
            </a:outerShdw>
          </a:effectLst>
          <a:scene3d>
            <a:camera prst="isometricTopUp"/>
            <a:lightRig rig="threePt" dir="t"/>
          </a:scene3d>
        </p:grpSpPr>
        <p:sp>
          <p:nvSpPr>
            <p:cNvPr id="36" name="Rectángulo: esquinas redondeadas 35">
              <a:extLst>
                <a:ext uri="{FF2B5EF4-FFF2-40B4-BE49-F238E27FC236}">
                  <a16:creationId xmlns:a16="http://schemas.microsoft.com/office/drawing/2014/main" id="{DBBC0DEB-9CBC-416C-BFCC-5FEFE2887404}"/>
                </a:ext>
              </a:extLst>
            </p:cNvPr>
            <p:cNvSpPr/>
            <p:nvPr/>
          </p:nvSpPr>
          <p:spPr>
            <a:xfrm>
              <a:off x="442759" y="731205"/>
              <a:ext cx="1962000" cy="2890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38" name="Gráfico 37" descr="Cerebro en la cabeza con relleno sólido">
              <a:extLst>
                <a:ext uri="{FF2B5EF4-FFF2-40B4-BE49-F238E27FC236}">
                  <a16:creationId xmlns:a16="http://schemas.microsoft.com/office/drawing/2014/main" id="{C80C764C-8217-428F-A305-5217455357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17764" y="1608083"/>
              <a:ext cx="1245322" cy="1245322"/>
            </a:xfrm>
            <a:prstGeom prst="rect">
              <a:avLst/>
            </a:prstGeom>
          </p:spPr>
        </p:pic>
      </p:grpSp>
      <p:grpSp>
        <p:nvGrpSpPr>
          <p:cNvPr id="52" name="Grupo 51">
            <a:extLst>
              <a:ext uri="{FF2B5EF4-FFF2-40B4-BE49-F238E27FC236}">
                <a16:creationId xmlns:a16="http://schemas.microsoft.com/office/drawing/2014/main" id="{6A781326-8EA6-44C6-A84E-2506AED70D55}"/>
              </a:ext>
            </a:extLst>
          </p:cNvPr>
          <p:cNvGrpSpPr/>
          <p:nvPr/>
        </p:nvGrpSpPr>
        <p:grpSpPr>
          <a:xfrm>
            <a:off x="7573373" y="2590942"/>
            <a:ext cx="1157482" cy="1263600"/>
            <a:chOff x="3391795" y="783340"/>
            <a:chExt cx="1157482" cy="1263600"/>
          </a:xfrm>
          <a:solidFill>
            <a:srgbClr val="0066FF"/>
          </a:solidFill>
          <a:effectLst>
            <a:outerShdw blurRad="50800" dist="838200" dir="6600000" algn="tl" rotWithShape="0">
              <a:prstClr val="black">
                <a:alpha val="40000"/>
              </a:prstClr>
            </a:outerShdw>
          </a:effectLst>
          <a:scene3d>
            <a:camera prst="isometricTopUp"/>
            <a:lightRig rig="threePt" dir="t"/>
          </a:scene3d>
        </p:grpSpPr>
        <p:sp>
          <p:nvSpPr>
            <p:cNvPr id="34" name="Rectángulo: esquinas redondeadas 33">
              <a:extLst>
                <a:ext uri="{FF2B5EF4-FFF2-40B4-BE49-F238E27FC236}">
                  <a16:creationId xmlns:a16="http://schemas.microsoft.com/office/drawing/2014/main" id="{0315A13E-B6EA-41A1-BAC6-AAC0C1FDB641}"/>
                </a:ext>
              </a:extLst>
            </p:cNvPr>
            <p:cNvSpPr/>
            <p:nvPr/>
          </p:nvSpPr>
          <p:spPr>
            <a:xfrm>
              <a:off x="3391795" y="783340"/>
              <a:ext cx="1157482"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39" name="Gráfico 38" descr="Libros con relleno sólido">
              <a:extLst>
                <a:ext uri="{FF2B5EF4-FFF2-40B4-BE49-F238E27FC236}">
                  <a16:creationId xmlns:a16="http://schemas.microsoft.com/office/drawing/2014/main" id="{FF49C3AF-94B1-4F0B-8E87-D06AB307BE8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3524002" y="995805"/>
              <a:ext cx="914400" cy="914400"/>
            </a:xfrm>
            <a:prstGeom prst="rect">
              <a:avLst/>
            </a:prstGeom>
          </p:spPr>
        </p:pic>
      </p:grpSp>
      <p:grpSp>
        <p:nvGrpSpPr>
          <p:cNvPr id="50" name="Grupo 49">
            <a:extLst>
              <a:ext uri="{FF2B5EF4-FFF2-40B4-BE49-F238E27FC236}">
                <a16:creationId xmlns:a16="http://schemas.microsoft.com/office/drawing/2014/main" id="{9E9C2B8A-9A6C-4A19-A6A3-FEE6CE8FB07B}"/>
              </a:ext>
            </a:extLst>
          </p:cNvPr>
          <p:cNvGrpSpPr/>
          <p:nvPr/>
        </p:nvGrpSpPr>
        <p:grpSpPr>
          <a:xfrm>
            <a:off x="7058342" y="3241675"/>
            <a:ext cx="822959" cy="1263600"/>
            <a:chOff x="2486797" y="783340"/>
            <a:chExt cx="822959" cy="1263600"/>
          </a:xfrm>
          <a:solidFill>
            <a:srgbClr val="221BAB"/>
          </a:solidFill>
          <a:effectLst>
            <a:outerShdw blurRad="50800" dist="190500" dir="6600000" algn="tl" rotWithShape="0">
              <a:prstClr val="black">
                <a:alpha val="40000"/>
              </a:prstClr>
            </a:outerShdw>
          </a:effectLst>
          <a:scene3d>
            <a:camera prst="isometricTopUp"/>
            <a:lightRig rig="threePt" dir="t"/>
          </a:scene3d>
        </p:grpSpPr>
        <p:sp>
          <p:nvSpPr>
            <p:cNvPr id="33" name="Rectángulo: esquinas redondeadas 32">
              <a:extLst>
                <a:ext uri="{FF2B5EF4-FFF2-40B4-BE49-F238E27FC236}">
                  <a16:creationId xmlns:a16="http://schemas.microsoft.com/office/drawing/2014/main" id="{A0B07965-74AC-44E9-BE82-70F43C198C06}"/>
                </a:ext>
              </a:extLst>
            </p:cNvPr>
            <p:cNvSpPr/>
            <p:nvPr/>
          </p:nvSpPr>
          <p:spPr>
            <a:xfrm>
              <a:off x="2486797" y="783340"/>
              <a:ext cx="822959"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0" name="Gráfico 39" descr="Engranaje único con relleno sólido">
              <a:extLst>
                <a:ext uri="{FF2B5EF4-FFF2-40B4-BE49-F238E27FC236}">
                  <a16:creationId xmlns:a16="http://schemas.microsoft.com/office/drawing/2014/main" id="{8D496793-5EF6-4C30-BECC-76E15FD891D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a:off x="2545069" y="1099797"/>
              <a:ext cx="706415" cy="706415"/>
            </a:xfrm>
            <a:prstGeom prst="rect">
              <a:avLst/>
            </a:prstGeom>
          </p:spPr>
        </p:pic>
      </p:grpSp>
      <p:grpSp>
        <p:nvGrpSpPr>
          <p:cNvPr id="51" name="Grupo 50">
            <a:extLst>
              <a:ext uri="{FF2B5EF4-FFF2-40B4-BE49-F238E27FC236}">
                <a16:creationId xmlns:a16="http://schemas.microsoft.com/office/drawing/2014/main" id="{083E2E9C-D612-4DB7-B0CE-7ED9C02E95C0}"/>
              </a:ext>
            </a:extLst>
          </p:cNvPr>
          <p:cNvGrpSpPr/>
          <p:nvPr/>
        </p:nvGrpSpPr>
        <p:grpSpPr>
          <a:xfrm>
            <a:off x="8073732" y="3610285"/>
            <a:ext cx="2057167" cy="1537200"/>
            <a:chOff x="2486249" y="2077844"/>
            <a:chExt cx="2057167" cy="1537200"/>
          </a:xfrm>
          <a:solidFill>
            <a:schemeClr val="accent1">
              <a:lumMod val="75000"/>
            </a:schemeClr>
          </a:solidFill>
          <a:effectLst>
            <a:outerShdw blurRad="50800" dist="215900" dir="6600000" algn="tl" rotWithShape="0">
              <a:prstClr val="black">
                <a:alpha val="40000"/>
              </a:prstClr>
            </a:outerShdw>
          </a:effectLst>
          <a:scene3d>
            <a:camera prst="isometricTopUp"/>
            <a:lightRig rig="threePt" dir="t"/>
          </a:scene3d>
        </p:grpSpPr>
        <p:sp>
          <p:nvSpPr>
            <p:cNvPr id="35" name="Rectángulo: esquinas redondeadas 34">
              <a:extLst>
                <a:ext uri="{FF2B5EF4-FFF2-40B4-BE49-F238E27FC236}">
                  <a16:creationId xmlns:a16="http://schemas.microsoft.com/office/drawing/2014/main" id="{98C47178-711D-45C2-881F-1CC93EBEB027}"/>
                </a:ext>
              </a:extLst>
            </p:cNvPr>
            <p:cNvSpPr/>
            <p:nvPr/>
          </p:nvSpPr>
          <p:spPr>
            <a:xfrm>
              <a:off x="2486249" y="2077844"/>
              <a:ext cx="2057167" cy="153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1" name="Gráfico 40" descr="Aula de clases con relleno sólido">
              <a:extLst>
                <a:ext uri="{FF2B5EF4-FFF2-40B4-BE49-F238E27FC236}">
                  <a16:creationId xmlns:a16="http://schemas.microsoft.com/office/drawing/2014/main" id="{7790E347-0D39-4D0D-96AF-70859BB5B8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5400000">
              <a:off x="2984287" y="2411891"/>
              <a:ext cx="914400" cy="914400"/>
            </a:xfrm>
            <a:prstGeom prst="rect">
              <a:avLst/>
            </a:prstGeom>
          </p:spPr>
        </p:pic>
      </p:grpSp>
      <p:grpSp>
        <p:nvGrpSpPr>
          <p:cNvPr id="53" name="Grupo 52">
            <a:extLst>
              <a:ext uri="{FF2B5EF4-FFF2-40B4-BE49-F238E27FC236}">
                <a16:creationId xmlns:a16="http://schemas.microsoft.com/office/drawing/2014/main" id="{04B76EC2-D86B-4EAC-BCAF-32BBF2C0764C}"/>
              </a:ext>
            </a:extLst>
          </p:cNvPr>
          <p:cNvGrpSpPr/>
          <p:nvPr/>
        </p:nvGrpSpPr>
        <p:grpSpPr>
          <a:xfrm>
            <a:off x="8695775" y="2449971"/>
            <a:ext cx="888240" cy="860312"/>
            <a:chOff x="4682567" y="835332"/>
            <a:chExt cx="888240" cy="860312"/>
          </a:xfrm>
          <a:solidFill>
            <a:srgbClr val="0066FF"/>
          </a:solidFill>
          <a:effectLst>
            <a:outerShdw blurRad="50800" dist="254000" dir="6600000" algn="tl" rotWithShape="0">
              <a:prstClr val="black">
                <a:alpha val="40000"/>
              </a:prstClr>
            </a:outerShdw>
          </a:effectLst>
          <a:scene3d>
            <a:camera prst="isometricTopUp"/>
            <a:lightRig rig="threePt" dir="t"/>
          </a:scene3d>
        </p:grpSpPr>
        <p:sp>
          <p:nvSpPr>
            <p:cNvPr id="42" name="Rectángulo: esquinas redondeadas 41">
              <a:extLst>
                <a:ext uri="{FF2B5EF4-FFF2-40B4-BE49-F238E27FC236}">
                  <a16:creationId xmlns:a16="http://schemas.microsoft.com/office/drawing/2014/main" id="{932B759E-218B-49FC-90D6-87EBE62B8277}"/>
                </a:ext>
              </a:extLst>
            </p:cNvPr>
            <p:cNvSpPr/>
            <p:nvPr/>
          </p:nvSpPr>
          <p:spPr>
            <a:xfrm>
              <a:off x="4682567" y="835332"/>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3" name="Gráfico 42" descr="Calendario con relleno sólido">
              <a:extLst>
                <a:ext uri="{FF2B5EF4-FFF2-40B4-BE49-F238E27FC236}">
                  <a16:creationId xmlns:a16="http://schemas.microsoft.com/office/drawing/2014/main" id="{90C0D083-DDB9-4A3A-B440-3CD85DACFE8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5400000">
              <a:off x="4751479" y="952359"/>
              <a:ext cx="723283" cy="723283"/>
            </a:xfrm>
            <a:prstGeom prst="rect">
              <a:avLst/>
            </a:prstGeom>
          </p:spPr>
        </p:pic>
      </p:grpSp>
      <p:grpSp>
        <p:nvGrpSpPr>
          <p:cNvPr id="55" name="Grupo 54">
            <a:extLst>
              <a:ext uri="{FF2B5EF4-FFF2-40B4-BE49-F238E27FC236}">
                <a16:creationId xmlns:a16="http://schemas.microsoft.com/office/drawing/2014/main" id="{947215C9-3552-4B43-9715-25552412B61E}"/>
              </a:ext>
            </a:extLst>
          </p:cNvPr>
          <p:cNvGrpSpPr/>
          <p:nvPr/>
        </p:nvGrpSpPr>
        <p:grpSpPr>
          <a:xfrm>
            <a:off x="9966610" y="3385320"/>
            <a:ext cx="888240" cy="860312"/>
            <a:chOff x="4661238" y="2724328"/>
            <a:chExt cx="888240" cy="860312"/>
          </a:xfrm>
          <a:solidFill>
            <a:srgbClr val="0066FF"/>
          </a:solidFill>
          <a:effectLst>
            <a:outerShdw blurRad="50800" dist="254000" dir="6600000" algn="tl" rotWithShape="0">
              <a:prstClr val="black">
                <a:alpha val="40000"/>
              </a:prstClr>
            </a:outerShdw>
          </a:effectLst>
          <a:scene3d>
            <a:camera prst="isometricTopUp"/>
            <a:lightRig rig="threePt" dir="t"/>
          </a:scene3d>
        </p:grpSpPr>
        <p:sp>
          <p:nvSpPr>
            <p:cNvPr id="45" name="Rectángulo: esquinas redondeadas 44">
              <a:extLst>
                <a:ext uri="{FF2B5EF4-FFF2-40B4-BE49-F238E27FC236}">
                  <a16:creationId xmlns:a16="http://schemas.microsoft.com/office/drawing/2014/main" id="{F28F34D4-9EBF-4307-940A-4BA4C7F7491B}"/>
                </a:ext>
              </a:extLst>
            </p:cNvPr>
            <p:cNvSpPr/>
            <p:nvPr/>
          </p:nvSpPr>
          <p:spPr>
            <a:xfrm>
              <a:off x="4661238" y="2724328"/>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7" name="Gráfico 46" descr="Átomo con relleno sólido">
              <a:extLst>
                <a:ext uri="{FF2B5EF4-FFF2-40B4-BE49-F238E27FC236}">
                  <a16:creationId xmlns:a16="http://schemas.microsoft.com/office/drawing/2014/main" id="{6C616C84-E8BB-4343-86B7-6AF6109C76D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5400000">
              <a:off x="4741263" y="2787300"/>
              <a:ext cx="705600" cy="705600"/>
            </a:xfrm>
            <a:prstGeom prst="rect">
              <a:avLst/>
            </a:prstGeom>
          </p:spPr>
        </p:pic>
      </p:grpSp>
      <p:sp>
        <p:nvSpPr>
          <p:cNvPr id="11" name="CuadroTexto 10">
            <a:extLst>
              <a:ext uri="{FF2B5EF4-FFF2-40B4-BE49-F238E27FC236}">
                <a16:creationId xmlns:a16="http://schemas.microsoft.com/office/drawing/2014/main" id="{85CF9734-910C-7863-749A-A916A965DEDF}"/>
              </a:ext>
            </a:extLst>
          </p:cNvPr>
          <p:cNvSpPr txBox="1"/>
          <p:nvPr/>
        </p:nvSpPr>
        <p:spPr>
          <a:xfrm>
            <a:off x="353682" y="1372084"/>
            <a:ext cx="7596447" cy="1569660"/>
          </a:xfrm>
          <a:prstGeom prst="rect">
            <a:avLst/>
          </a:prstGeom>
          <a:noFill/>
        </p:spPr>
        <p:txBody>
          <a:bodyPr wrap="square" rtlCol="0">
            <a:spAutoFit/>
          </a:bodyPr>
          <a:lstStyle/>
          <a:p>
            <a:r>
              <a:rPr lang="es-MX" sz="3200" i="0" dirty="0">
                <a:solidFill>
                  <a:schemeClr val="bg1"/>
                </a:solidFill>
                <a:effectLst/>
                <a:latin typeface="Open Sans" panose="020B0606030504020204" pitchFamily="34" charset="0"/>
              </a:rPr>
              <a:t>Modelo de Inteligencia Artificial para Generación de Código CSS</a:t>
            </a:r>
          </a:p>
          <a:p>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323843" y="2617145"/>
            <a:ext cx="6012237" cy="1200329"/>
          </a:xfrm>
          <a:prstGeom prst="rect">
            <a:avLst/>
          </a:prstGeom>
          <a:noFill/>
        </p:spPr>
        <p:txBody>
          <a:bodyPr wrap="square" rtlCol="0">
            <a:spAutoFit/>
          </a:bodyPr>
          <a:lstStyle/>
          <a:p>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Docente : </a:t>
            </a:r>
            <a:r>
              <a:rPr lang="es-CO" sz="2400" b="1" dirty="0" err="1">
                <a:solidFill>
                  <a:schemeClr val="bg1"/>
                </a:solidFill>
                <a:latin typeface="Raleway Thin" pitchFamily="2" charset="0"/>
                <a:ea typeface="Open Sans Light" panose="020B0306030504020204" pitchFamily="34" charset="0"/>
                <a:cs typeface="Open Sans Light" panose="020B0306030504020204" pitchFamily="34" charset="0"/>
              </a:rPr>
              <a:t>Jhamil</a:t>
            </a: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 Arturo Zeballos </a:t>
            </a:r>
            <a:r>
              <a:rPr lang="es-CO" sz="2400" b="1" dirty="0" err="1">
                <a:solidFill>
                  <a:schemeClr val="bg1"/>
                </a:solidFill>
                <a:latin typeface="Raleway Thin" pitchFamily="2" charset="0"/>
                <a:ea typeface="Open Sans Light" panose="020B0306030504020204" pitchFamily="34" charset="0"/>
                <a:cs typeface="Open Sans Light" panose="020B0306030504020204" pitchFamily="34" charset="0"/>
              </a:rPr>
              <a:t>Soruco</a:t>
            </a:r>
            <a:endParaRPr lang="es-CO" sz="2400" b="1" dirty="0">
              <a:solidFill>
                <a:schemeClr val="bg1"/>
              </a:solidFill>
              <a:latin typeface="Raleway Thin" pitchFamily="2" charset="0"/>
              <a:ea typeface="Open Sans Light" panose="020B0306030504020204" pitchFamily="34" charset="0"/>
              <a:cs typeface="Open Sans Light" panose="020B0306030504020204" pitchFamily="34" charset="0"/>
            </a:endParaRPr>
          </a:p>
          <a:p>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sp>
        <p:nvSpPr>
          <p:cNvPr id="25" name="CuadroTexto 24">
            <a:extLst>
              <a:ext uri="{FF2B5EF4-FFF2-40B4-BE49-F238E27FC236}">
                <a16:creationId xmlns:a16="http://schemas.microsoft.com/office/drawing/2014/main" id="{C93FC2F9-542F-52E5-6CF2-4A8C0A94F540}"/>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205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009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3691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5102661" y="2958490"/>
            <a:ext cx="2483373" cy="707886"/>
          </a:xfrm>
          <a:prstGeom prst="rect">
            <a:avLst/>
          </a:prstGeom>
          <a:noFill/>
        </p:spPr>
        <p:txBody>
          <a:bodyPr wrap="square">
            <a:spAutoFit/>
          </a:bodyPr>
          <a:lstStyle/>
          <a:p>
            <a:r>
              <a:rPr lang="es-CO" sz="4000" dirty="0">
                <a:solidFill>
                  <a:schemeClr val="accent1">
                    <a:lumMod val="40000"/>
                    <a:lumOff val="60000"/>
                  </a:schemeClr>
                </a:solidFill>
                <a:latin typeface="Raleway Black" pitchFamily="2" charset="0"/>
              </a:rPr>
              <a:t>ÍNDICE</a:t>
            </a:r>
            <a:endParaRPr lang="en-US" sz="4000" dirty="0">
              <a:solidFill>
                <a:schemeClr val="accent1">
                  <a:lumMod val="40000"/>
                  <a:lumOff val="60000"/>
                </a:schemeClr>
              </a:solidFill>
              <a:latin typeface="Raleway Black" pitchFamily="2" charset="0"/>
            </a:endParaRPr>
          </a:p>
        </p:txBody>
      </p:sp>
    </p:spTree>
    <p:extLst>
      <p:ext uri="{BB962C8B-B14F-4D97-AF65-F5344CB8AC3E}">
        <p14:creationId xmlns:p14="http://schemas.microsoft.com/office/powerpoint/2010/main" val="40551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2700000">
            <a:off x="124281" y="2627827"/>
            <a:ext cx="3468704" cy="3346996"/>
          </a:xfrm>
          <a:prstGeom prst="frame">
            <a:avLst>
              <a:gd name="adj1" fmla="val 17453"/>
            </a:avLst>
          </a:prstGeom>
          <a:noFill/>
          <a:ln w="12700">
            <a:solidFill>
              <a:srgbClr val="00B050">
                <a:alpha val="56000"/>
              </a:srgbClr>
            </a:solidFill>
          </a:ln>
          <a:effectLst>
            <a:glow rad="203200">
              <a:srgbClr val="00B05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2700000">
            <a:off x="2129347" y="1892468"/>
            <a:ext cx="2776936" cy="2679500"/>
          </a:xfrm>
          <a:prstGeom prst="frame">
            <a:avLst>
              <a:gd name="adj1" fmla="val 31126"/>
            </a:avLst>
          </a:prstGeom>
          <a:noFill/>
          <a:ln w="12700">
            <a:solidFill>
              <a:schemeClr val="tx2">
                <a:lumMod val="40000"/>
                <a:lumOff val="60000"/>
                <a:alpha val="56000"/>
              </a:schemeClr>
            </a:solidFill>
          </a:ln>
          <a:effectLst>
            <a:glow rad="127000">
              <a:schemeClr val="accent1">
                <a:lumMod val="60000"/>
                <a:lumOff val="40000"/>
              </a:schemeClr>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2700000">
            <a:off x="3932168" y="125825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6054198" y="4949466"/>
            <a:ext cx="2515432" cy="461665"/>
          </a:xfrm>
          <a:prstGeom prst="rect">
            <a:avLst/>
          </a:prstGeom>
          <a:noFill/>
        </p:spPr>
        <p:txBody>
          <a:bodyPr wrap="none" rtlCol="0">
            <a:spAutoFit/>
          </a:bodyPr>
          <a:lstStyle/>
          <a:p>
            <a:r>
              <a:rPr lang="es-CO" sz="2400" dirty="0">
                <a:solidFill>
                  <a:srgbClr val="00B050"/>
                </a:solidFill>
                <a:latin typeface="Raleway Black" pitchFamily="2" charset="0"/>
                <a:ea typeface="Open Sans SemiBold" panose="020B0706030804020204" pitchFamily="34" charset="0"/>
                <a:cs typeface="Open Sans SemiBold" panose="020B0706030804020204" pitchFamily="34" charset="0"/>
              </a:rPr>
              <a:t>JUSTIFICACIÓN</a:t>
            </a:r>
            <a:endParaRPr lang="en-US" sz="2400" dirty="0">
              <a:solidFill>
                <a:srgbClr val="00B050"/>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973432" y="4066328"/>
            <a:ext cx="3930884"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7318665" y="2373301"/>
            <a:ext cx="4170543"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PROBLEMA</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a:off x="5372702" y="1081378"/>
            <a:ext cx="1645920" cy="762468"/>
            <a:chOff x="6096000" y="3017520"/>
            <a:chExt cx="1645920" cy="533400"/>
          </a:xfrm>
          <a:effectLst>
            <a:glow rad="228600">
              <a:srgbClr val="8A14EC"/>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a:off x="4365533" y="3271364"/>
            <a:ext cx="2348819" cy="466374"/>
            <a:chOff x="5651178" y="3017520"/>
            <a:chExt cx="2348819" cy="533400"/>
          </a:xfrm>
          <a:effectLst>
            <a:glow rad="127000">
              <a:schemeClr val="accent1">
                <a:lumMod val="60000"/>
                <a:lumOff val="40000"/>
              </a:schemeClr>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a:off x="2929577" y="5238424"/>
            <a:ext cx="2879148" cy="523501"/>
            <a:chOff x="5120849" y="3017520"/>
            <a:chExt cx="2879148" cy="533400"/>
          </a:xfrm>
          <a:effectLst>
            <a:glow rad="228600">
              <a:srgbClr val="00B050">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5318965" y="203994"/>
            <a:ext cx="1814138" cy="523220"/>
          </a:xfrm>
          <a:prstGeom prst="rect">
            <a:avLst/>
          </a:prstGeom>
          <a:noFill/>
          <a:effectLst>
            <a:glow rad="228600">
              <a:srgbClr val="00F1FF">
                <a:alpha val="40000"/>
              </a:srgbClr>
            </a:glow>
          </a:effectLst>
        </p:spPr>
        <p:txBody>
          <a:bodyPr wrap="square" rtlCol="0">
            <a:spAutoFit/>
          </a:bodyPr>
          <a:lstStyle/>
          <a:p>
            <a:r>
              <a:rPr lang="es-CO" sz="2800" dirty="0">
                <a:solidFill>
                  <a:schemeClr val="accent1">
                    <a:lumMod val="40000"/>
                    <a:lumOff val="60000"/>
                  </a:schemeClr>
                </a:solidFill>
                <a:latin typeface="Raleway Black" pitchFamily="2" charset="0"/>
              </a:rPr>
              <a:t>ÍNDICE</a:t>
            </a:r>
            <a:endParaRPr lang="en-US" sz="2800" dirty="0">
              <a:solidFill>
                <a:schemeClr val="accent1">
                  <a:lumMod val="40000"/>
                  <a:lumOff val="60000"/>
                </a:schemeClr>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upo 3">
            <a:extLst>
              <a:ext uri="{FF2B5EF4-FFF2-40B4-BE49-F238E27FC236}">
                <a16:creationId xmlns:a16="http://schemas.microsoft.com/office/drawing/2014/main" id="{0256D58F-FAF0-BC7C-856D-927910EBDACA}"/>
              </a:ext>
            </a:extLst>
          </p:cNvPr>
          <p:cNvGrpSpPr/>
          <p:nvPr/>
        </p:nvGrpSpPr>
        <p:grpSpPr>
          <a:xfrm flipV="1">
            <a:off x="4369622" y="3727842"/>
            <a:ext cx="2348819" cy="561469"/>
            <a:chOff x="5651178" y="3017520"/>
            <a:chExt cx="2348819" cy="533400"/>
          </a:xfrm>
          <a:effectLst>
            <a:glow rad="127000">
              <a:schemeClr val="accent1">
                <a:lumMod val="60000"/>
                <a:lumOff val="40000"/>
              </a:schemeClr>
            </a:glow>
          </a:effectLst>
        </p:grpSpPr>
        <p:cxnSp>
          <p:nvCxnSpPr>
            <p:cNvPr id="5" name="Conector recto 4">
              <a:extLst>
                <a:ext uri="{FF2B5EF4-FFF2-40B4-BE49-F238E27FC236}">
                  <a16:creationId xmlns:a16="http://schemas.microsoft.com/office/drawing/2014/main" id="{67F1D7D1-FF1C-87E5-506F-3FE0610F20D4}"/>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8" name="Conector recto 27">
              <a:extLst>
                <a:ext uri="{FF2B5EF4-FFF2-40B4-BE49-F238E27FC236}">
                  <a16:creationId xmlns:a16="http://schemas.microsoft.com/office/drawing/2014/main" id="{CB598100-596A-DD1D-432D-7BF540FD925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9" name="Conector recto 28">
              <a:extLst>
                <a:ext uri="{FF2B5EF4-FFF2-40B4-BE49-F238E27FC236}">
                  <a16:creationId xmlns:a16="http://schemas.microsoft.com/office/drawing/2014/main" id="{BCC85A74-2DB3-CD7A-C6EE-D8AB8DAA2644}"/>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30" name="Grupo 29">
            <a:extLst>
              <a:ext uri="{FF2B5EF4-FFF2-40B4-BE49-F238E27FC236}">
                <a16:creationId xmlns:a16="http://schemas.microsoft.com/office/drawing/2014/main" id="{8CCFE9F6-5B18-82D7-DAD1-6479664F1228}"/>
              </a:ext>
            </a:extLst>
          </p:cNvPr>
          <p:cNvGrpSpPr/>
          <p:nvPr/>
        </p:nvGrpSpPr>
        <p:grpSpPr>
          <a:xfrm flipV="1">
            <a:off x="2929577" y="5761923"/>
            <a:ext cx="2879148" cy="424775"/>
            <a:chOff x="5120849" y="3017520"/>
            <a:chExt cx="2879148" cy="533400"/>
          </a:xfrm>
          <a:effectLst>
            <a:glow rad="228600">
              <a:srgbClr val="00B050">
                <a:alpha val="40000"/>
              </a:srgbClr>
            </a:glow>
          </a:effectLst>
        </p:grpSpPr>
        <p:cxnSp>
          <p:nvCxnSpPr>
            <p:cNvPr id="31" name="Conector recto 30">
              <a:extLst>
                <a:ext uri="{FF2B5EF4-FFF2-40B4-BE49-F238E27FC236}">
                  <a16:creationId xmlns:a16="http://schemas.microsoft.com/office/drawing/2014/main" id="{94B38FA8-8D31-2345-1074-C50BC6B7EC6C}"/>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2" name="Conector recto 31">
              <a:extLst>
                <a:ext uri="{FF2B5EF4-FFF2-40B4-BE49-F238E27FC236}">
                  <a16:creationId xmlns:a16="http://schemas.microsoft.com/office/drawing/2014/main" id="{D5A5F941-DCA4-16C4-093C-7A9FC6E77F1E}"/>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3" name="Conector recto 32">
              <a:extLst>
                <a:ext uri="{FF2B5EF4-FFF2-40B4-BE49-F238E27FC236}">
                  <a16:creationId xmlns:a16="http://schemas.microsoft.com/office/drawing/2014/main" id="{E85F8756-908E-5490-1063-F8CA2089B3A6}"/>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34" name="Grupo 33">
            <a:extLst>
              <a:ext uri="{FF2B5EF4-FFF2-40B4-BE49-F238E27FC236}">
                <a16:creationId xmlns:a16="http://schemas.microsoft.com/office/drawing/2014/main" id="{D49C0855-9A8D-625C-3E91-00E7921C6727}"/>
              </a:ext>
            </a:extLst>
          </p:cNvPr>
          <p:cNvGrpSpPr/>
          <p:nvPr/>
        </p:nvGrpSpPr>
        <p:grpSpPr>
          <a:xfrm flipV="1">
            <a:off x="5441853" y="1848741"/>
            <a:ext cx="1576767" cy="762468"/>
            <a:chOff x="6096000" y="3017520"/>
            <a:chExt cx="1598975" cy="533400"/>
          </a:xfrm>
          <a:effectLst>
            <a:glow rad="228600">
              <a:srgbClr val="8A14EC"/>
            </a:glow>
          </a:effectLst>
        </p:grpSpPr>
        <p:cxnSp>
          <p:nvCxnSpPr>
            <p:cNvPr id="35" name="Conector recto 34">
              <a:extLst>
                <a:ext uri="{FF2B5EF4-FFF2-40B4-BE49-F238E27FC236}">
                  <a16:creationId xmlns:a16="http://schemas.microsoft.com/office/drawing/2014/main" id="{CF1E06CF-4325-7970-FA93-EE3031A36D99}"/>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6" name="Conector recto 35">
              <a:extLst>
                <a:ext uri="{FF2B5EF4-FFF2-40B4-BE49-F238E27FC236}">
                  <a16:creationId xmlns:a16="http://schemas.microsoft.com/office/drawing/2014/main" id="{E0C00F78-EB3B-AC5C-6AF5-5015D483DD61}"/>
                </a:ext>
              </a:extLst>
            </p:cNvPr>
            <p:cNvCxnSpPr>
              <a:cxnSpLocks/>
            </p:cNvCxnSpPr>
            <p:nvPr/>
          </p:nvCxnSpPr>
          <p:spPr>
            <a:xfrm flipV="1">
              <a:off x="6812280" y="3017520"/>
              <a:ext cx="259080" cy="53340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7" name="Conector recto 36">
              <a:extLst>
                <a:ext uri="{FF2B5EF4-FFF2-40B4-BE49-F238E27FC236}">
                  <a16:creationId xmlns:a16="http://schemas.microsoft.com/office/drawing/2014/main" id="{E710F408-BB0C-2937-9A25-8243385992DC}"/>
                </a:ext>
              </a:extLst>
            </p:cNvPr>
            <p:cNvCxnSpPr>
              <a:cxnSpLocks/>
            </p:cNvCxnSpPr>
            <p:nvPr/>
          </p:nvCxnSpPr>
          <p:spPr>
            <a:xfrm flipV="1">
              <a:off x="7071360" y="3017520"/>
              <a:ext cx="623615"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42" name="Grupo 41">
            <a:extLst>
              <a:ext uri="{FF2B5EF4-FFF2-40B4-BE49-F238E27FC236}">
                <a16:creationId xmlns:a16="http://schemas.microsoft.com/office/drawing/2014/main" id="{A4F09708-BAAB-CF4A-6592-7D3C123F44B6}"/>
              </a:ext>
            </a:extLst>
          </p:cNvPr>
          <p:cNvGrpSpPr/>
          <p:nvPr/>
        </p:nvGrpSpPr>
        <p:grpSpPr>
          <a:xfrm flipV="1">
            <a:off x="5372701" y="1858599"/>
            <a:ext cx="1645919" cy="8374"/>
            <a:chOff x="6096000" y="3550920"/>
            <a:chExt cx="1669101" cy="5858"/>
          </a:xfrm>
          <a:effectLst>
            <a:glow rad="228600">
              <a:srgbClr val="8A14EC"/>
            </a:glow>
          </a:effectLst>
        </p:grpSpPr>
        <p:cxnSp>
          <p:nvCxnSpPr>
            <p:cNvPr id="43" name="Conector recto 42">
              <a:extLst>
                <a:ext uri="{FF2B5EF4-FFF2-40B4-BE49-F238E27FC236}">
                  <a16:creationId xmlns:a16="http://schemas.microsoft.com/office/drawing/2014/main" id="{510C8779-A73E-9119-4BD9-CC33B4EC0C16}"/>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4" name="Conector recto 43">
              <a:extLst>
                <a:ext uri="{FF2B5EF4-FFF2-40B4-BE49-F238E27FC236}">
                  <a16:creationId xmlns:a16="http://schemas.microsoft.com/office/drawing/2014/main" id="{4E481349-84F4-C554-787F-352BBCE3321D}"/>
                </a:ext>
              </a:extLst>
            </p:cNvPr>
            <p:cNvCxnSpPr>
              <a:cxnSpLocks/>
            </p:cNvCxnSpPr>
            <p:nvPr/>
          </p:nvCxnSpPr>
          <p:spPr>
            <a:xfrm>
              <a:off x="6812280" y="3550920"/>
              <a:ext cx="952821" cy="5858"/>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sp>
        <p:nvSpPr>
          <p:cNvPr id="54" name="CuadroTexto 53">
            <a:extLst>
              <a:ext uri="{FF2B5EF4-FFF2-40B4-BE49-F238E27FC236}">
                <a16:creationId xmlns:a16="http://schemas.microsoft.com/office/drawing/2014/main" id="{D558D6DB-C294-98D5-9C52-82B0793B3A8A}"/>
              </a:ext>
            </a:extLst>
          </p:cNvPr>
          <p:cNvSpPr txBox="1"/>
          <p:nvPr/>
        </p:nvSpPr>
        <p:spPr>
          <a:xfrm>
            <a:off x="7318665" y="1636140"/>
            <a:ext cx="4322855"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SITUACIÓN PROBLEMÁTICA</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55" name="CuadroTexto 54">
            <a:extLst>
              <a:ext uri="{FF2B5EF4-FFF2-40B4-BE49-F238E27FC236}">
                <a16:creationId xmlns:a16="http://schemas.microsoft.com/office/drawing/2014/main" id="{C9166523-DFBE-47A4-CAFF-81ABF8C30B23}"/>
              </a:ext>
            </a:extLst>
          </p:cNvPr>
          <p:cNvSpPr txBox="1"/>
          <p:nvPr/>
        </p:nvSpPr>
        <p:spPr>
          <a:xfrm>
            <a:off x="7318665" y="860879"/>
            <a:ext cx="3310987"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ANTECEDENTES</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56" name="CuadroTexto 55">
            <a:extLst>
              <a:ext uri="{FF2B5EF4-FFF2-40B4-BE49-F238E27FC236}">
                <a16:creationId xmlns:a16="http://schemas.microsoft.com/office/drawing/2014/main" id="{745BA5FF-9B94-D2BB-2E9D-3098C933EEE4}"/>
              </a:ext>
            </a:extLst>
          </p:cNvPr>
          <p:cNvSpPr txBox="1"/>
          <p:nvPr/>
        </p:nvSpPr>
        <p:spPr>
          <a:xfrm>
            <a:off x="6973432" y="3036100"/>
            <a:ext cx="3193503"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OBJETIVO GENERAL</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57" name="CuadroTexto 56">
            <a:extLst>
              <a:ext uri="{FF2B5EF4-FFF2-40B4-BE49-F238E27FC236}">
                <a16:creationId xmlns:a16="http://schemas.microsoft.com/office/drawing/2014/main" id="{F2E08C68-3D99-8502-F758-E124943E29AE}"/>
              </a:ext>
            </a:extLst>
          </p:cNvPr>
          <p:cNvSpPr txBox="1"/>
          <p:nvPr/>
        </p:nvSpPr>
        <p:spPr>
          <a:xfrm>
            <a:off x="6091234" y="5942869"/>
            <a:ext cx="2419252" cy="461665"/>
          </a:xfrm>
          <a:prstGeom prst="rect">
            <a:avLst/>
          </a:prstGeom>
          <a:noFill/>
        </p:spPr>
        <p:txBody>
          <a:bodyPr wrap="none" rtlCol="0">
            <a:spAutoFit/>
          </a:bodyPr>
          <a:lstStyle/>
          <a:p>
            <a:r>
              <a:rPr lang="es-CO" sz="2400" dirty="0">
                <a:solidFill>
                  <a:srgbClr val="00B050"/>
                </a:solidFill>
                <a:latin typeface="Raleway Black" pitchFamily="2" charset="0"/>
                <a:ea typeface="Open Sans SemiBold" panose="020B0706030804020204" pitchFamily="34" charset="0"/>
                <a:cs typeface="Open Sans SemiBold" panose="020B0706030804020204" pitchFamily="34" charset="0"/>
              </a:rPr>
              <a:t>CRONOGRAMA</a:t>
            </a:r>
            <a:endParaRPr lang="en-US" sz="2400" dirty="0">
              <a:solidFill>
                <a:srgbClr val="00B05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57952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2700000">
            <a:off x="399156" y="1755504"/>
            <a:ext cx="3468704" cy="3346996"/>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2700000">
            <a:off x="2378972" y="2089251"/>
            <a:ext cx="2776936" cy="2679500"/>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2700000">
            <a:off x="4485974" y="2795641"/>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5679868" y="4987438"/>
            <a:ext cx="4052959"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7043064" y="3610227"/>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7685126" y="2176861"/>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5679868" y="5510658"/>
            <a:ext cx="6333456"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Bootstrap es la librería de CSS más utilizada en la actualidad, con un 16% de participación de mercado. Le sigue </a:t>
            </a:r>
            <a:r>
              <a:rPr lang="es-MX" dirty="0" err="1">
                <a:solidFill>
                  <a:schemeClr val="bg1"/>
                </a:solidFill>
              </a:rPr>
              <a:t>Materialize</a:t>
            </a:r>
            <a:r>
              <a:rPr lang="es-MX" dirty="0">
                <a:solidFill>
                  <a:schemeClr val="bg1"/>
                </a:solidFill>
              </a:rPr>
              <a:t> CSS con un 0,9%, </a:t>
            </a:r>
            <a:r>
              <a:rPr lang="es-MX" dirty="0" err="1">
                <a:solidFill>
                  <a:schemeClr val="bg1"/>
                </a:solidFill>
              </a:rPr>
              <a:t>Foundation</a:t>
            </a:r>
            <a:r>
              <a:rPr lang="es-MX" dirty="0">
                <a:solidFill>
                  <a:schemeClr val="bg1"/>
                </a:solidFill>
              </a:rPr>
              <a:t> con un 0,8%, </a:t>
            </a:r>
            <a:r>
              <a:rPr lang="es-MX" dirty="0" err="1">
                <a:solidFill>
                  <a:schemeClr val="bg1"/>
                </a:solidFill>
              </a:rPr>
              <a:t>Tailwind</a:t>
            </a:r>
            <a:r>
              <a:rPr lang="es-MX" dirty="0">
                <a:solidFill>
                  <a:schemeClr val="bg1"/>
                </a:solidFill>
              </a:rPr>
              <a:t> CSS con un 0,6%, </a:t>
            </a:r>
            <a:r>
              <a:rPr lang="es-MX" dirty="0" err="1">
                <a:solidFill>
                  <a:schemeClr val="bg1"/>
                </a:solidFill>
              </a:rPr>
              <a:t>Semantic</a:t>
            </a:r>
            <a:r>
              <a:rPr lang="es-MX" dirty="0">
                <a:solidFill>
                  <a:schemeClr val="bg1"/>
                </a:solidFill>
              </a:rPr>
              <a:t> UI con un 0,4%, y </a:t>
            </a:r>
            <a:r>
              <a:rPr lang="es-MX" dirty="0" err="1">
                <a:solidFill>
                  <a:schemeClr val="bg1"/>
                </a:solidFill>
              </a:rPr>
              <a:t>Bulma</a:t>
            </a:r>
            <a:r>
              <a:rPr lang="es-MX" dirty="0">
                <a:solidFill>
                  <a:schemeClr val="bg1"/>
                </a:solidFill>
              </a:rPr>
              <a:t> con un 0,2%.</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7043065" y="4111320"/>
            <a:ext cx="4812604"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rPr>
              <a:t>Los </a:t>
            </a:r>
            <a:r>
              <a:rPr lang="en-US" dirty="0" err="1">
                <a:solidFill>
                  <a:schemeClr val="bg1"/>
                </a:solidFill>
              </a:rPr>
              <a:t>desarrolladores</a:t>
            </a:r>
            <a:r>
              <a:rPr lang="en-US" dirty="0">
                <a:solidFill>
                  <a:schemeClr val="bg1"/>
                </a:solidFill>
              </a:rPr>
              <a:t> de software </a:t>
            </a:r>
            <a:r>
              <a:rPr lang="en-US" dirty="0" err="1">
                <a:solidFill>
                  <a:schemeClr val="bg1"/>
                </a:solidFill>
              </a:rPr>
              <a:t>durante</a:t>
            </a:r>
            <a:r>
              <a:rPr lang="en-US" dirty="0">
                <a:solidFill>
                  <a:schemeClr val="bg1"/>
                </a:solidFill>
              </a:rPr>
              <a:t> </a:t>
            </a:r>
            <a:r>
              <a:rPr lang="en-US" dirty="0" err="1">
                <a:solidFill>
                  <a:schemeClr val="bg1"/>
                </a:solidFill>
              </a:rPr>
              <a:t>mucho</a:t>
            </a:r>
            <a:r>
              <a:rPr lang="en-US" dirty="0">
                <a:solidFill>
                  <a:schemeClr val="bg1"/>
                </a:solidFill>
              </a:rPr>
              <a:t> </a:t>
            </a:r>
            <a:r>
              <a:rPr lang="en-US" dirty="0" err="1">
                <a:solidFill>
                  <a:schemeClr val="bg1"/>
                </a:solidFill>
              </a:rPr>
              <a:t>tiempo</a:t>
            </a:r>
            <a:r>
              <a:rPr lang="en-US" dirty="0">
                <a:solidFill>
                  <a:schemeClr val="bg1"/>
                </a:solidFill>
              </a:rPr>
              <a:t> </a:t>
            </a:r>
            <a:r>
              <a:rPr lang="en-US" dirty="0" err="1">
                <a:solidFill>
                  <a:schemeClr val="bg1"/>
                </a:solidFill>
              </a:rPr>
              <a:t>han</a:t>
            </a:r>
            <a:r>
              <a:rPr lang="en-US" dirty="0">
                <a:solidFill>
                  <a:schemeClr val="bg1"/>
                </a:solidFill>
              </a:rPr>
              <a:t> </a:t>
            </a:r>
            <a:r>
              <a:rPr lang="en-US" dirty="0" err="1">
                <a:solidFill>
                  <a:schemeClr val="bg1"/>
                </a:solidFill>
              </a:rPr>
              <a:t>intentado</a:t>
            </a:r>
            <a:r>
              <a:rPr lang="en-US" dirty="0">
                <a:solidFill>
                  <a:schemeClr val="bg1"/>
                </a:solidFill>
              </a:rPr>
              <a:t> </a:t>
            </a:r>
            <a:r>
              <a:rPr lang="en-US" dirty="0" err="1">
                <a:solidFill>
                  <a:schemeClr val="bg1"/>
                </a:solidFill>
              </a:rPr>
              <a:t>hacer</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trabajo</a:t>
            </a:r>
            <a:r>
              <a:rPr lang="en-US" dirty="0">
                <a:solidFill>
                  <a:schemeClr val="bg1"/>
                </a:solidFill>
              </a:rPr>
              <a:t> mas </a:t>
            </a:r>
            <a:r>
              <a:rPr lang="en-US" dirty="0" err="1">
                <a:solidFill>
                  <a:schemeClr val="bg1"/>
                </a:solidFill>
              </a:rPr>
              <a:t>eficiente</a:t>
            </a:r>
            <a:r>
              <a:rPr lang="en-US" dirty="0">
                <a:solidFill>
                  <a:schemeClr val="bg1"/>
                </a:solidFill>
              </a:rPr>
              <a:t> y </a:t>
            </a:r>
            <a:r>
              <a:rPr lang="en-US" dirty="0" err="1">
                <a:solidFill>
                  <a:schemeClr val="bg1"/>
                </a:solidFill>
              </a:rPr>
              <a:t>productivo</a:t>
            </a:r>
            <a:r>
              <a:rPr lang="en-US" dirty="0">
                <a:solidFill>
                  <a:schemeClr val="bg1"/>
                </a:solidFill>
              </a:rPr>
              <a:t>.</a:t>
            </a:r>
            <a:endParaRPr lang="es-CO"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7685126" y="2647273"/>
            <a:ext cx="4328198" cy="830997"/>
          </a:xfrm>
          <a:prstGeom prst="rect">
            <a:avLst/>
          </a:prstGeom>
          <a:noFill/>
        </p:spPr>
        <p:txBody>
          <a:bodyPr wrap="square" rtlCol="0">
            <a:spAutoFit/>
          </a:bodyPr>
          <a:lstStyle/>
          <a:p>
            <a:pPr algn="just"/>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En la actualidad el lenguaje de diseño y programación CSS tiene muchas, librerías, </a:t>
            </a:r>
            <a:r>
              <a:rPr lang="es-MX" sz="1600" dirty="0" err="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API’s</a:t>
            </a:r>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s-MX" sz="1600" dirty="0" err="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Frameworks</a:t>
            </a:r>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etc.</a:t>
            </a:r>
            <a:endParaRPr lang="en-US"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a:off x="5957231" y="2903028"/>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a:off x="4647623" y="4096633"/>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a:off x="2658346" y="5213836"/>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8373877" y="1622173"/>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2700000">
            <a:off x="7463586" y="2379730"/>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6453323" y="269207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281254" y="5022283"/>
            <a:ext cx="535274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La </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combinación de habilidades técnicas y creativas.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272506" y="2975289"/>
            <a:ext cx="5041765"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Librerías,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Frameworks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y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APIs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de buena calidad.</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49910" y="1422523"/>
            <a:ext cx="542007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Poca productividad a la hora de Desarrollar con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4549764" y="1987557"/>
            <a:ext cx="1986959" cy="921643"/>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flipV="1">
            <a:off x="5414458" y="3815544"/>
            <a:ext cx="2469164" cy="774804"/>
            <a:chOff x="6225768" y="3017520"/>
            <a:chExt cx="177422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flipV="1">
              <a:off x="6225768" y="3550920"/>
              <a:ext cx="586513"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5634001" y="5535045"/>
            <a:ext cx="3769239" cy="603690"/>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88566" y="5450446"/>
            <a:ext cx="2699778"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Algunos Pros y Contras.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6" name="CuadroTexto 25">
            <a:extLst>
              <a:ext uri="{FF2B5EF4-FFF2-40B4-BE49-F238E27FC236}">
                <a16:creationId xmlns:a16="http://schemas.microsoft.com/office/drawing/2014/main" id="{763C83BE-779A-4224-43BD-2A31635EDC0B}"/>
              </a:ext>
            </a:extLst>
          </p:cNvPr>
          <p:cNvSpPr txBox="1"/>
          <p:nvPr/>
        </p:nvSpPr>
        <p:spPr>
          <a:xfrm>
            <a:off x="270759" y="3319357"/>
            <a:ext cx="5143699" cy="553998"/>
          </a:xfrm>
          <a:prstGeom prst="rect">
            <a:avLst/>
          </a:prstGeom>
          <a:noFill/>
        </p:spPr>
        <p:txBody>
          <a:bodyPr wrap="square" rtlCol="0">
            <a:spAutoFit/>
          </a:bodyPr>
          <a:lstStyle/>
          <a:p>
            <a:pPr marL="285750" indent="-285750">
              <a:buFont typeface="Arial" panose="020B0604020202020204" pitchFamily="34" charset="0"/>
              <a:buChar char="•"/>
            </a:pPr>
            <a:r>
              <a:rPr lang="es-MX" sz="1500"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Desarrollador debe escribir más código y tener más conocimientos sobre la herramienta.</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57222" y="1850686"/>
            <a:ext cx="4065537" cy="323165"/>
          </a:xfrm>
          <a:prstGeom prst="rect">
            <a:avLst/>
          </a:prstGeom>
          <a:noFill/>
        </p:spPr>
        <p:txBody>
          <a:bodyPr wrap="non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Proceso de desarrollo lento y tedioso.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88566" y="5878609"/>
            <a:ext cx="4490332"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Bootstrap, </a:t>
            </a:r>
            <a:r>
              <a:rPr lang="es-CO" sz="1500" dirty="0" err="1">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Tailwind</a:t>
            </a: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CSS,  </a:t>
            </a:r>
            <a:r>
              <a:rPr lang="es-CO" sz="1500" dirty="0" err="1">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Semantic</a:t>
            </a: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UI, etc.</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1" name="CuadroTexto 30">
            <a:extLst>
              <a:ext uri="{FF2B5EF4-FFF2-40B4-BE49-F238E27FC236}">
                <a16:creationId xmlns:a16="http://schemas.microsoft.com/office/drawing/2014/main" id="{52572835-F25A-B78F-3258-29811BB7DE6C}"/>
              </a:ext>
            </a:extLst>
          </p:cNvPr>
          <p:cNvSpPr txBox="1"/>
          <p:nvPr/>
        </p:nvSpPr>
        <p:spPr>
          <a:xfrm>
            <a:off x="284267" y="3873355"/>
            <a:ext cx="2927404"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El trabajo se incrementa. </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2" name="CuadroTexto 31">
            <a:extLst>
              <a:ext uri="{FF2B5EF4-FFF2-40B4-BE49-F238E27FC236}">
                <a16:creationId xmlns:a16="http://schemas.microsoft.com/office/drawing/2014/main" id="{0796FBA4-9EF0-FD35-686D-97E6D34F26B6}"/>
              </a:ext>
            </a:extLst>
          </p:cNvPr>
          <p:cNvSpPr txBox="1"/>
          <p:nvPr/>
        </p:nvSpPr>
        <p:spPr>
          <a:xfrm>
            <a:off x="257222" y="2278849"/>
            <a:ext cx="333296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escritura código repetitivo.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6" name="CuadroTexto 35">
            <a:extLst>
              <a:ext uri="{FF2B5EF4-FFF2-40B4-BE49-F238E27FC236}">
                <a16:creationId xmlns:a16="http://schemas.microsoft.com/office/drawing/2014/main" id="{8CD93500-E7E9-3E62-BFDC-E95ED9BF1E76}"/>
              </a:ext>
            </a:extLst>
          </p:cNvPr>
          <p:cNvSpPr txBox="1"/>
          <p:nvPr/>
        </p:nvSpPr>
        <p:spPr>
          <a:xfrm>
            <a:off x="284266" y="4173092"/>
            <a:ext cx="390042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Incrementa el tiempo de desarrollo.</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7" name="CuadroTexto 36">
            <a:extLst>
              <a:ext uri="{FF2B5EF4-FFF2-40B4-BE49-F238E27FC236}">
                <a16:creationId xmlns:a16="http://schemas.microsoft.com/office/drawing/2014/main" id="{77B97E7D-6E9B-99D7-7D72-D19D2867268E}"/>
              </a:ext>
            </a:extLst>
          </p:cNvPr>
          <p:cNvSpPr txBox="1"/>
          <p:nvPr/>
        </p:nvSpPr>
        <p:spPr>
          <a:xfrm>
            <a:off x="273758" y="4472828"/>
            <a:ext cx="4256293"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Aumenta la complejidad del desarrollo.</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547338" y="3031599"/>
            <a:ext cx="3097323"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704998" y="1309274"/>
            <a:ext cx="11130528" cy="2246769"/>
          </a:xfrm>
          <a:prstGeom prst="rect">
            <a:avLst/>
          </a:prstGeom>
          <a:noFill/>
        </p:spPr>
        <p:txBody>
          <a:bodyPr wrap="square" rtlCol="0">
            <a:spAutoFit/>
          </a:bodyPr>
          <a:lstStyle/>
          <a:p>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es complejo y requiere de muchas líneas de código y adicionalmente de librerías y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lo que disminuye  la productividad, las librerías y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de CSS estandarizadas limitan la flexibilidad y creatividad, también la falta de habilidades de diseño en los desarrolladores, puede generar interfaces ineficaces y la complejidad de aprendizaje de las herramientas de CSS es un obstáculo para los principiantes en el desarrollo de interfaces graficas de usuario esto resulta en un problema crítico en el desarrollo de interfaces graficas de usuario.</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5024232" y="221446"/>
            <a:ext cx="214353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46" y="420449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8784150" y="4522661"/>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552</Words>
  <Application>Microsoft Office PowerPoint</Application>
  <PresentationFormat>Panorámica</PresentationFormat>
  <Paragraphs>80</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24</cp:revision>
  <dcterms:created xsi:type="dcterms:W3CDTF">2023-06-21T15:58:36Z</dcterms:created>
  <dcterms:modified xsi:type="dcterms:W3CDTF">2023-06-23T02:21:45Z</dcterms:modified>
</cp:coreProperties>
</file>