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60" r:id="rId3"/>
    <p:sldId id="261" r:id="rId4"/>
    <p:sldId id="262" r:id="rId5"/>
    <p:sldId id="263" r:id="rId6"/>
    <p:sldId id="266" r:id="rId7"/>
    <p:sldId id="267" r:id="rId8"/>
    <p:sldId id="280" r:id="rId9"/>
    <p:sldId id="268" r:id="rId10"/>
    <p:sldId id="269" r:id="rId11"/>
    <p:sldId id="279" r:id="rId12"/>
    <p:sldId id="258" r:id="rId13"/>
    <p:sldId id="270" r:id="rId14"/>
    <p:sldId id="271" r:id="rId15"/>
    <p:sldId id="272" r:id="rId16"/>
    <p:sldId id="273" r:id="rId17"/>
    <p:sldId id="274" r:id="rId18"/>
    <p:sldId id="275" r:id="rId19"/>
    <p:sldId id="284" r:id="rId20"/>
    <p:sldId id="285" r:id="rId21"/>
    <p:sldId id="290" r:id="rId22"/>
    <p:sldId id="291" r:id="rId23"/>
    <p:sldId id="292" r:id="rId24"/>
    <p:sldId id="293" r:id="rId25"/>
    <p:sldId id="297" r:id="rId26"/>
    <p:sldId id="298" r:id="rId27"/>
    <p:sldId id="303" r:id="rId28"/>
    <p:sldId id="307" r:id="rId29"/>
    <p:sldId id="379" r:id="rId30"/>
    <p:sldId id="331" r:id="rId31"/>
    <p:sldId id="332" r:id="rId32"/>
    <p:sldId id="337" r:id="rId33"/>
    <p:sldId id="339" r:id="rId34"/>
    <p:sldId id="341" r:id="rId35"/>
    <p:sldId id="345" r:id="rId36"/>
    <p:sldId id="344" r:id="rId37"/>
    <p:sldId id="347" r:id="rId38"/>
    <p:sldId id="348" r:id="rId39"/>
    <p:sldId id="349" r:id="rId40"/>
    <p:sldId id="350" r:id="rId41"/>
    <p:sldId id="355" r:id="rId42"/>
    <p:sldId id="360" r:id="rId43"/>
    <p:sldId id="361" r:id="rId44"/>
    <p:sldId id="362" r:id="rId45"/>
    <p:sldId id="363" r:id="rId46"/>
    <p:sldId id="380" r:id="rId47"/>
    <p:sldId id="375" r:id="rId48"/>
    <p:sldId id="373" r:id="rId49"/>
    <p:sldId id="378" r:id="rId50"/>
    <p:sldId id="377" r:id="rId51"/>
    <p:sldId id="278" r:id="rId52"/>
    <p:sldId id="376" r:id="rId53"/>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Tumiri Huanca" initials="ATH" lastIdx="1" clrIdx="0">
    <p:extLst>
      <p:ext uri="{19B8F6BF-5375-455C-9EA6-DF929625EA0E}">
        <p15:presenceInfo xmlns:p15="http://schemas.microsoft.com/office/powerpoint/2012/main" userId="S::Alex.Tumiri@jala.university::e96a457a-2fba-48c0-b4ff-823a42194f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9734"/>
    <a:srgbClr val="F03CED"/>
    <a:srgbClr val="EE6DFF"/>
    <a:srgbClr val="E10DFF"/>
    <a:srgbClr val="009A90"/>
    <a:srgbClr val="161C22"/>
    <a:srgbClr val="009B90"/>
    <a:srgbClr val="8A14EC"/>
    <a:srgbClr val="0066FF"/>
    <a:srgbClr val="221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1" autoAdjust="0"/>
    <p:restoredTop sz="95658" autoAdjust="0"/>
  </p:normalViewPr>
  <p:slideViewPr>
    <p:cSldViewPr snapToGrid="0">
      <p:cViewPr varScale="1">
        <p:scale>
          <a:sx n="71" d="100"/>
          <a:sy n="71" d="100"/>
        </p:scale>
        <p:origin x="5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5AC1C-3879-49AC-930D-5E36BA111EA3}" type="datetimeFigureOut">
              <a:rPr lang="es-ES" smtClean="0"/>
              <a:t>24/06/2024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6191E-8834-4291-991B-ECA9E7F2FC25}" type="slidenum">
              <a:rPr lang="es-ES" smtClean="0"/>
              <a:t>‹Nº›</a:t>
            </a:fld>
            <a:endParaRPr lang="es-ES"/>
          </a:p>
        </p:txBody>
      </p:sp>
    </p:spTree>
    <p:extLst>
      <p:ext uri="{BB962C8B-B14F-4D97-AF65-F5344CB8AC3E}">
        <p14:creationId xmlns:p14="http://schemas.microsoft.com/office/powerpoint/2010/main" val="231095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30</a:t>
            </a:fld>
            <a:endParaRPr lang="es-ES"/>
          </a:p>
        </p:txBody>
      </p:sp>
    </p:spTree>
    <p:extLst>
      <p:ext uri="{BB962C8B-B14F-4D97-AF65-F5344CB8AC3E}">
        <p14:creationId xmlns:p14="http://schemas.microsoft.com/office/powerpoint/2010/main" val="152061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31</a:t>
            </a:fld>
            <a:endParaRPr lang="es-ES"/>
          </a:p>
        </p:txBody>
      </p:sp>
    </p:spTree>
    <p:extLst>
      <p:ext uri="{BB962C8B-B14F-4D97-AF65-F5344CB8AC3E}">
        <p14:creationId xmlns:p14="http://schemas.microsoft.com/office/powerpoint/2010/main" val="328629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32</a:t>
            </a:fld>
            <a:endParaRPr lang="es-ES"/>
          </a:p>
        </p:txBody>
      </p:sp>
    </p:spTree>
    <p:extLst>
      <p:ext uri="{BB962C8B-B14F-4D97-AF65-F5344CB8AC3E}">
        <p14:creationId xmlns:p14="http://schemas.microsoft.com/office/powerpoint/2010/main" val="2103761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61A9E-F2B7-4B22-BCEF-5965F47B0A7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B2D40A4C-F1D8-4625-BEFD-15BCBD621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3287F56A-0B70-401D-A234-FD4E028A8A47}"/>
              </a:ext>
            </a:extLst>
          </p:cNvPr>
          <p:cNvSpPr>
            <a:spLocks noGrp="1"/>
          </p:cNvSpPr>
          <p:nvPr>
            <p:ph type="dt" sz="half" idx="10"/>
          </p:nvPr>
        </p:nvSpPr>
        <p:spPr/>
        <p:txBody>
          <a:bodyPr/>
          <a:lstStyle/>
          <a:p>
            <a:fld id="{353ECDC7-B053-49E7-A4E4-B30D314B072F}" type="datetimeFigureOut">
              <a:rPr lang="es-BO" smtClean="0"/>
              <a:t>24/6/2024</a:t>
            </a:fld>
            <a:endParaRPr lang="es-BO"/>
          </a:p>
        </p:txBody>
      </p:sp>
      <p:sp>
        <p:nvSpPr>
          <p:cNvPr id="5" name="Marcador de pie de página 4">
            <a:extLst>
              <a:ext uri="{FF2B5EF4-FFF2-40B4-BE49-F238E27FC236}">
                <a16:creationId xmlns:a16="http://schemas.microsoft.com/office/drawing/2014/main" id="{CC67B711-006D-4D11-BC80-815D23C76131}"/>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0A68ED-1416-44F7-8BE8-F6D9BB1BF54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8027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0BDA9-71E8-4966-A7F5-2F3E0B8594B2}"/>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1DA54116-6249-4F4F-9461-B1A2F2485E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3199AD11-A3BD-42F8-AF42-FE4BA692D672}"/>
              </a:ext>
            </a:extLst>
          </p:cNvPr>
          <p:cNvSpPr>
            <a:spLocks noGrp="1"/>
          </p:cNvSpPr>
          <p:nvPr>
            <p:ph type="dt" sz="half" idx="10"/>
          </p:nvPr>
        </p:nvSpPr>
        <p:spPr/>
        <p:txBody>
          <a:bodyPr/>
          <a:lstStyle/>
          <a:p>
            <a:fld id="{353ECDC7-B053-49E7-A4E4-B30D314B072F}" type="datetimeFigureOut">
              <a:rPr lang="es-BO" smtClean="0"/>
              <a:t>24/6/2024</a:t>
            </a:fld>
            <a:endParaRPr lang="es-BO"/>
          </a:p>
        </p:txBody>
      </p:sp>
      <p:sp>
        <p:nvSpPr>
          <p:cNvPr id="5" name="Marcador de pie de página 4">
            <a:extLst>
              <a:ext uri="{FF2B5EF4-FFF2-40B4-BE49-F238E27FC236}">
                <a16:creationId xmlns:a16="http://schemas.microsoft.com/office/drawing/2014/main" id="{8F1B7F53-6945-429D-AB9E-3CB5C44CF8EB}"/>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2CD8F8-69FD-40BB-BAB7-584AD678D3BB}"/>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5843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309E2E-6CF4-4408-B946-DBAD33AB2D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2842794F-8FD3-4B82-B354-773615808C2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D9557745-BB9A-4929-93C5-6DD0DBCBD2FA}"/>
              </a:ext>
            </a:extLst>
          </p:cNvPr>
          <p:cNvSpPr>
            <a:spLocks noGrp="1"/>
          </p:cNvSpPr>
          <p:nvPr>
            <p:ph type="dt" sz="half" idx="10"/>
          </p:nvPr>
        </p:nvSpPr>
        <p:spPr/>
        <p:txBody>
          <a:bodyPr/>
          <a:lstStyle/>
          <a:p>
            <a:fld id="{353ECDC7-B053-49E7-A4E4-B30D314B072F}" type="datetimeFigureOut">
              <a:rPr lang="es-BO" smtClean="0"/>
              <a:t>24/6/2024</a:t>
            </a:fld>
            <a:endParaRPr lang="es-BO"/>
          </a:p>
        </p:txBody>
      </p:sp>
      <p:sp>
        <p:nvSpPr>
          <p:cNvPr id="5" name="Marcador de pie de página 4">
            <a:extLst>
              <a:ext uri="{FF2B5EF4-FFF2-40B4-BE49-F238E27FC236}">
                <a16:creationId xmlns:a16="http://schemas.microsoft.com/office/drawing/2014/main" id="{B579C96E-E864-409F-B052-2C12F508D717}"/>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BAEB336E-390C-4679-8406-5B8D4647B93C}"/>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37614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2304B-18F4-4086-9145-123CE397B153}"/>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73530B4-7907-4911-8AD1-ADBE8532FC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E149BE3D-8E11-47A5-9BEB-D074E08280F6}"/>
              </a:ext>
            </a:extLst>
          </p:cNvPr>
          <p:cNvSpPr>
            <a:spLocks noGrp="1"/>
          </p:cNvSpPr>
          <p:nvPr>
            <p:ph type="dt" sz="half" idx="10"/>
          </p:nvPr>
        </p:nvSpPr>
        <p:spPr/>
        <p:txBody>
          <a:bodyPr/>
          <a:lstStyle/>
          <a:p>
            <a:fld id="{353ECDC7-B053-49E7-A4E4-B30D314B072F}" type="datetimeFigureOut">
              <a:rPr lang="es-BO" smtClean="0"/>
              <a:t>24/6/2024</a:t>
            </a:fld>
            <a:endParaRPr lang="es-BO"/>
          </a:p>
        </p:txBody>
      </p:sp>
      <p:sp>
        <p:nvSpPr>
          <p:cNvPr id="5" name="Marcador de pie de página 4">
            <a:extLst>
              <a:ext uri="{FF2B5EF4-FFF2-40B4-BE49-F238E27FC236}">
                <a16:creationId xmlns:a16="http://schemas.microsoft.com/office/drawing/2014/main" id="{2ADB8D73-FBA2-4E8F-875B-3ADF70DA4B33}"/>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526CB01C-2854-498E-AC3E-43526F4EFD0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95245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1486-107B-43DC-A4C6-5FDF181B740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BAD40B3D-6640-45AC-82CE-717033FEA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E22C3C-9C96-4181-9BA9-BE9FFA26FD68}"/>
              </a:ext>
            </a:extLst>
          </p:cNvPr>
          <p:cNvSpPr>
            <a:spLocks noGrp="1"/>
          </p:cNvSpPr>
          <p:nvPr>
            <p:ph type="dt" sz="half" idx="10"/>
          </p:nvPr>
        </p:nvSpPr>
        <p:spPr/>
        <p:txBody>
          <a:bodyPr/>
          <a:lstStyle/>
          <a:p>
            <a:fld id="{353ECDC7-B053-49E7-A4E4-B30D314B072F}" type="datetimeFigureOut">
              <a:rPr lang="es-BO" smtClean="0"/>
              <a:t>24/6/2024</a:t>
            </a:fld>
            <a:endParaRPr lang="es-BO"/>
          </a:p>
        </p:txBody>
      </p:sp>
      <p:sp>
        <p:nvSpPr>
          <p:cNvPr id="5" name="Marcador de pie de página 4">
            <a:extLst>
              <a:ext uri="{FF2B5EF4-FFF2-40B4-BE49-F238E27FC236}">
                <a16:creationId xmlns:a16="http://schemas.microsoft.com/office/drawing/2014/main" id="{205CB674-D5CA-4049-AA3A-882677256CDE}"/>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980B4DA5-A3E5-4A48-9C74-3CFFC746CBF6}"/>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9116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D4E6B-E2EB-4715-BA36-3B5D072AD11C}"/>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AEFC719-ACFE-432E-B008-2DFDDE61C2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0E853F9F-E4FF-48F4-A51C-E1A54A9828B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CCEDFECE-3720-4483-A904-BD170F892D6C}"/>
              </a:ext>
            </a:extLst>
          </p:cNvPr>
          <p:cNvSpPr>
            <a:spLocks noGrp="1"/>
          </p:cNvSpPr>
          <p:nvPr>
            <p:ph type="dt" sz="half" idx="10"/>
          </p:nvPr>
        </p:nvSpPr>
        <p:spPr/>
        <p:txBody>
          <a:bodyPr/>
          <a:lstStyle/>
          <a:p>
            <a:fld id="{353ECDC7-B053-49E7-A4E4-B30D314B072F}" type="datetimeFigureOut">
              <a:rPr lang="es-BO" smtClean="0"/>
              <a:t>24/6/2024</a:t>
            </a:fld>
            <a:endParaRPr lang="es-BO"/>
          </a:p>
        </p:txBody>
      </p:sp>
      <p:sp>
        <p:nvSpPr>
          <p:cNvPr id="6" name="Marcador de pie de página 5">
            <a:extLst>
              <a:ext uri="{FF2B5EF4-FFF2-40B4-BE49-F238E27FC236}">
                <a16:creationId xmlns:a16="http://schemas.microsoft.com/office/drawing/2014/main" id="{FAAE4FA7-2094-44DA-BD97-5E4D76C09553}"/>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7E33C311-EDC0-42B2-BE3E-975E5D2E16A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63743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032D4-CE4B-44B2-A119-47EC57D8607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3073C8CF-1542-4FE9-A8A4-94A8A3D6E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618687E-DC4D-42DD-BEB6-CE14B1108A8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0D0DE2CF-9C2B-4A37-9EBE-1288B87EF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5C6645A-FB09-46D7-B278-1C949CE8C57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09670E2D-BDC5-4A51-A62D-ECE182C9A145}"/>
              </a:ext>
            </a:extLst>
          </p:cNvPr>
          <p:cNvSpPr>
            <a:spLocks noGrp="1"/>
          </p:cNvSpPr>
          <p:nvPr>
            <p:ph type="dt" sz="half" idx="10"/>
          </p:nvPr>
        </p:nvSpPr>
        <p:spPr/>
        <p:txBody>
          <a:bodyPr/>
          <a:lstStyle/>
          <a:p>
            <a:fld id="{353ECDC7-B053-49E7-A4E4-B30D314B072F}" type="datetimeFigureOut">
              <a:rPr lang="es-BO" smtClean="0"/>
              <a:t>24/6/2024</a:t>
            </a:fld>
            <a:endParaRPr lang="es-BO"/>
          </a:p>
        </p:txBody>
      </p:sp>
      <p:sp>
        <p:nvSpPr>
          <p:cNvPr id="8" name="Marcador de pie de página 7">
            <a:extLst>
              <a:ext uri="{FF2B5EF4-FFF2-40B4-BE49-F238E27FC236}">
                <a16:creationId xmlns:a16="http://schemas.microsoft.com/office/drawing/2014/main" id="{D702D1E7-C95C-447A-8D62-012B861BD36A}"/>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D1FE0391-A4E3-4AF3-BA3C-E3AE4C27FCE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19627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11865-5F2F-4C6E-9FFC-89CF40E95A59}"/>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8E54234B-7D65-4D6B-A052-A15D37F5F17A}"/>
              </a:ext>
            </a:extLst>
          </p:cNvPr>
          <p:cNvSpPr>
            <a:spLocks noGrp="1"/>
          </p:cNvSpPr>
          <p:nvPr>
            <p:ph type="dt" sz="half" idx="10"/>
          </p:nvPr>
        </p:nvSpPr>
        <p:spPr/>
        <p:txBody>
          <a:bodyPr/>
          <a:lstStyle/>
          <a:p>
            <a:fld id="{353ECDC7-B053-49E7-A4E4-B30D314B072F}" type="datetimeFigureOut">
              <a:rPr lang="es-BO" smtClean="0"/>
              <a:t>24/6/2024</a:t>
            </a:fld>
            <a:endParaRPr lang="es-BO"/>
          </a:p>
        </p:txBody>
      </p:sp>
      <p:sp>
        <p:nvSpPr>
          <p:cNvPr id="4" name="Marcador de pie de página 3">
            <a:extLst>
              <a:ext uri="{FF2B5EF4-FFF2-40B4-BE49-F238E27FC236}">
                <a16:creationId xmlns:a16="http://schemas.microsoft.com/office/drawing/2014/main" id="{3833D0A9-2558-4F55-A35F-7EBCB54B742B}"/>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A0E5FC22-C161-4271-B5F0-2D29AD5EC3E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7654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508C3-B500-494B-836C-461E5000D294}"/>
              </a:ext>
            </a:extLst>
          </p:cNvPr>
          <p:cNvSpPr>
            <a:spLocks noGrp="1"/>
          </p:cNvSpPr>
          <p:nvPr>
            <p:ph type="dt" sz="half" idx="10"/>
          </p:nvPr>
        </p:nvSpPr>
        <p:spPr/>
        <p:txBody>
          <a:bodyPr/>
          <a:lstStyle/>
          <a:p>
            <a:fld id="{353ECDC7-B053-49E7-A4E4-B30D314B072F}" type="datetimeFigureOut">
              <a:rPr lang="es-BO" smtClean="0"/>
              <a:t>24/6/2024</a:t>
            </a:fld>
            <a:endParaRPr lang="es-BO"/>
          </a:p>
        </p:txBody>
      </p:sp>
      <p:sp>
        <p:nvSpPr>
          <p:cNvPr id="3" name="Marcador de pie de página 2">
            <a:extLst>
              <a:ext uri="{FF2B5EF4-FFF2-40B4-BE49-F238E27FC236}">
                <a16:creationId xmlns:a16="http://schemas.microsoft.com/office/drawing/2014/main" id="{4BBD80DB-A501-45AE-9454-0D26240A2655}"/>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C727F5C5-4B71-4CA6-BDEB-E99160AC0F7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73559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64C5D-5B21-43A9-9FD5-C2C403C1FB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4F316789-4214-46E8-B00E-0642EDAEC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0883A02C-B852-4397-9E54-DD5797C8E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60435F-720B-4B3C-899B-7A4B40B5A822}"/>
              </a:ext>
            </a:extLst>
          </p:cNvPr>
          <p:cNvSpPr>
            <a:spLocks noGrp="1"/>
          </p:cNvSpPr>
          <p:nvPr>
            <p:ph type="dt" sz="half" idx="10"/>
          </p:nvPr>
        </p:nvSpPr>
        <p:spPr/>
        <p:txBody>
          <a:bodyPr/>
          <a:lstStyle/>
          <a:p>
            <a:fld id="{353ECDC7-B053-49E7-A4E4-B30D314B072F}" type="datetimeFigureOut">
              <a:rPr lang="es-BO" smtClean="0"/>
              <a:t>24/6/2024</a:t>
            </a:fld>
            <a:endParaRPr lang="es-BO"/>
          </a:p>
        </p:txBody>
      </p:sp>
      <p:sp>
        <p:nvSpPr>
          <p:cNvPr id="6" name="Marcador de pie de página 5">
            <a:extLst>
              <a:ext uri="{FF2B5EF4-FFF2-40B4-BE49-F238E27FC236}">
                <a16:creationId xmlns:a16="http://schemas.microsoft.com/office/drawing/2014/main" id="{C62FE2A2-6113-4406-AD64-C09DBFC88B57}"/>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49D0EC46-2463-4F6B-A16A-74DB2E87BA4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68177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01A18-7502-4E47-A977-3A90E015F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686C0384-8E3E-49EB-917E-E0663FD71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073473E8-0556-47E0-98ED-46C3256C4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8648D8-9A1C-4F87-AA05-BA1C8AA9A7DB}"/>
              </a:ext>
            </a:extLst>
          </p:cNvPr>
          <p:cNvSpPr>
            <a:spLocks noGrp="1"/>
          </p:cNvSpPr>
          <p:nvPr>
            <p:ph type="dt" sz="half" idx="10"/>
          </p:nvPr>
        </p:nvSpPr>
        <p:spPr/>
        <p:txBody>
          <a:bodyPr/>
          <a:lstStyle/>
          <a:p>
            <a:fld id="{353ECDC7-B053-49E7-A4E4-B30D314B072F}" type="datetimeFigureOut">
              <a:rPr lang="es-BO" smtClean="0"/>
              <a:t>24/6/2024</a:t>
            </a:fld>
            <a:endParaRPr lang="es-BO"/>
          </a:p>
        </p:txBody>
      </p:sp>
      <p:sp>
        <p:nvSpPr>
          <p:cNvPr id="6" name="Marcador de pie de página 5">
            <a:extLst>
              <a:ext uri="{FF2B5EF4-FFF2-40B4-BE49-F238E27FC236}">
                <a16:creationId xmlns:a16="http://schemas.microsoft.com/office/drawing/2014/main" id="{4CF25CDB-4B89-496C-BDD7-D6CAE262D424}"/>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2D400ACF-7372-498D-B5D7-69AD9DBD0BC0}"/>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44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3000">
              <a:schemeClr val="accent1">
                <a:lumMod val="50000"/>
              </a:schemeClr>
            </a:gs>
          </a:gsLst>
          <a:lin ang="13500000" scaled="0"/>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B1FC2C1-A099-4830-9191-3C7496C1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F18E0167-E80D-4B66-AE71-86A642C34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10E22279-9BE4-433B-AF78-CB4D38C9A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ECDC7-B053-49E7-A4E4-B30D314B072F}" type="datetimeFigureOut">
              <a:rPr lang="es-BO" smtClean="0"/>
              <a:t>24/6/2024</a:t>
            </a:fld>
            <a:endParaRPr lang="es-BO"/>
          </a:p>
        </p:txBody>
      </p:sp>
      <p:sp>
        <p:nvSpPr>
          <p:cNvPr id="5" name="Marcador de pie de página 4">
            <a:extLst>
              <a:ext uri="{FF2B5EF4-FFF2-40B4-BE49-F238E27FC236}">
                <a16:creationId xmlns:a16="http://schemas.microsoft.com/office/drawing/2014/main" id="{3231A8EB-F923-47DB-AD2F-F0FEA5CFA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F7BCDE19-DE08-4434-8BFE-598E1D0FD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C5049-46AC-4F67-B6D1-706507E7B53E}" type="slidenum">
              <a:rPr lang="es-BO" smtClean="0"/>
              <a:t>‹Nº›</a:t>
            </a:fld>
            <a:endParaRPr lang="es-BO"/>
          </a:p>
        </p:txBody>
      </p:sp>
    </p:spTree>
    <p:extLst>
      <p:ext uri="{BB962C8B-B14F-4D97-AF65-F5344CB8AC3E}">
        <p14:creationId xmlns:p14="http://schemas.microsoft.com/office/powerpoint/2010/main" val="202014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jpe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85CF9734-910C-7863-749A-A916A965DEDF}"/>
              </a:ext>
            </a:extLst>
          </p:cNvPr>
          <p:cNvSpPr txBox="1"/>
          <p:nvPr/>
        </p:nvSpPr>
        <p:spPr>
          <a:xfrm>
            <a:off x="245321" y="3047241"/>
            <a:ext cx="11701358" cy="1077218"/>
          </a:xfrm>
          <a:prstGeom prst="rect">
            <a:avLst/>
          </a:prstGeom>
          <a:noFill/>
        </p:spPr>
        <p:txBody>
          <a:bodyPr wrap="square" rtlCol="0">
            <a:spAutoFit/>
          </a:bodyPr>
          <a:lstStyle/>
          <a:p>
            <a:r>
              <a:rPr lang="es-MX" sz="3200" i="0" dirty="0">
                <a:solidFill>
                  <a:schemeClr val="bg1"/>
                </a:solidFill>
                <a:effectLst/>
                <a:latin typeface="Open Sans" panose="020B0606030504020204" pitchFamily="34" charset="0"/>
              </a:rPr>
              <a:t>Modelo de Inteligencia Artificial Basado en </a:t>
            </a:r>
            <a:r>
              <a:rPr lang="es-MX" sz="3200" dirty="0">
                <a:solidFill>
                  <a:schemeClr val="bg1"/>
                </a:solidFill>
                <a:latin typeface="Open Sans" panose="020B0606030504020204" pitchFamily="34" charset="0"/>
              </a:rPr>
              <a:t>e</a:t>
            </a:r>
            <a:r>
              <a:rPr lang="es-MX" sz="3200" i="0" dirty="0">
                <a:solidFill>
                  <a:schemeClr val="bg1"/>
                </a:solidFill>
                <a:effectLst/>
                <a:latin typeface="Open Sans" panose="020B0606030504020204" pitchFamily="34" charset="0"/>
              </a:rPr>
              <a:t>l Procesamiento del Lenguaje Natural para la Generación De Código </a:t>
            </a:r>
            <a:r>
              <a:rPr lang="es-MX" sz="3200" i="0" dirty="0" err="1">
                <a:solidFill>
                  <a:schemeClr val="bg1"/>
                </a:solidFill>
                <a:effectLst/>
                <a:latin typeface="Open Sans" panose="020B0606030504020204" pitchFamily="34" charset="0"/>
              </a:rPr>
              <a:t>Css</a:t>
            </a:r>
            <a:endParaRPr lang="es-ES" sz="3200" dirty="0">
              <a:solidFill>
                <a:schemeClr val="bg1"/>
              </a:solidFill>
              <a:latin typeface="Segoe UI Light" panose="020B0502040204020203" pitchFamily="34" charset="0"/>
              <a:ea typeface="Fira Code Retina" pitchFamily="1" charset="0"/>
              <a:cs typeface="Segoe UI Light" panose="020B0502040204020203" pitchFamily="34" charset="0"/>
            </a:endParaRPr>
          </a:p>
        </p:txBody>
      </p:sp>
      <p:pic>
        <p:nvPicPr>
          <p:cNvPr id="17" name="Imagen 16">
            <a:extLst>
              <a:ext uri="{FF2B5EF4-FFF2-40B4-BE49-F238E27FC236}">
                <a16:creationId xmlns:a16="http://schemas.microsoft.com/office/drawing/2014/main" id="{1C99E4BF-5A83-DB85-22A6-ED134497CC5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5488" y="443801"/>
            <a:ext cx="2052034" cy="2603440"/>
          </a:xfrm>
          <a:prstGeom prst="rect">
            <a:avLst/>
          </a:prstGeom>
          <a:noFill/>
          <a:ln>
            <a:noFill/>
          </a:ln>
        </p:spPr>
      </p:pic>
      <p:sp>
        <p:nvSpPr>
          <p:cNvPr id="21" name="CuadroTexto 20">
            <a:extLst>
              <a:ext uri="{FF2B5EF4-FFF2-40B4-BE49-F238E27FC236}">
                <a16:creationId xmlns:a16="http://schemas.microsoft.com/office/drawing/2014/main" id="{C86D4013-0344-0574-A34B-000F1FC9C275}"/>
              </a:ext>
            </a:extLst>
          </p:cNvPr>
          <p:cNvSpPr txBox="1"/>
          <p:nvPr/>
        </p:nvSpPr>
        <p:spPr>
          <a:xfrm>
            <a:off x="2407724" y="4447208"/>
            <a:ext cx="7376552" cy="830997"/>
          </a:xfrm>
          <a:prstGeom prst="rect">
            <a:avLst/>
          </a:prstGeom>
          <a:noFill/>
        </p:spPr>
        <p:txBody>
          <a:bodyPr wrap="square" rtlCol="0">
            <a:spAutoFit/>
          </a:bodyPr>
          <a:lstStyle/>
          <a:p>
            <a:pPr algn="ct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Universitario : Alex Tumiri Huanca</a:t>
            </a:r>
          </a:p>
          <a:p>
            <a:pPr algn="ct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Carrera : Ingeniería en Ciencias de la Computación</a:t>
            </a:r>
          </a:p>
        </p:txBody>
      </p:sp>
    </p:spTree>
    <p:extLst>
      <p:ext uri="{BB962C8B-B14F-4D97-AF65-F5344CB8AC3E}">
        <p14:creationId xmlns:p14="http://schemas.microsoft.com/office/powerpoint/2010/main" val="170081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4238932" y="3527063"/>
            <a:ext cx="2979110" cy="2812282"/>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7846741" y="1655945"/>
            <a:ext cx="4052959"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Modelo generador de CSS</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3" name="Grupo 22">
            <a:extLst>
              <a:ext uri="{FF2B5EF4-FFF2-40B4-BE49-F238E27FC236}">
                <a16:creationId xmlns:a16="http://schemas.microsoft.com/office/drawing/2014/main" id="{7406EA65-FE68-247B-0429-F10B545CBD7F}"/>
              </a:ext>
            </a:extLst>
          </p:cNvPr>
          <p:cNvGrpSpPr/>
          <p:nvPr/>
        </p:nvGrpSpPr>
        <p:grpSpPr>
          <a:xfrm>
            <a:off x="6869167" y="2077447"/>
            <a:ext cx="931159"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844" y="2155922"/>
            <a:ext cx="2707316" cy="2707316"/>
          </a:xfrm>
          <a:prstGeom prst="rect">
            <a:avLst/>
          </a:prstGeom>
        </p:spPr>
      </p:pic>
      <p:grpSp>
        <p:nvGrpSpPr>
          <p:cNvPr id="28" name="Grupo 27">
            <a:extLst>
              <a:ext uri="{FF2B5EF4-FFF2-40B4-BE49-F238E27FC236}">
                <a16:creationId xmlns:a16="http://schemas.microsoft.com/office/drawing/2014/main" id="{2660A1FE-3BC2-DFB1-F17F-A56B09915BF1}"/>
              </a:ext>
            </a:extLst>
          </p:cNvPr>
          <p:cNvGrpSpPr/>
          <p:nvPr/>
        </p:nvGrpSpPr>
        <p:grpSpPr>
          <a:xfrm>
            <a:off x="7194266" y="3325985"/>
            <a:ext cx="1031633" cy="533400"/>
            <a:chOff x="5120849" y="3017520"/>
            <a:chExt cx="2879148" cy="533400"/>
          </a:xfrm>
          <a:effectLst>
            <a:glow rad="228600">
              <a:srgbClr val="00F1FF">
                <a:alpha val="40000"/>
              </a:srgbClr>
            </a:glow>
          </a:effectLst>
        </p:grpSpPr>
        <p:cxnSp>
          <p:nvCxnSpPr>
            <p:cNvPr id="29" name="Conector recto 28">
              <a:extLst>
                <a:ext uri="{FF2B5EF4-FFF2-40B4-BE49-F238E27FC236}">
                  <a16:creationId xmlns:a16="http://schemas.microsoft.com/office/drawing/2014/main" id="{5CA3C669-98E9-01E7-E61E-79112CDE1C02}"/>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0" name="Conector recto 29">
              <a:extLst>
                <a:ext uri="{FF2B5EF4-FFF2-40B4-BE49-F238E27FC236}">
                  <a16:creationId xmlns:a16="http://schemas.microsoft.com/office/drawing/2014/main" id="{696C0562-86AB-A760-123A-20AF1BFB7752}"/>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31" name="Conector recto 30">
              <a:extLst>
                <a:ext uri="{FF2B5EF4-FFF2-40B4-BE49-F238E27FC236}">
                  <a16:creationId xmlns:a16="http://schemas.microsoft.com/office/drawing/2014/main" id="{8F9EE661-EEE8-3A6D-155D-6A84B763B7A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0" name="Grupo 39">
            <a:extLst>
              <a:ext uri="{FF2B5EF4-FFF2-40B4-BE49-F238E27FC236}">
                <a16:creationId xmlns:a16="http://schemas.microsoft.com/office/drawing/2014/main" id="{6B6153A7-F259-27EE-A8C5-759D3B317FB7}"/>
              </a:ext>
            </a:extLst>
          </p:cNvPr>
          <p:cNvGrpSpPr/>
          <p:nvPr/>
        </p:nvGrpSpPr>
        <p:grpSpPr>
          <a:xfrm flipH="1">
            <a:off x="3637225" y="2066176"/>
            <a:ext cx="1069404" cy="533400"/>
            <a:chOff x="5120849" y="3017520"/>
            <a:chExt cx="2879148" cy="533400"/>
          </a:xfrm>
          <a:effectLst>
            <a:glow rad="228600">
              <a:srgbClr val="00F1FF">
                <a:alpha val="40000"/>
              </a:srgbClr>
            </a:glow>
          </a:effectLst>
        </p:grpSpPr>
        <p:cxnSp>
          <p:nvCxnSpPr>
            <p:cNvPr id="41" name="Conector recto 40">
              <a:extLst>
                <a:ext uri="{FF2B5EF4-FFF2-40B4-BE49-F238E27FC236}">
                  <a16:creationId xmlns:a16="http://schemas.microsoft.com/office/drawing/2014/main" id="{7A3A800F-B8CE-E2CD-7B99-EC36867A761B}"/>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2" name="Conector recto 41">
              <a:extLst>
                <a:ext uri="{FF2B5EF4-FFF2-40B4-BE49-F238E27FC236}">
                  <a16:creationId xmlns:a16="http://schemas.microsoft.com/office/drawing/2014/main" id="{10F5EDCF-CDB0-6FEE-BE50-301096C29354}"/>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3" name="Conector recto 42">
              <a:extLst>
                <a:ext uri="{FF2B5EF4-FFF2-40B4-BE49-F238E27FC236}">
                  <a16:creationId xmlns:a16="http://schemas.microsoft.com/office/drawing/2014/main" id="{761FF778-FEE5-30B7-0BA0-F43A35AA505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4" name="Grupo 43">
            <a:extLst>
              <a:ext uri="{FF2B5EF4-FFF2-40B4-BE49-F238E27FC236}">
                <a16:creationId xmlns:a16="http://schemas.microsoft.com/office/drawing/2014/main" id="{42A2C09D-5341-A8FD-5841-DAB40F82870A}"/>
              </a:ext>
            </a:extLst>
          </p:cNvPr>
          <p:cNvGrpSpPr/>
          <p:nvPr/>
        </p:nvGrpSpPr>
        <p:grpSpPr>
          <a:xfrm flipH="1">
            <a:off x="3424584" y="3325985"/>
            <a:ext cx="975485" cy="533400"/>
            <a:chOff x="5120849" y="3017520"/>
            <a:chExt cx="2879148" cy="533400"/>
          </a:xfrm>
          <a:effectLst>
            <a:glow rad="228600">
              <a:srgbClr val="00F1FF">
                <a:alpha val="40000"/>
              </a:srgbClr>
            </a:glow>
          </a:effectLst>
        </p:grpSpPr>
        <p:cxnSp>
          <p:nvCxnSpPr>
            <p:cNvPr id="45" name="Conector recto 44">
              <a:extLst>
                <a:ext uri="{FF2B5EF4-FFF2-40B4-BE49-F238E27FC236}">
                  <a16:creationId xmlns:a16="http://schemas.microsoft.com/office/drawing/2014/main" id="{D9B96796-8D12-1BE0-5179-5E6522319D1F}"/>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6" name="Conector recto 45">
              <a:extLst>
                <a:ext uri="{FF2B5EF4-FFF2-40B4-BE49-F238E27FC236}">
                  <a16:creationId xmlns:a16="http://schemas.microsoft.com/office/drawing/2014/main" id="{AC4113A2-0DA5-D1F0-B3EC-AD0CC32EE0DA}"/>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7" name="Conector recto 46">
              <a:extLst>
                <a:ext uri="{FF2B5EF4-FFF2-40B4-BE49-F238E27FC236}">
                  <a16:creationId xmlns:a16="http://schemas.microsoft.com/office/drawing/2014/main" id="{E7DB5015-C468-9CA2-6850-501A162F7E4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51" name="CuadroTexto 50">
            <a:extLst>
              <a:ext uri="{FF2B5EF4-FFF2-40B4-BE49-F238E27FC236}">
                <a16:creationId xmlns:a16="http://schemas.microsoft.com/office/drawing/2014/main" id="{52500A0D-FC60-A4FE-A818-BB3674DB4360}"/>
              </a:ext>
            </a:extLst>
          </p:cNvPr>
          <p:cNvSpPr txBox="1"/>
          <p:nvPr/>
        </p:nvSpPr>
        <p:spPr>
          <a:xfrm>
            <a:off x="8318730" y="3002819"/>
            <a:ext cx="4052959" cy="646331"/>
          </a:xfrm>
          <a:prstGeom prst="rect">
            <a:avLst/>
          </a:prstGeom>
          <a:noFill/>
        </p:spPr>
        <p:txBody>
          <a:bodyPr wrap="square" rtlCol="0">
            <a:spAutoFit/>
          </a:bodyPr>
          <a:lstStyle/>
          <a:p>
            <a:r>
              <a:rPr lang="es-MX" dirty="0">
                <a:solidFill>
                  <a:srgbClr val="00F1FF"/>
                </a:solidFill>
                <a:latin typeface="Raleway Black" pitchFamily="2" charset="0"/>
                <a:ea typeface="Open Sans SemiBold" panose="020B0706030804020204" pitchFamily="34" charset="0"/>
                <a:cs typeface="Open Sans SemiBold" panose="020B0706030804020204" pitchFamily="34" charset="0"/>
              </a:rPr>
              <a:t>Procesamiento del lenguaje natural (</a:t>
            </a:r>
            <a:r>
              <a:rPr lang="es-MX" dirty="0" err="1">
                <a:solidFill>
                  <a:srgbClr val="00F1FF"/>
                </a:solidFill>
                <a:latin typeface="Raleway Black" pitchFamily="2" charset="0"/>
                <a:ea typeface="Open Sans SemiBold" panose="020B0706030804020204" pitchFamily="34" charset="0"/>
                <a:cs typeface="Open Sans SemiBold" panose="020B0706030804020204" pitchFamily="34" charset="0"/>
              </a:rPr>
              <a:t>NLP</a:t>
            </a:r>
            <a:r>
              <a:rPr lang="es-MX" dirty="0">
                <a:solidFill>
                  <a:srgbClr val="00F1FF"/>
                </a:solidFill>
                <a:latin typeface="Raleway Black" pitchFamily="2" charset="0"/>
                <a:ea typeface="Open Sans SemiBold" panose="020B0706030804020204" pitchFamily="34" charset="0"/>
                <a:cs typeface="Open Sans SemiBold" panose="020B0706030804020204" pitchFamily="34" charset="0"/>
              </a:rPr>
              <a:t>)</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52" name="CuadroTexto 51">
            <a:extLst>
              <a:ext uri="{FF2B5EF4-FFF2-40B4-BE49-F238E27FC236}">
                <a16:creationId xmlns:a16="http://schemas.microsoft.com/office/drawing/2014/main" id="{8CEEC69C-63B9-E12A-5EAD-5038F7D1BB7E}"/>
              </a:ext>
            </a:extLst>
          </p:cNvPr>
          <p:cNvSpPr txBox="1"/>
          <p:nvPr/>
        </p:nvSpPr>
        <p:spPr>
          <a:xfrm>
            <a:off x="199901" y="2891173"/>
            <a:ext cx="3326253" cy="646331"/>
          </a:xfrm>
          <a:prstGeom prst="rect">
            <a:avLst/>
          </a:prstGeom>
          <a:noFill/>
        </p:spPr>
        <p:txBody>
          <a:bodyPr wrap="square" rtlCol="0">
            <a:spAutoFit/>
          </a:bodyPr>
          <a:lstStyle/>
          <a:p>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Modulo de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Previsualizacion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en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tiempo</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real</a:t>
            </a:r>
          </a:p>
        </p:txBody>
      </p:sp>
      <p:sp>
        <p:nvSpPr>
          <p:cNvPr id="53" name="CuadroTexto 52">
            <a:extLst>
              <a:ext uri="{FF2B5EF4-FFF2-40B4-BE49-F238E27FC236}">
                <a16:creationId xmlns:a16="http://schemas.microsoft.com/office/drawing/2014/main" id="{42C2EEEE-7E25-BF46-6661-E6B9BAD3A65B}"/>
              </a:ext>
            </a:extLst>
          </p:cNvPr>
          <p:cNvSpPr txBox="1"/>
          <p:nvPr/>
        </p:nvSpPr>
        <p:spPr>
          <a:xfrm>
            <a:off x="1552226" y="1861643"/>
            <a:ext cx="2171312"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Aplicación Web</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54795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3873926" y="4413529"/>
            <a:ext cx="4444145" cy="4328044"/>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508" y="2820686"/>
            <a:ext cx="1003127" cy="1003127"/>
          </a:xfrm>
          <a:prstGeom prst="rect">
            <a:avLst/>
          </a:prstGeom>
        </p:spPr>
      </p:pic>
      <p:pic>
        <p:nvPicPr>
          <p:cNvPr id="7" name="Imagen 6">
            <a:extLst>
              <a:ext uri="{FF2B5EF4-FFF2-40B4-BE49-F238E27FC236}">
                <a16:creationId xmlns:a16="http://schemas.microsoft.com/office/drawing/2014/main" id="{09F7D65A-9D02-6D47-A222-88A989EFB5FF}"/>
              </a:ext>
            </a:extLst>
          </p:cNvPr>
          <p:cNvPicPr>
            <a:picLocks noChangeAspect="1"/>
          </p:cNvPicPr>
          <p:nvPr/>
        </p:nvPicPr>
        <p:blipFill>
          <a:blip r:embed="rId4"/>
          <a:stretch>
            <a:fillRect/>
          </a:stretch>
        </p:blipFill>
        <p:spPr>
          <a:xfrm>
            <a:off x="551157" y="2780793"/>
            <a:ext cx="995933" cy="995933"/>
          </a:xfrm>
          <a:prstGeom prst="rect">
            <a:avLst/>
          </a:prstGeom>
        </p:spPr>
      </p:pic>
      <p:pic>
        <p:nvPicPr>
          <p:cNvPr id="14" name="Imagen 13">
            <a:extLst>
              <a:ext uri="{FF2B5EF4-FFF2-40B4-BE49-F238E27FC236}">
                <a16:creationId xmlns:a16="http://schemas.microsoft.com/office/drawing/2014/main" id="{D656C9D1-ED6F-53ED-8D5E-D999EDC7874D}"/>
              </a:ext>
            </a:extLst>
          </p:cNvPr>
          <p:cNvPicPr>
            <a:picLocks noChangeAspect="1"/>
          </p:cNvPicPr>
          <p:nvPr/>
        </p:nvPicPr>
        <p:blipFill>
          <a:blip r:embed="rId5"/>
          <a:stretch>
            <a:fillRect/>
          </a:stretch>
        </p:blipFill>
        <p:spPr>
          <a:xfrm>
            <a:off x="561538" y="997997"/>
            <a:ext cx="952907" cy="952907"/>
          </a:xfrm>
          <a:prstGeom prst="rect">
            <a:avLst/>
          </a:prstGeom>
        </p:spPr>
      </p:pic>
      <p:pic>
        <p:nvPicPr>
          <p:cNvPr id="18" name="Imagen 17">
            <a:extLst>
              <a:ext uri="{FF2B5EF4-FFF2-40B4-BE49-F238E27FC236}">
                <a16:creationId xmlns:a16="http://schemas.microsoft.com/office/drawing/2014/main" id="{BB7D9A63-41E5-CA3F-263D-81815112ED02}"/>
              </a:ext>
            </a:extLst>
          </p:cNvPr>
          <p:cNvPicPr>
            <a:picLocks noChangeAspect="1"/>
          </p:cNvPicPr>
          <p:nvPr/>
        </p:nvPicPr>
        <p:blipFill>
          <a:blip r:embed="rId6"/>
          <a:stretch>
            <a:fillRect/>
          </a:stretch>
        </p:blipFill>
        <p:spPr>
          <a:xfrm>
            <a:off x="2519652" y="2687626"/>
            <a:ext cx="1166648" cy="1166648"/>
          </a:xfrm>
          <a:prstGeom prst="rect">
            <a:avLst/>
          </a:prstGeom>
        </p:spPr>
      </p:pic>
      <p:pic>
        <p:nvPicPr>
          <p:cNvPr id="19" name="Imagen 18">
            <a:extLst>
              <a:ext uri="{FF2B5EF4-FFF2-40B4-BE49-F238E27FC236}">
                <a16:creationId xmlns:a16="http://schemas.microsoft.com/office/drawing/2014/main" id="{D3D94F19-EEFC-741E-4BCE-B0DF36E02A65}"/>
              </a:ext>
            </a:extLst>
          </p:cNvPr>
          <p:cNvPicPr>
            <a:picLocks noChangeAspect="1"/>
          </p:cNvPicPr>
          <p:nvPr/>
        </p:nvPicPr>
        <p:blipFill>
          <a:blip r:embed="rId7"/>
          <a:stretch>
            <a:fillRect/>
          </a:stretch>
        </p:blipFill>
        <p:spPr>
          <a:xfrm>
            <a:off x="1589681" y="2875161"/>
            <a:ext cx="807195" cy="807195"/>
          </a:xfrm>
          <a:prstGeom prst="rect">
            <a:avLst/>
          </a:prstGeom>
        </p:spPr>
      </p:pic>
      <p:pic>
        <p:nvPicPr>
          <p:cNvPr id="21" name="Imagen 20">
            <a:extLst>
              <a:ext uri="{FF2B5EF4-FFF2-40B4-BE49-F238E27FC236}">
                <a16:creationId xmlns:a16="http://schemas.microsoft.com/office/drawing/2014/main" id="{377BFF89-BDC6-061C-38E3-BD24859DF9AB}"/>
              </a:ext>
            </a:extLst>
          </p:cNvPr>
          <p:cNvPicPr>
            <a:picLocks noChangeAspect="1"/>
          </p:cNvPicPr>
          <p:nvPr/>
        </p:nvPicPr>
        <p:blipFill>
          <a:blip r:embed="rId7"/>
          <a:stretch>
            <a:fillRect/>
          </a:stretch>
        </p:blipFill>
        <p:spPr>
          <a:xfrm>
            <a:off x="5840485" y="2846517"/>
            <a:ext cx="807195" cy="807195"/>
          </a:xfrm>
          <a:prstGeom prst="rect">
            <a:avLst/>
          </a:prstGeom>
        </p:spPr>
      </p:pic>
      <p:pic>
        <p:nvPicPr>
          <p:cNvPr id="32" name="Imagen 31">
            <a:extLst>
              <a:ext uri="{FF2B5EF4-FFF2-40B4-BE49-F238E27FC236}">
                <a16:creationId xmlns:a16="http://schemas.microsoft.com/office/drawing/2014/main" id="{B6DBFF3B-6788-0647-6B4B-D068A78D313A}"/>
              </a:ext>
            </a:extLst>
          </p:cNvPr>
          <p:cNvPicPr>
            <a:picLocks noChangeAspect="1"/>
          </p:cNvPicPr>
          <p:nvPr/>
        </p:nvPicPr>
        <p:blipFill>
          <a:blip r:embed="rId8"/>
          <a:stretch>
            <a:fillRect/>
          </a:stretch>
        </p:blipFill>
        <p:spPr>
          <a:xfrm>
            <a:off x="6645329" y="2712429"/>
            <a:ext cx="1003127" cy="1003127"/>
          </a:xfrm>
          <a:prstGeom prst="rect">
            <a:avLst/>
          </a:prstGeom>
        </p:spPr>
      </p:pic>
      <p:pic>
        <p:nvPicPr>
          <p:cNvPr id="33" name="Imagen 32">
            <a:extLst>
              <a:ext uri="{FF2B5EF4-FFF2-40B4-BE49-F238E27FC236}">
                <a16:creationId xmlns:a16="http://schemas.microsoft.com/office/drawing/2014/main" id="{599185C8-9BBE-2E4A-C44F-E6002D3573D1}"/>
              </a:ext>
            </a:extLst>
          </p:cNvPr>
          <p:cNvPicPr>
            <a:picLocks noChangeAspect="1"/>
          </p:cNvPicPr>
          <p:nvPr/>
        </p:nvPicPr>
        <p:blipFill>
          <a:blip r:embed="rId7"/>
          <a:stretch>
            <a:fillRect/>
          </a:stretch>
        </p:blipFill>
        <p:spPr>
          <a:xfrm>
            <a:off x="7646105" y="2820686"/>
            <a:ext cx="807195" cy="807195"/>
          </a:xfrm>
          <a:prstGeom prst="rect">
            <a:avLst/>
          </a:prstGeom>
        </p:spPr>
      </p:pic>
      <p:pic>
        <p:nvPicPr>
          <p:cNvPr id="35" name="Imagen 34">
            <a:extLst>
              <a:ext uri="{FF2B5EF4-FFF2-40B4-BE49-F238E27FC236}">
                <a16:creationId xmlns:a16="http://schemas.microsoft.com/office/drawing/2014/main" id="{7C7FD6EF-20F2-04DC-B90D-6CDDF1CFAD7B}"/>
              </a:ext>
            </a:extLst>
          </p:cNvPr>
          <p:cNvPicPr>
            <a:picLocks noChangeAspect="1"/>
          </p:cNvPicPr>
          <p:nvPr/>
        </p:nvPicPr>
        <p:blipFill>
          <a:blip r:embed="rId9"/>
          <a:stretch>
            <a:fillRect/>
          </a:stretch>
        </p:blipFill>
        <p:spPr>
          <a:xfrm>
            <a:off x="10671336" y="2662411"/>
            <a:ext cx="925577" cy="925577"/>
          </a:xfrm>
          <a:prstGeom prst="rect">
            <a:avLst/>
          </a:prstGeom>
        </p:spPr>
      </p:pic>
      <p:pic>
        <p:nvPicPr>
          <p:cNvPr id="39" name="Imagen 38">
            <a:extLst>
              <a:ext uri="{FF2B5EF4-FFF2-40B4-BE49-F238E27FC236}">
                <a16:creationId xmlns:a16="http://schemas.microsoft.com/office/drawing/2014/main" id="{5B968E2E-569D-2FA4-C27B-2EC5B2836562}"/>
              </a:ext>
            </a:extLst>
          </p:cNvPr>
          <p:cNvPicPr>
            <a:picLocks noChangeAspect="1"/>
          </p:cNvPicPr>
          <p:nvPr/>
        </p:nvPicPr>
        <p:blipFill>
          <a:blip r:embed="rId10"/>
          <a:stretch>
            <a:fillRect/>
          </a:stretch>
        </p:blipFill>
        <p:spPr>
          <a:xfrm>
            <a:off x="8559150" y="2622580"/>
            <a:ext cx="1003127" cy="1003127"/>
          </a:xfrm>
          <a:prstGeom prst="rect">
            <a:avLst/>
          </a:prstGeom>
        </p:spPr>
      </p:pic>
      <p:pic>
        <p:nvPicPr>
          <p:cNvPr id="50" name="Imagen 49">
            <a:extLst>
              <a:ext uri="{FF2B5EF4-FFF2-40B4-BE49-F238E27FC236}">
                <a16:creationId xmlns:a16="http://schemas.microsoft.com/office/drawing/2014/main" id="{D8BC3FEB-67E8-4A44-0169-4B19B0D117AE}"/>
              </a:ext>
            </a:extLst>
          </p:cNvPr>
          <p:cNvPicPr>
            <a:picLocks noChangeAspect="1"/>
          </p:cNvPicPr>
          <p:nvPr/>
        </p:nvPicPr>
        <p:blipFill>
          <a:blip r:embed="rId7"/>
          <a:stretch>
            <a:fillRect/>
          </a:stretch>
        </p:blipFill>
        <p:spPr>
          <a:xfrm rot="5400000">
            <a:off x="8642926" y="1976470"/>
            <a:ext cx="656603" cy="656603"/>
          </a:xfrm>
          <a:prstGeom prst="rect">
            <a:avLst/>
          </a:prstGeom>
        </p:spPr>
      </p:pic>
      <p:pic>
        <p:nvPicPr>
          <p:cNvPr id="56" name="Imagen 55">
            <a:extLst>
              <a:ext uri="{FF2B5EF4-FFF2-40B4-BE49-F238E27FC236}">
                <a16:creationId xmlns:a16="http://schemas.microsoft.com/office/drawing/2014/main" id="{6394B5FA-F8F1-9AA8-7AB0-3E33B8962C60}"/>
              </a:ext>
            </a:extLst>
          </p:cNvPr>
          <p:cNvPicPr>
            <a:picLocks noChangeAspect="1"/>
          </p:cNvPicPr>
          <p:nvPr/>
        </p:nvPicPr>
        <p:blipFill>
          <a:blip r:embed="rId7"/>
          <a:stretch>
            <a:fillRect/>
          </a:stretch>
        </p:blipFill>
        <p:spPr>
          <a:xfrm>
            <a:off x="9665776" y="2780793"/>
            <a:ext cx="807195" cy="807195"/>
          </a:xfrm>
          <a:prstGeom prst="rect">
            <a:avLst/>
          </a:prstGeom>
        </p:spPr>
      </p:pic>
      <p:pic>
        <p:nvPicPr>
          <p:cNvPr id="57" name="Imagen 56">
            <a:extLst>
              <a:ext uri="{FF2B5EF4-FFF2-40B4-BE49-F238E27FC236}">
                <a16:creationId xmlns:a16="http://schemas.microsoft.com/office/drawing/2014/main" id="{01ACE241-24D3-257F-DF79-4D3E55F6E744}"/>
              </a:ext>
            </a:extLst>
          </p:cNvPr>
          <p:cNvPicPr>
            <a:picLocks noChangeAspect="1"/>
          </p:cNvPicPr>
          <p:nvPr/>
        </p:nvPicPr>
        <p:blipFill>
          <a:blip r:embed="rId7"/>
          <a:stretch>
            <a:fillRect/>
          </a:stretch>
        </p:blipFill>
        <p:spPr>
          <a:xfrm>
            <a:off x="3813852" y="2847313"/>
            <a:ext cx="807195" cy="807195"/>
          </a:xfrm>
          <a:prstGeom prst="rect">
            <a:avLst/>
          </a:prstGeom>
        </p:spPr>
      </p:pic>
      <p:grpSp>
        <p:nvGrpSpPr>
          <p:cNvPr id="61" name="Grupo 60">
            <a:extLst>
              <a:ext uri="{FF2B5EF4-FFF2-40B4-BE49-F238E27FC236}">
                <a16:creationId xmlns:a16="http://schemas.microsoft.com/office/drawing/2014/main" id="{6872F688-8845-AD5C-830A-615C5D82B13C}"/>
              </a:ext>
            </a:extLst>
          </p:cNvPr>
          <p:cNvGrpSpPr/>
          <p:nvPr/>
        </p:nvGrpSpPr>
        <p:grpSpPr>
          <a:xfrm>
            <a:off x="7886212" y="882445"/>
            <a:ext cx="2176267" cy="1198114"/>
            <a:chOff x="7101725" y="1198712"/>
            <a:chExt cx="2176267" cy="1198114"/>
          </a:xfrm>
        </p:grpSpPr>
        <p:pic>
          <p:nvPicPr>
            <p:cNvPr id="58" name="Imagen 57">
              <a:extLst>
                <a:ext uri="{FF2B5EF4-FFF2-40B4-BE49-F238E27FC236}">
                  <a16:creationId xmlns:a16="http://schemas.microsoft.com/office/drawing/2014/main" id="{A7D704DC-12F4-7B43-9E7F-BC0D2401404A}"/>
                </a:ext>
              </a:extLst>
            </p:cNvPr>
            <p:cNvPicPr>
              <a:picLocks noChangeAspect="1"/>
            </p:cNvPicPr>
            <p:nvPr/>
          </p:nvPicPr>
          <p:blipFill>
            <a:blip r:embed="rId8"/>
            <a:stretch>
              <a:fillRect/>
            </a:stretch>
          </p:blipFill>
          <p:spPr>
            <a:xfrm>
              <a:off x="8455695" y="1332593"/>
              <a:ext cx="822297" cy="822297"/>
            </a:xfrm>
            <a:prstGeom prst="rect">
              <a:avLst/>
            </a:prstGeom>
          </p:spPr>
        </p:pic>
        <p:pic>
          <p:nvPicPr>
            <p:cNvPr id="59" name="Imagen 58">
              <a:extLst>
                <a:ext uri="{FF2B5EF4-FFF2-40B4-BE49-F238E27FC236}">
                  <a16:creationId xmlns:a16="http://schemas.microsoft.com/office/drawing/2014/main" id="{F00948F5-1097-47A9-64A5-00758D92912B}"/>
                </a:ext>
              </a:extLst>
            </p:cNvPr>
            <p:cNvPicPr>
              <a:picLocks noChangeAspect="1"/>
            </p:cNvPicPr>
            <p:nvPr/>
          </p:nvPicPr>
          <p:blipFill>
            <a:blip r:embed="rId4"/>
            <a:stretch>
              <a:fillRect/>
            </a:stretch>
          </p:blipFill>
          <p:spPr>
            <a:xfrm>
              <a:off x="7101725" y="1343115"/>
              <a:ext cx="811775" cy="811775"/>
            </a:xfrm>
            <a:prstGeom prst="rect">
              <a:avLst/>
            </a:prstGeom>
          </p:spPr>
        </p:pic>
        <p:pic>
          <p:nvPicPr>
            <p:cNvPr id="60" name="Imagen 59">
              <a:extLst>
                <a:ext uri="{FF2B5EF4-FFF2-40B4-BE49-F238E27FC236}">
                  <a16:creationId xmlns:a16="http://schemas.microsoft.com/office/drawing/2014/main" id="{D1F42EAE-75A6-E20A-859E-3FDDAC3B0010}"/>
                </a:ext>
              </a:extLst>
            </p:cNvPr>
            <p:cNvPicPr>
              <a:picLocks noChangeAspect="1"/>
            </p:cNvPicPr>
            <p:nvPr/>
          </p:nvPicPr>
          <p:blipFill>
            <a:blip r:embed="rId11"/>
            <a:stretch>
              <a:fillRect/>
            </a:stretch>
          </p:blipFill>
          <p:spPr>
            <a:xfrm>
              <a:off x="7587684" y="1198712"/>
              <a:ext cx="1198114" cy="1198114"/>
            </a:xfrm>
            <a:prstGeom prst="rect">
              <a:avLst/>
            </a:prstGeom>
          </p:spPr>
        </p:pic>
      </p:grpSp>
      <p:pic>
        <p:nvPicPr>
          <p:cNvPr id="62" name="Imagen 61">
            <a:extLst>
              <a:ext uri="{FF2B5EF4-FFF2-40B4-BE49-F238E27FC236}">
                <a16:creationId xmlns:a16="http://schemas.microsoft.com/office/drawing/2014/main" id="{D5E1A5DC-E56C-058D-B6C7-D907826533EE}"/>
              </a:ext>
            </a:extLst>
          </p:cNvPr>
          <p:cNvPicPr>
            <a:picLocks noChangeAspect="1"/>
          </p:cNvPicPr>
          <p:nvPr/>
        </p:nvPicPr>
        <p:blipFill>
          <a:blip r:embed="rId7"/>
          <a:stretch>
            <a:fillRect/>
          </a:stretch>
        </p:blipFill>
        <p:spPr>
          <a:xfrm rot="5400000">
            <a:off x="709689" y="2018597"/>
            <a:ext cx="656603" cy="656603"/>
          </a:xfrm>
          <a:prstGeom prst="rect">
            <a:avLst/>
          </a:prstGeom>
        </p:spPr>
      </p:pic>
      <p:pic>
        <p:nvPicPr>
          <p:cNvPr id="8" name="Imagen 7">
            <a:extLst>
              <a:ext uri="{FF2B5EF4-FFF2-40B4-BE49-F238E27FC236}">
                <a16:creationId xmlns:a16="http://schemas.microsoft.com/office/drawing/2014/main" id="{A6AED8E9-FDDB-CF5D-AEDA-7BF859B0276A}"/>
              </a:ext>
            </a:extLst>
          </p:cNvPr>
          <p:cNvPicPr>
            <a:picLocks noChangeAspect="1"/>
          </p:cNvPicPr>
          <p:nvPr/>
        </p:nvPicPr>
        <p:blipFill>
          <a:blip r:embed="rId12"/>
          <a:stretch>
            <a:fillRect/>
          </a:stretch>
        </p:blipFill>
        <p:spPr>
          <a:xfrm>
            <a:off x="2505554" y="4935348"/>
            <a:ext cx="876448" cy="1149202"/>
          </a:xfrm>
          <a:prstGeom prst="rect">
            <a:avLst/>
          </a:prstGeom>
        </p:spPr>
      </p:pic>
      <p:sp>
        <p:nvSpPr>
          <p:cNvPr id="11" name="CuadroTexto 10">
            <a:extLst>
              <a:ext uri="{FF2B5EF4-FFF2-40B4-BE49-F238E27FC236}">
                <a16:creationId xmlns:a16="http://schemas.microsoft.com/office/drawing/2014/main" id="{994B1E13-427C-7F52-D1A7-2186549D84D3}"/>
              </a:ext>
            </a:extLst>
          </p:cNvPr>
          <p:cNvSpPr txBox="1"/>
          <p:nvPr/>
        </p:nvSpPr>
        <p:spPr>
          <a:xfrm>
            <a:off x="507231" y="4131232"/>
            <a:ext cx="5191490" cy="369332"/>
          </a:xfrm>
          <a:prstGeom prst="rect">
            <a:avLst/>
          </a:prstGeom>
          <a:noFill/>
          <a:effectLst>
            <a:glow rad="228600">
              <a:srgbClr val="00F1FF">
                <a:alpha val="40000"/>
              </a:srgbClr>
            </a:glow>
          </a:effectLst>
        </p:spPr>
        <p:txBody>
          <a:bodyPr wrap="square" rtlCol="0">
            <a:spAutoFit/>
          </a:bodyPr>
          <a:lstStyle/>
          <a:p>
            <a:r>
              <a:rPr lang="es-CO" dirty="0">
                <a:solidFill>
                  <a:srgbClr val="00F1FF"/>
                </a:solidFill>
                <a:latin typeface="Raleway Black" pitchFamily="2" charset="0"/>
              </a:rPr>
              <a:t>AJUSTE FINO DE MODELO PRE-ENTRENADO</a:t>
            </a:r>
            <a:endParaRPr lang="en-US" dirty="0">
              <a:solidFill>
                <a:srgbClr val="00F1FF"/>
              </a:solidFill>
              <a:latin typeface="Raleway Black" pitchFamily="2" charset="0"/>
            </a:endParaRPr>
          </a:p>
        </p:txBody>
      </p:sp>
      <p:pic>
        <p:nvPicPr>
          <p:cNvPr id="12" name="Imagen 11">
            <a:extLst>
              <a:ext uri="{FF2B5EF4-FFF2-40B4-BE49-F238E27FC236}">
                <a16:creationId xmlns:a16="http://schemas.microsoft.com/office/drawing/2014/main" id="{DF5B0D0C-90F0-B0BA-2D7A-D922A1C2A15C}"/>
              </a:ext>
            </a:extLst>
          </p:cNvPr>
          <p:cNvPicPr>
            <a:picLocks noChangeAspect="1"/>
          </p:cNvPicPr>
          <p:nvPr/>
        </p:nvPicPr>
        <p:blipFill>
          <a:blip r:embed="rId8"/>
          <a:stretch>
            <a:fillRect/>
          </a:stretch>
        </p:blipFill>
        <p:spPr>
          <a:xfrm>
            <a:off x="501651" y="4949440"/>
            <a:ext cx="1003127" cy="1003127"/>
          </a:xfrm>
          <a:prstGeom prst="rect">
            <a:avLst/>
          </a:prstGeom>
        </p:spPr>
      </p:pic>
      <p:pic>
        <p:nvPicPr>
          <p:cNvPr id="13" name="Imagen 12">
            <a:extLst>
              <a:ext uri="{FF2B5EF4-FFF2-40B4-BE49-F238E27FC236}">
                <a16:creationId xmlns:a16="http://schemas.microsoft.com/office/drawing/2014/main" id="{8C7321F8-2B7A-E325-813B-BE4AC86F8698}"/>
              </a:ext>
            </a:extLst>
          </p:cNvPr>
          <p:cNvPicPr>
            <a:picLocks noChangeAspect="1"/>
          </p:cNvPicPr>
          <p:nvPr/>
        </p:nvPicPr>
        <p:blipFill>
          <a:blip r:embed="rId7"/>
          <a:stretch>
            <a:fillRect/>
          </a:stretch>
        </p:blipFill>
        <p:spPr>
          <a:xfrm>
            <a:off x="1502427" y="5057697"/>
            <a:ext cx="807195" cy="807195"/>
          </a:xfrm>
          <a:prstGeom prst="rect">
            <a:avLst/>
          </a:prstGeom>
        </p:spPr>
      </p:pic>
      <p:pic>
        <p:nvPicPr>
          <p:cNvPr id="15" name="Imagen 14">
            <a:extLst>
              <a:ext uri="{FF2B5EF4-FFF2-40B4-BE49-F238E27FC236}">
                <a16:creationId xmlns:a16="http://schemas.microsoft.com/office/drawing/2014/main" id="{F355149A-9133-0576-C0A0-D382384E9FBC}"/>
              </a:ext>
            </a:extLst>
          </p:cNvPr>
          <p:cNvPicPr>
            <a:picLocks noChangeAspect="1"/>
          </p:cNvPicPr>
          <p:nvPr/>
        </p:nvPicPr>
        <p:blipFill>
          <a:blip r:embed="rId7"/>
          <a:stretch>
            <a:fillRect/>
          </a:stretch>
        </p:blipFill>
        <p:spPr>
          <a:xfrm>
            <a:off x="3678106" y="5057697"/>
            <a:ext cx="807195" cy="807195"/>
          </a:xfrm>
          <a:prstGeom prst="rect">
            <a:avLst/>
          </a:prstGeom>
        </p:spPr>
      </p:pic>
      <p:pic>
        <p:nvPicPr>
          <p:cNvPr id="16" name="Imagen 15">
            <a:extLst>
              <a:ext uri="{FF2B5EF4-FFF2-40B4-BE49-F238E27FC236}">
                <a16:creationId xmlns:a16="http://schemas.microsoft.com/office/drawing/2014/main" id="{E8B698D2-F6D7-F89A-12F4-4C24FF74B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992" y="4920260"/>
            <a:ext cx="1003127" cy="1003127"/>
          </a:xfrm>
          <a:prstGeom prst="rect">
            <a:avLst/>
          </a:prstGeom>
        </p:spPr>
      </p:pic>
      <p:pic>
        <p:nvPicPr>
          <p:cNvPr id="17" name="Imagen 16">
            <a:extLst>
              <a:ext uri="{FF2B5EF4-FFF2-40B4-BE49-F238E27FC236}">
                <a16:creationId xmlns:a16="http://schemas.microsoft.com/office/drawing/2014/main" id="{7E0BCF3C-9E78-DA51-F1A1-2AAA79043D34}"/>
              </a:ext>
            </a:extLst>
          </p:cNvPr>
          <p:cNvPicPr>
            <a:picLocks noChangeAspect="1"/>
          </p:cNvPicPr>
          <p:nvPr/>
        </p:nvPicPr>
        <p:blipFill>
          <a:blip r:embed="rId7"/>
          <a:stretch>
            <a:fillRect/>
          </a:stretch>
        </p:blipFill>
        <p:spPr>
          <a:xfrm>
            <a:off x="6073693" y="5040855"/>
            <a:ext cx="807195" cy="807195"/>
          </a:xfrm>
          <a:prstGeom prst="rect">
            <a:avLst/>
          </a:prstGeom>
        </p:spPr>
      </p:pic>
      <p:pic>
        <p:nvPicPr>
          <p:cNvPr id="24" name="Imagen 23">
            <a:extLst>
              <a:ext uri="{FF2B5EF4-FFF2-40B4-BE49-F238E27FC236}">
                <a16:creationId xmlns:a16="http://schemas.microsoft.com/office/drawing/2014/main" id="{A0154002-3CAC-72DC-4E5D-05FC274FE5A5}"/>
              </a:ext>
            </a:extLst>
          </p:cNvPr>
          <p:cNvPicPr>
            <a:picLocks noChangeAspect="1"/>
          </p:cNvPicPr>
          <p:nvPr/>
        </p:nvPicPr>
        <p:blipFill>
          <a:blip r:embed="rId13"/>
          <a:stretch>
            <a:fillRect/>
          </a:stretch>
        </p:blipFill>
        <p:spPr>
          <a:xfrm>
            <a:off x="4748645" y="4931059"/>
            <a:ext cx="985990" cy="985990"/>
          </a:xfrm>
          <a:prstGeom prst="rect">
            <a:avLst/>
          </a:prstGeom>
        </p:spPr>
      </p:pic>
    </p:spTree>
    <p:extLst>
      <p:ext uri="{BB962C8B-B14F-4D97-AF65-F5344CB8AC3E}">
        <p14:creationId xmlns:p14="http://schemas.microsoft.com/office/powerpoint/2010/main" val="4015690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CuadroTexto 1">
            <a:extLst>
              <a:ext uri="{FF2B5EF4-FFF2-40B4-BE49-F238E27FC236}">
                <a16:creationId xmlns:a16="http://schemas.microsoft.com/office/drawing/2014/main" id="{6E2C753E-031A-A0F4-0EE3-13832C10421D}"/>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3" name="Imagen 2">
            <a:extLst>
              <a:ext uri="{FF2B5EF4-FFF2-40B4-BE49-F238E27FC236}">
                <a16:creationId xmlns:a16="http://schemas.microsoft.com/office/drawing/2014/main" id="{9931345E-3A9F-6870-A9C0-48440B29ACD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986" y="992394"/>
            <a:ext cx="7652025" cy="51859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4009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56451" y="2832295"/>
            <a:ext cx="5192447" cy="707886"/>
          </a:xfrm>
          <a:prstGeom prst="rect">
            <a:avLst/>
          </a:prstGeom>
          <a:noFill/>
        </p:spPr>
        <p:txBody>
          <a:bodyPr wrap="none" rtlCol="0">
            <a:spAutoFit/>
          </a:bodyPr>
          <a:lstStyle/>
          <a:p>
            <a:r>
              <a:rPr lang="en-US" sz="4000" dirty="0" err="1">
                <a:solidFill>
                  <a:srgbClr val="EB9734"/>
                </a:solidFill>
                <a:latin typeface="Raleway Black" pitchFamily="2" charset="0"/>
              </a:rPr>
              <a:t>OBJETIVO</a:t>
            </a:r>
            <a:r>
              <a:rPr lang="en-US" sz="4000" dirty="0">
                <a:solidFill>
                  <a:srgbClr val="EB9734"/>
                </a:solidFill>
                <a:latin typeface="Raleway Black" pitchFamily="2" charset="0"/>
              </a:rPr>
              <a:t> GENERAL</a:t>
            </a:r>
          </a:p>
        </p:txBody>
      </p:sp>
    </p:spTree>
    <p:extLst>
      <p:ext uri="{BB962C8B-B14F-4D97-AF65-F5344CB8AC3E}">
        <p14:creationId xmlns:p14="http://schemas.microsoft.com/office/powerpoint/2010/main" val="300334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459845" y="1919667"/>
            <a:ext cx="9447892" cy="2308324"/>
          </a:xfrm>
          <a:prstGeom prst="rect">
            <a:avLst/>
          </a:prstGeom>
          <a:noFill/>
        </p:spPr>
        <p:txBody>
          <a:bodyPr wrap="square" rtlCol="0">
            <a:spAutoFit/>
          </a:bodyPr>
          <a:lstStyle/>
          <a:p>
            <a:pPr algn="just"/>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modelo de inteligencia artificial basado en el campo del Procesamiento del Lenguaje Natural para la </a:t>
            </a:r>
            <a:r>
              <a:rPr lang="es-MX" sz="2400" dirty="0">
                <a:solidFill>
                  <a:schemeClr val="accent2"/>
                </a:solidFill>
                <a:latin typeface="Raleway Black" pitchFamily="2" charset="0"/>
                <a:ea typeface="Open Sans SemiBold" panose="020B0706030804020204" pitchFamily="34" charset="0"/>
                <a:cs typeface="Open Sans SemiBold" panose="020B0706030804020204" pitchFamily="34" charset="0"/>
              </a:rPr>
              <a:t>generación de código CSS predefinido</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 que facilite el trabajo de los desarrolladores de software, reduciendo así el tiempo de desarrollo al generar diseños predefinidos y personalizables.</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693640" cy="523220"/>
          </a:xfrm>
          <a:prstGeom prst="rect">
            <a:avLst/>
          </a:prstGeom>
          <a:noFill/>
        </p:spPr>
        <p:txBody>
          <a:bodyPr wrap="none" rtlCol="0">
            <a:spAutoFit/>
          </a:bodyPr>
          <a:lstStyle/>
          <a:p>
            <a:r>
              <a:rPr lang="en-US" sz="2800" dirty="0" err="1">
                <a:solidFill>
                  <a:srgbClr val="EB9734"/>
                </a:solidFill>
                <a:latin typeface="Raleway Black" pitchFamily="2" charset="0"/>
              </a:rPr>
              <a:t>OBJETIVO</a:t>
            </a:r>
            <a:r>
              <a:rPr lang="en-US" sz="2800" dirty="0">
                <a:solidFill>
                  <a:srgbClr val="EB9734"/>
                </a:solidFill>
                <a:latin typeface="Raleway Black" pitchFamily="2" charset="0"/>
              </a:rPr>
              <a:t> GENERAL</a:t>
            </a: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889770" y="555950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11177418">
            <a:off x="-224239" y="5645429"/>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00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014284" y="2801938"/>
            <a:ext cx="6420347"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54449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609359" y="1305961"/>
            <a:ext cx="8675253" cy="4093428"/>
          </a:xfrm>
          <a:prstGeom prst="rect">
            <a:avLst/>
          </a:prstGeom>
          <a:noFill/>
        </p:spPr>
        <p:txBody>
          <a:bodyPr wrap="square" rtlCol="0">
            <a:spAutoFit/>
          </a:bodyPr>
          <a:lstStyle/>
          <a:p>
            <a:pPr marL="342900" indent="-342900">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Análisis bibliográfico del procesamiento del lenguaje natural.</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Diseñar un algoritmo de generación de código CSS.</a:t>
            </a:r>
          </a:p>
          <a:p>
            <a:pPr algn="just"/>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Reducir la cantidad el código repetitivo y líneas de código CSS.</a:t>
            </a:r>
          </a:p>
          <a:p>
            <a:pPr algn="just"/>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prototipo de aplicación web para generar código CSS y brinde una previsualización en tiempo real de vistas generadas en base a etiquetas HTML.</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Realizar entrenamiento y pruebas al Modelo de generación de código CSS.</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669760" y="472935"/>
            <a:ext cx="4554452"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569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4360214" y="2832295"/>
            <a:ext cx="4060727"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2661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149310" y="2208865"/>
            <a:ext cx="10106742" cy="2554545"/>
          </a:xfrm>
          <a:prstGeom prst="rect">
            <a:avLst/>
          </a:prstGeom>
          <a:noFill/>
        </p:spPr>
        <p:txBody>
          <a:bodyPr wrap="square" rtlCol="0">
            <a:spAutoFit/>
          </a:bodyPr>
          <a:lstStyle/>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busca reducir los procesos repetitivos que un desarrollo de software puede tener a la hora de desarrollar con CSS</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Los desarrolladores de software siempre enfrentan dificultades a la hora de desarrollar software de calidad. Al desarrollar una plataforma web que permite generación código CSS, previsualización en tiempo real de estilos CSS y etiquetas HTML y el ahorro de tiempo en pruebas y desarrollo a los ingenieros de software, se espera contribuir a la solución de este problema</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42046" y="1383970"/>
            <a:ext cx="3752950"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Tecnológica</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71033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967485" y="1727587"/>
            <a:ext cx="10106742" cy="3785652"/>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desarrollo web, incluido el diseño y la implementación de CSS, puede ser abrumador para los principiantes debido a la complejidad y la cantidad de información que necesitan asimilar. Al ofrecer </a:t>
            </a:r>
            <a:r>
              <a:rPr lang="es-MX" sz="2000" dirty="0">
                <a:solidFill>
                  <a:srgbClr val="EE6DFF"/>
                </a:solidFill>
                <a:latin typeface="Raleway Black" pitchFamily="2" charset="0"/>
                <a:ea typeface="Open Sans SemiBold" panose="020B0706030804020204" pitchFamily="34" charset="0"/>
                <a:cs typeface="Open Sans SemiBold" panose="020B0706030804020204" pitchFamily="34" charset="0"/>
              </a:rPr>
              <a:t>asistencia personalizada y contextualizada a través del modelo de inteligencia artificial</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se puede ayudar a reducir la curva de aprendizaje y hacer que el proceso sea más accesible y menos intimidante.</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Al eliminar </a:t>
            </a:r>
            <a:r>
              <a:rPr lang="es-MX" sz="2000" dirty="0">
                <a:solidFill>
                  <a:srgbClr val="EE6DFF"/>
                </a:solidFill>
                <a:latin typeface="Raleway Black" pitchFamily="2" charset="0"/>
                <a:ea typeface="Open Sans SemiBold" panose="020B0706030804020204" pitchFamily="34" charset="0"/>
                <a:cs typeface="Open Sans SemiBold" panose="020B0706030804020204" pitchFamily="34" charset="0"/>
              </a:rPr>
              <a:t>las barreras para los programadores principiantes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brindando la oportunidad de contribuir con nuevas ideas y soluciones creativas al mundo del desarrollo web. Esto puede llevar a una mayor innovación en el diseño y la implementación de sitios web y aplicaciones, enriqueciendo la experiencia en línea para los ingenieros de software.</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34519" y="1256261"/>
            <a:ext cx="2885726"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Social</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419932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897804" y="2902198"/>
            <a:ext cx="5127861" cy="707886"/>
          </a:xfrm>
          <a:prstGeom prst="rect">
            <a:avLst/>
          </a:prstGeom>
          <a:noFill/>
        </p:spPr>
        <p:txBody>
          <a:bodyPr wrap="square">
            <a:spAutoFit/>
          </a:bodyPr>
          <a:lstStyle/>
          <a:p>
            <a:r>
              <a:rPr lang="es-CO" sz="4000" dirty="0">
                <a:solidFill>
                  <a:srgbClr val="00F1FF"/>
                </a:solidFill>
                <a:latin typeface="Raleway Black" pitchFamily="2" charset="0"/>
              </a:rPr>
              <a:t>ANTECEDENTES</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3386098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1936100" y="2894271"/>
            <a:ext cx="9140644" cy="707886"/>
          </a:xfrm>
          <a:prstGeom prst="rect">
            <a:avLst/>
          </a:prstGeom>
          <a:noFill/>
        </p:spPr>
        <p:txBody>
          <a:bodyPr wrap="none" rtlCol="0">
            <a:spAutoFit/>
          </a:bodyPr>
          <a:lstStyle/>
          <a:p>
            <a:r>
              <a:rPr lang="es-MX" sz="40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428575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834864" y="1661708"/>
            <a:ext cx="10313752" cy="1015663"/>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En la actualidad existen muchos tipos de productos de software en los cuales la arquitectura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ha sido implementada en modelos de IA, algunos de los productos en los que se aplica esta tecnología en la actualidad son:</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164852" y="365878"/>
            <a:ext cx="645240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822420" y="1075783"/>
            <a:ext cx="6814686"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Transformer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y Modelos de IA en la actualidad</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3" name="CuadroTexto 2">
            <a:extLst>
              <a:ext uri="{FF2B5EF4-FFF2-40B4-BE49-F238E27FC236}">
                <a16:creationId xmlns:a16="http://schemas.microsoft.com/office/drawing/2014/main" id="{3BF79D7D-49BD-F64B-E5E7-715D4939CC34}"/>
              </a:ext>
            </a:extLst>
          </p:cNvPr>
          <p:cNvSpPr txBox="1"/>
          <p:nvPr/>
        </p:nvSpPr>
        <p:spPr>
          <a:xfrm>
            <a:off x="2768909" y="3159566"/>
            <a:ext cx="6848350" cy="1938992"/>
          </a:xfrm>
          <a:prstGeom prst="rect">
            <a:avLst/>
          </a:prstGeom>
          <a:noFill/>
        </p:spPr>
        <p:txBody>
          <a:bodyPr wrap="none" rtlCol="0">
            <a:spAutoFit/>
          </a:bodyPr>
          <a:lstStyle/>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Motores de búsqueda</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datos y minería de texto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Generación de texto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Reconocimiento de voz y procesamiento de audio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Aplicaciones de recomendación y personalización</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Seguridad y detección de fraudes</a:t>
            </a:r>
          </a:p>
        </p:txBody>
      </p:sp>
    </p:spTree>
    <p:extLst>
      <p:ext uri="{BB962C8B-B14F-4D97-AF65-F5344CB8AC3E}">
        <p14:creationId xmlns:p14="http://schemas.microsoft.com/office/powerpoint/2010/main" val="2485861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64852" y="365878"/>
            <a:ext cx="645240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822420" y="1075783"/>
            <a:ext cx="7370929"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Casos de uso de un Modelo de Inteligencia Artificial</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4" name="Imagen 3">
            <a:extLst>
              <a:ext uri="{FF2B5EF4-FFF2-40B4-BE49-F238E27FC236}">
                <a16:creationId xmlns:a16="http://schemas.microsoft.com/office/drawing/2014/main" id="{2BD315E4-48C4-9437-01DD-A2F09EC773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1318" y="1693355"/>
            <a:ext cx="8489364" cy="4704949"/>
          </a:xfrm>
          <a:prstGeom prst="rect">
            <a:avLst/>
          </a:prstGeom>
          <a:noFill/>
          <a:ln>
            <a:noFill/>
          </a:ln>
        </p:spPr>
      </p:pic>
    </p:spTree>
    <p:extLst>
      <p:ext uri="{BB962C8B-B14F-4D97-AF65-F5344CB8AC3E}">
        <p14:creationId xmlns:p14="http://schemas.microsoft.com/office/powerpoint/2010/main" val="3909534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090981" y="2902198"/>
            <a:ext cx="6779161" cy="707886"/>
          </a:xfrm>
          <a:prstGeom prst="rect">
            <a:avLst/>
          </a:prstGeom>
          <a:noFill/>
        </p:spPr>
        <p:txBody>
          <a:bodyPr wrap="square">
            <a:spAutoFit/>
          </a:bodyPr>
          <a:lstStyle/>
          <a:p>
            <a:r>
              <a:rPr lang="es-CO" sz="4000" dirty="0">
                <a:solidFill>
                  <a:srgbClr val="00F1FF"/>
                </a:solidFill>
                <a:latin typeface="Raleway Black" pitchFamily="2" charset="0"/>
              </a:rPr>
              <a:t>ANTECEDENTE TEÓRICO</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2314293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000D7A3-C136-915E-B6EE-13E2200E6F0C}"/>
              </a:ext>
            </a:extLst>
          </p:cNvPr>
          <p:cNvSpPr txBox="1"/>
          <p:nvPr/>
        </p:nvSpPr>
        <p:spPr>
          <a:xfrm>
            <a:off x="486957" y="3640692"/>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Modelos Generadores de textos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538731" y="1335614"/>
            <a:ext cx="10073461" cy="461665"/>
          </a:xfrm>
          <a:prstGeom prst="rect">
            <a:avLst/>
          </a:prstGeom>
          <a:noFill/>
        </p:spPr>
        <p:txBody>
          <a:bodyPr wrap="square" rtlCol="0">
            <a:spAutoFit/>
          </a:bodyPr>
          <a:lstStyle/>
          <a:p>
            <a:r>
              <a:rPr lang="es-MX" sz="2400" dirty="0">
                <a:solidFill>
                  <a:srgbClr val="F03CED"/>
                </a:solidFill>
                <a:latin typeface="Raleway Black" pitchFamily="2" charset="0"/>
                <a:ea typeface="Open Sans SemiBold" panose="020B0706030804020204" pitchFamily="34" charset="0"/>
                <a:cs typeface="Open Sans SemiBold" panose="020B0706030804020204" pitchFamily="34" charset="0"/>
              </a:rPr>
              <a:t>Impacto de la Inteligencia Artificial en el Desarrollo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486957" y="4130242"/>
            <a:ext cx="10447206" cy="1323439"/>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En la actualidad hay muchas herramientas de inteligencia artificial de generación de texto y código algunas de estas son </a:t>
            </a:r>
            <a:r>
              <a:rPr lang="es-MX" dirty="0" err="1">
                <a:solidFill>
                  <a:schemeClr val="bg1"/>
                </a:solidFill>
              </a:rPr>
              <a:t>OpenAI</a:t>
            </a:r>
            <a:r>
              <a:rPr lang="es-MX" dirty="0">
                <a:solidFill>
                  <a:schemeClr val="bg1"/>
                </a:solidFill>
              </a:rPr>
              <a:t> Codex y </a:t>
            </a:r>
            <a:r>
              <a:rPr lang="es-MX" dirty="0" err="1">
                <a:solidFill>
                  <a:schemeClr val="bg1"/>
                </a:solidFill>
              </a:rPr>
              <a:t>GPT</a:t>
            </a:r>
            <a:r>
              <a:rPr lang="es-MX" dirty="0">
                <a:solidFill>
                  <a:schemeClr val="bg1"/>
                </a:solidFill>
              </a:rPr>
              <a:t>-4, </a:t>
            </a:r>
            <a:r>
              <a:rPr lang="es-MX" dirty="0" err="1">
                <a:solidFill>
                  <a:schemeClr val="bg1"/>
                </a:solidFill>
              </a:rPr>
              <a:t>DeepCode</a:t>
            </a:r>
            <a:r>
              <a:rPr lang="es-MX" dirty="0">
                <a:solidFill>
                  <a:schemeClr val="bg1"/>
                </a:solidFill>
              </a:rPr>
              <a:t>, </a:t>
            </a:r>
            <a:r>
              <a:rPr lang="es-MX" dirty="0" err="1">
                <a:solidFill>
                  <a:schemeClr val="bg1"/>
                </a:solidFill>
              </a:rPr>
              <a:t>Bard</a:t>
            </a:r>
            <a:r>
              <a:rPr lang="es-MX" dirty="0">
                <a:solidFill>
                  <a:schemeClr val="bg1"/>
                </a:solidFill>
              </a:rPr>
              <a:t>, </a:t>
            </a:r>
            <a:r>
              <a:rPr lang="es-MX" dirty="0" err="1">
                <a:solidFill>
                  <a:schemeClr val="bg1"/>
                </a:solidFill>
              </a:rPr>
              <a:t>ChatGPT</a:t>
            </a:r>
            <a:r>
              <a:rPr lang="es-MX" dirty="0">
                <a:solidFill>
                  <a:schemeClr val="bg1"/>
                </a:solidFill>
              </a:rPr>
              <a:t> que en la actualidad se encuentra en su cuarta versión y ha revolucionado la manera en que entendemos la inteligencia artificial y sus aplicaciones en nuestro diario vivir, incluso ha causado preocupación en la comunidad científica por el avance que la inteligencia ha tenido aproximadamente en tan solo cinco años.</a:t>
            </a:r>
            <a:endParaRPr lang="en-US"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538731" y="1871331"/>
            <a:ext cx="10395432" cy="1077218"/>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Esta ola de inteligencia artificial impactará el trabajo de los desarrolladores de software, así que es importante estar preparados. Los desarrolladores deben entender en qué consisten dichas tecnologías y cómo pueden aplicarlas, tanto en el ciclo de vida de desarrollo de software como en las aplicaciones mismas.</a:t>
            </a:r>
            <a:endParaRPr lang="es-CO" dirty="0">
              <a:solidFill>
                <a:schemeClr val="bg1"/>
              </a:solidFill>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4014027" y="214973"/>
            <a:ext cx="4653990"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 TEÓRICO</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77222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194396" y="2894271"/>
            <a:ext cx="8460971" cy="707886"/>
          </a:xfrm>
          <a:prstGeom prst="rect">
            <a:avLst/>
          </a:prstGeom>
          <a:noFill/>
        </p:spPr>
        <p:txBody>
          <a:bodyPr wrap="none" rtlCol="0">
            <a:spAutoFit/>
          </a:bodyPr>
          <a:lstStyle/>
          <a:p>
            <a:r>
              <a:rPr lang="es-CO" sz="4000" dirty="0">
                <a:solidFill>
                  <a:srgbClr val="EB9734"/>
                </a:solidFill>
                <a:latin typeface="Raleway Black" pitchFamily="2" charset="0"/>
              </a:rPr>
              <a:t>MARCO TEÓRICO DEL CONTEXTO</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538327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700000">
            <a:off x="9579286" y="1681358"/>
            <a:ext cx="3831235" cy="4087796"/>
          </a:xfrm>
          <a:prstGeom prst="frame">
            <a:avLst>
              <a:gd name="adj1" fmla="val 17453"/>
            </a:avLst>
          </a:prstGeom>
          <a:solidFill>
            <a:srgbClr val="929CA0"/>
          </a:solidFill>
          <a:ln>
            <a:noFill/>
          </a:ln>
          <a:scene3d>
            <a:camera prst="perspectiveContrastingLeftFacing">
              <a:rot lat="17979827" lon="3137160" rev="4026592"/>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2700000">
            <a:off x="9289970" y="316486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226933" y="1617950"/>
            <a:ext cx="7225007" cy="553998"/>
          </a:xfrm>
          <a:prstGeom prst="rect">
            <a:avLst/>
          </a:prstGeom>
          <a:noFill/>
        </p:spPr>
        <p:txBody>
          <a:bodyPr wrap="square" rtlCol="0">
            <a:spAutoFit/>
          </a:bodyPr>
          <a:lstStyle/>
          <a:p>
            <a:pPr marL="285750" indent="-285750">
              <a:buFont typeface="Arial" panose="020B0604020202020204" pitchFamily="34" charset="0"/>
              <a:buChar char="•"/>
            </a:pP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Los lenguajes de hojas de estilo surgieron con la introducción de Internet y el crecimiento exponencial del lenguaje HTML.</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flipV="1">
            <a:off x="7897519" y="2292439"/>
            <a:ext cx="1401574" cy="151761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flipV="1">
            <a:off x="7894483" y="4193425"/>
            <a:ext cx="3026341" cy="1814137"/>
            <a:chOff x="5696612" y="3017520"/>
            <a:chExt cx="2303385"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flipV="1">
              <a:off x="5696612" y="3550920"/>
              <a:ext cx="1115668"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3385609" y="251206"/>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9E9BF258-0E22-F08A-8D3A-CF3607D4077B}"/>
              </a:ext>
            </a:extLst>
          </p:cNvPr>
          <p:cNvSpPr txBox="1"/>
          <p:nvPr/>
        </p:nvSpPr>
        <p:spPr>
          <a:xfrm>
            <a:off x="226934" y="2184866"/>
            <a:ext cx="7440110" cy="553998"/>
          </a:xfrm>
          <a:prstGeom prst="rect">
            <a:avLst/>
          </a:prstGeom>
          <a:noFill/>
        </p:spPr>
        <p:txBody>
          <a:bodyPr wrap="square" rtlCol="0">
            <a:spAutoFit/>
          </a:bodyPr>
          <a:lstStyle/>
          <a:p>
            <a:pPr marL="285750" indent="-285750">
              <a:buFont typeface="Arial" panose="020B0604020202020204" pitchFamily="34" charset="0"/>
              <a:buChar char="•"/>
            </a:pP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El organismo </a:t>
            </a:r>
            <a:r>
              <a:rPr lang="es-MX" sz="1500" b="1" dirty="0" err="1">
                <a:solidFill>
                  <a:srgbClr val="FFC000"/>
                </a:solidFill>
                <a:latin typeface="Raleway Black" pitchFamily="2" charset="0"/>
                <a:ea typeface="Open Sans SemiBold" panose="020B0706030804020204" pitchFamily="34" charset="0"/>
                <a:cs typeface="Open Sans SemiBold" panose="020B0706030804020204" pitchFamily="34" charset="0"/>
              </a:rPr>
              <a:t>W3C</a:t>
            </a: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 (</a:t>
            </a:r>
            <a:r>
              <a:rPr lang="es-MX" sz="1500" b="1" dirty="0" err="1">
                <a:solidFill>
                  <a:srgbClr val="FFC000"/>
                </a:solidFill>
                <a:latin typeface="Raleway Black" pitchFamily="2" charset="0"/>
                <a:ea typeface="Open Sans SemiBold" panose="020B0706030804020204" pitchFamily="34" charset="0"/>
                <a:cs typeface="Open Sans SemiBold" panose="020B0706030804020204" pitchFamily="34" charset="0"/>
              </a:rPr>
              <a:t>World</a:t>
            </a: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 Wide Web </a:t>
            </a:r>
            <a:r>
              <a:rPr lang="es-MX" sz="1500" b="1" dirty="0" err="1">
                <a:solidFill>
                  <a:srgbClr val="FFC000"/>
                </a:solidFill>
                <a:latin typeface="Raleway Black" pitchFamily="2" charset="0"/>
                <a:ea typeface="Open Sans SemiBold" panose="020B0706030804020204" pitchFamily="34" charset="0"/>
                <a:cs typeface="Open Sans SemiBold" panose="020B0706030804020204" pitchFamily="34" charset="0"/>
              </a:rPr>
              <a:t>Consortium</a:t>
            </a: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 es el encargado de</a:t>
            </a:r>
          </a:p>
          <a:p>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       crear todos los estándares relacionados con la web y el que creo CSS</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grpSp>
        <p:nvGrpSpPr>
          <p:cNvPr id="7" name="Grupo 6">
            <a:extLst>
              <a:ext uri="{FF2B5EF4-FFF2-40B4-BE49-F238E27FC236}">
                <a16:creationId xmlns:a16="http://schemas.microsoft.com/office/drawing/2014/main" id="{6C43FA1E-F423-6F5B-9002-2FB01AC77311}"/>
              </a:ext>
            </a:extLst>
          </p:cNvPr>
          <p:cNvGrpSpPr/>
          <p:nvPr/>
        </p:nvGrpSpPr>
        <p:grpSpPr>
          <a:xfrm>
            <a:off x="150812" y="3221675"/>
            <a:ext cx="7649851" cy="1855257"/>
            <a:chOff x="226934" y="3728610"/>
            <a:chExt cx="7649851" cy="1855257"/>
          </a:xfrm>
        </p:grpSpPr>
        <p:sp>
          <p:nvSpPr>
            <p:cNvPr id="10" name="CuadroTexto 9">
              <a:extLst>
                <a:ext uri="{FF2B5EF4-FFF2-40B4-BE49-F238E27FC236}">
                  <a16:creationId xmlns:a16="http://schemas.microsoft.com/office/drawing/2014/main" id="{5D6C2A9A-6F58-2CC9-E33F-5F46A26A68AC}"/>
                </a:ext>
              </a:extLst>
            </p:cNvPr>
            <p:cNvSpPr txBox="1"/>
            <p:nvPr/>
          </p:nvSpPr>
          <p:spPr>
            <a:xfrm>
              <a:off x="236737" y="3728610"/>
              <a:ext cx="7409401" cy="553998"/>
            </a:xfrm>
            <a:prstGeom prst="rect">
              <a:avLst/>
            </a:prstGeom>
            <a:noFill/>
          </p:spPr>
          <p:txBody>
            <a:bodyPr wrap="none" rtlCol="0">
              <a:spAutoFit/>
            </a:bodyPr>
            <a:lstStyle/>
            <a:p>
              <a:pPr marL="285750" indent="-285750">
                <a:buFont typeface="Arial" panose="020B0604020202020204" pitchFamily="34" charset="0"/>
                <a:buChar char="•"/>
              </a:pPr>
              <a:r>
                <a:rPr lang="es-MX" sz="1500" b="1" u="sng"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Más precisión:</a:t>
              </a: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Cuando se utiliza CSS, el tamaño y posicionamiento de los </a:t>
              </a:r>
            </a:p>
            <a:p>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elementos que conforman la web será exacto..</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21" name="CuadroTexto 20">
              <a:extLst>
                <a:ext uri="{FF2B5EF4-FFF2-40B4-BE49-F238E27FC236}">
                  <a16:creationId xmlns:a16="http://schemas.microsoft.com/office/drawing/2014/main" id="{1388B7EE-22EC-33CD-6348-86CF627B7A88}"/>
                </a:ext>
              </a:extLst>
            </p:cNvPr>
            <p:cNvSpPr txBox="1"/>
            <p:nvPr/>
          </p:nvSpPr>
          <p:spPr>
            <a:xfrm>
              <a:off x="226934" y="4262444"/>
              <a:ext cx="7281160" cy="553998"/>
            </a:xfrm>
            <a:prstGeom prst="rect">
              <a:avLst/>
            </a:prstGeom>
            <a:noFill/>
          </p:spPr>
          <p:txBody>
            <a:bodyPr wrap="none" rtlCol="0">
              <a:spAutoFit/>
            </a:bodyPr>
            <a:lstStyle/>
            <a:p>
              <a:pPr marL="285750" indent="-285750">
                <a:buFont typeface="Arial" panose="020B0604020202020204" pitchFamily="34" charset="0"/>
                <a:buChar char="•"/>
              </a:pPr>
              <a:r>
                <a:rPr lang="es-MX" sz="1500" b="1" u="sng"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Mejora los tiempos de carga:</a:t>
              </a: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Con la introducción del CSS se ha dividido </a:t>
              </a:r>
            </a:p>
            <a:p>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contenido y apariencia, por lo que se obtienen archivos más ligeros..</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30" name="CuadroTexto 29">
              <a:extLst>
                <a:ext uri="{FF2B5EF4-FFF2-40B4-BE49-F238E27FC236}">
                  <a16:creationId xmlns:a16="http://schemas.microsoft.com/office/drawing/2014/main" id="{1E9A2A1E-8EE8-6EFE-24AB-ACAE48517161}"/>
                </a:ext>
              </a:extLst>
            </p:cNvPr>
            <p:cNvSpPr txBox="1"/>
            <p:nvPr/>
          </p:nvSpPr>
          <p:spPr>
            <a:xfrm>
              <a:off x="226934" y="4799037"/>
              <a:ext cx="7649851" cy="784830"/>
            </a:xfrm>
            <a:prstGeom prst="rect">
              <a:avLst/>
            </a:prstGeom>
            <a:noFill/>
          </p:spPr>
          <p:txBody>
            <a:bodyPr wrap="none" rtlCol="0">
              <a:spAutoFit/>
            </a:bodyPr>
            <a:lstStyle/>
            <a:p>
              <a:pPr marL="285750" indent="-285750">
                <a:buFont typeface="Arial" panose="020B0604020202020204" pitchFamily="34" charset="0"/>
                <a:buChar char="•"/>
              </a:pPr>
              <a:r>
                <a:rPr lang="es-MX" sz="1500" b="1" u="sng"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Preprocesador CSS:</a:t>
              </a: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Un preprocesador CSS es un programa que te permite </a:t>
              </a:r>
            </a:p>
            <a:p>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añadir características que no existen en CSS puro, como variables, mezclas, </a:t>
              </a:r>
            </a:p>
            <a:p>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selectores anidados, entre otros.</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grpSp>
    </p:spTree>
    <p:extLst>
      <p:ext uri="{BB962C8B-B14F-4D97-AF65-F5344CB8AC3E}">
        <p14:creationId xmlns:p14="http://schemas.microsoft.com/office/powerpoint/2010/main" val="3935149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834864" y="1480357"/>
            <a:ext cx="10622029" cy="2308324"/>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Las redes neuronales son un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modelo computacional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inspirado en el sistema nervioso biológico. </a:t>
            </a:r>
          </a:p>
          <a:p>
            <a:pPr algn="just"/>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Arquitectura de una red neuronal simple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Una red neuronal básica tiene neuronas artificiales interconectadas en tres capas</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de Entrada</a:t>
            </a: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Oculta</a:t>
            </a: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de Salida</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1000737" y="532413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1459845" y="1018692"/>
            <a:ext cx="2954655" cy="461665"/>
          </a:xfrm>
          <a:prstGeom prst="rect">
            <a:avLst/>
          </a:prstGeom>
          <a:noFill/>
        </p:spPr>
        <p:txBody>
          <a:bodyPr wrap="none" rtlCol="0">
            <a:spAutoFit/>
          </a:bodyPr>
          <a:lstStyle/>
          <a:p>
            <a:r>
              <a:rPr lang="en-US" sz="2400" dirty="0">
                <a:solidFill>
                  <a:srgbClr val="EB9734"/>
                </a:solidFill>
                <a:latin typeface="Raleway Black" pitchFamily="2" charset="0"/>
              </a:rPr>
              <a:t>Redes </a:t>
            </a:r>
            <a:r>
              <a:rPr lang="en-US" sz="2400" dirty="0" err="1">
                <a:solidFill>
                  <a:srgbClr val="EB9734"/>
                </a:solidFill>
                <a:latin typeface="Raleway Black" pitchFamily="2" charset="0"/>
              </a:rPr>
              <a:t>Neuronales</a:t>
            </a:r>
            <a:endParaRPr lang="en-US" sz="2400" dirty="0">
              <a:solidFill>
                <a:srgbClr val="EB9734"/>
              </a:solidFill>
              <a:latin typeface="Raleway Black" pitchFamily="2" charset="0"/>
            </a:endParaRPr>
          </a:p>
        </p:txBody>
      </p:sp>
      <p:pic>
        <p:nvPicPr>
          <p:cNvPr id="9" name="Imagen 8">
            <a:extLst>
              <a:ext uri="{FF2B5EF4-FFF2-40B4-BE49-F238E27FC236}">
                <a16:creationId xmlns:a16="http://schemas.microsoft.com/office/drawing/2014/main" id="{7F94AD67-E74E-0198-9546-A19BC532D6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7754" y="3931242"/>
            <a:ext cx="4936490" cy="2493010"/>
          </a:xfrm>
          <a:prstGeom prst="rect">
            <a:avLst/>
          </a:prstGeom>
          <a:noFill/>
          <a:ln>
            <a:noFill/>
          </a:ln>
        </p:spPr>
      </p:pic>
    </p:spTree>
    <p:extLst>
      <p:ext uri="{BB962C8B-B14F-4D97-AF65-F5344CB8AC3E}">
        <p14:creationId xmlns:p14="http://schemas.microsoft.com/office/powerpoint/2010/main" val="4016589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87570" y="539315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217466" y="520301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691181" y="972040"/>
            <a:ext cx="10940816" cy="954107"/>
          </a:xfrm>
          <a:prstGeom prst="rect">
            <a:avLst/>
          </a:prstGeom>
          <a:noFill/>
        </p:spPr>
        <p:txBody>
          <a:bodyPr wrap="none" rtlCol="0">
            <a:spAutoFit/>
          </a:bodyPr>
          <a:lstStyle/>
          <a:p>
            <a:r>
              <a:rPr lang="en-US" sz="2400" dirty="0">
                <a:solidFill>
                  <a:srgbClr val="EB9734"/>
                </a:solidFill>
                <a:latin typeface="Raleway Black" pitchFamily="2" charset="0"/>
              </a:rPr>
              <a:t>Transformer</a:t>
            </a: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Un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es una arquitectura de redes neuronales que aprende contexto y, por lo tanto, significado </a:t>
            </a: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mediante el seguimiento de relaciones en datos secuenciales como las palabras de una oración.</a:t>
            </a:r>
            <a:endParaRPr lang="en-US" sz="1600" dirty="0">
              <a:solidFill>
                <a:srgbClr val="EB9734"/>
              </a:solidFill>
              <a:latin typeface="Raleway Black" pitchFamily="2" charset="0"/>
            </a:endParaRPr>
          </a:p>
        </p:txBody>
      </p:sp>
      <p:pic>
        <p:nvPicPr>
          <p:cNvPr id="9" name="Imagen 8">
            <a:extLst>
              <a:ext uri="{FF2B5EF4-FFF2-40B4-BE49-F238E27FC236}">
                <a16:creationId xmlns:a16="http://schemas.microsoft.com/office/drawing/2014/main" id="{45491E93-B102-FC1C-1F92-01D3615F870D}"/>
              </a:ext>
            </a:extLst>
          </p:cNvPr>
          <p:cNvPicPr>
            <a:picLocks noChangeAspect="1"/>
          </p:cNvPicPr>
          <p:nvPr/>
        </p:nvPicPr>
        <p:blipFill>
          <a:blip r:embed="rId3"/>
          <a:stretch>
            <a:fillRect/>
          </a:stretch>
        </p:blipFill>
        <p:spPr>
          <a:xfrm>
            <a:off x="633444" y="3119771"/>
            <a:ext cx="1552304" cy="1552304"/>
          </a:xfrm>
          <a:prstGeom prst="rect">
            <a:avLst/>
          </a:prstGeom>
        </p:spPr>
      </p:pic>
      <p:pic>
        <p:nvPicPr>
          <p:cNvPr id="10" name="Imagen 9">
            <a:extLst>
              <a:ext uri="{FF2B5EF4-FFF2-40B4-BE49-F238E27FC236}">
                <a16:creationId xmlns:a16="http://schemas.microsoft.com/office/drawing/2014/main" id="{676A91D3-E036-3950-73F2-E6EF5FA6AFD7}"/>
              </a:ext>
            </a:extLst>
          </p:cNvPr>
          <p:cNvPicPr>
            <a:picLocks noChangeAspect="1"/>
          </p:cNvPicPr>
          <p:nvPr/>
        </p:nvPicPr>
        <p:blipFill>
          <a:blip r:embed="rId4"/>
          <a:stretch>
            <a:fillRect/>
          </a:stretch>
        </p:blipFill>
        <p:spPr>
          <a:xfrm>
            <a:off x="2301448" y="3568803"/>
            <a:ext cx="807195" cy="807195"/>
          </a:xfrm>
          <a:prstGeom prst="rect">
            <a:avLst/>
          </a:prstGeom>
        </p:spPr>
      </p:pic>
      <p:pic>
        <p:nvPicPr>
          <p:cNvPr id="12" name="Imagen 11">
            <a:extLst>
              <a:ext uri="{FF2B5EF4-FFF2-40B4-BE49-F238E27FC236}">
                <a16:creationId xmlns:a16="http://schemas.microsoft.com/office/drawing/2014/main" id="{3B421A35-19B5-FD7B-A68E-6C498E8896BA}"/>
              </a:ext>
            </a:extLst>
          </p:cNvPr>
          <p:cNvPicPr>
            <a:picLocks noChangeAspect="1"/>
          </p:cNvPicPr>
          <p:nvPr/>
        </p:nvPicPr>
        <p:blipFill>
          <a:blip r:embed="rId5"/>
          <a:stretch>
            <a:fillRect/>
          </a:stretch>
        </p:blipFill>
        <p:spPr>
          <a:xfrm>
            <a:off x="9416068" y="3071841"/>
            <a:ext cx="1648161" cy="1648161"/>
          </a:xfrm>
          <a:prstGeom prst="rect">
            <a:avLst/>
          </a:prstGeom>
        </p:spPr>
      </p:pic>
      <p:pic>
        <p:nvPicPr>
          <p:cNvPr id="13" name="Imagen 12">
            <a:extLst>
              <a:ext uri="{FF2B5EF4-FFF2-40B4-BE49-F238E27FC236}">
                <a16:creationId xmlns:a16="http://schemas.microsoft.com/office/drawing/2014/main" id="{E34330B4-F858-E34F-CFBA-5DE320906DCD}"/>
              </a:ext>
            </a:extLst>
          </p:cNvPr>
          <p:cNvPicPr>
            <a:picLocks noChangeAspect="1"/>
          </p:cNvPicPr>
          <p:nvPr/>
        </p:nvPicPr>
        <p:blipFill>
          <a:blip r:embed="rId4"/>
          <a:stretch>
            <a:fillRect/>
          </a:stretch>
        </p:blipFill>
        <p:spPr>
          <a:xfrm>
            <a:off x="8337652" y="3492325"/>
            <a:ext cx="807195" cy="807195"/>
          </a:xfrm>
          <a:prstGeom prst="rect">
            <a:avLst/>
          </a:prstGeom>
        </p:spPr>
      </p:pic>
      <p:pic>
        <p:nvPicPr>
          <p:cNvPr id="14" name="Imagen 13">
            <a:extLst>
              <a:ext uri="{FF2B5EF4-FFF2-40B4-BE49-F238E27FC236}">
                <a16:creationId xmlns:a16="http://schemas.microsoft.com/office/drawing/2014/main" id="{90289E3A-34E2-2D16-19D0-129994EBBC8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570288" y="2055651"/>
            <a:ext cx="4305719" cy="4531388"/>
          </a:xfrm>
          <a:prstGeom prst="rect">
            <a:avLst/>
          </a:prstGeom>
          <a:noFill/>
          <a:ln>
            <a:noFill/>
          </a:ln>
        </p:spPr>
      </p:pic>
    </p:spTree>
    <p:extLst>
      <p:ext uri="{BB962C8B-B14F-4D97-AF65-F5344CB8AC3E}">
        <p14:creationId xmlns:p14="http://schemas.microsoft.com/office/powerpoint/2010/main" val="4276049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87570" y="539315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217466" y="520301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677063" y="848594"/>
            <a:ext cx="10550261" cy="4062651"/>
          </a:xfrm>
          <a:prstGeom prst="rect">
            <a:avLst/>
          </a:prstGeom>
          <a:noFill/>
        </p:spPr>
        <p:txBody>
          <a:bodyPr wrap="square" rtlCol="0">
            <a:spAutoFit/>
          </a:bodyPr>
          <a:lstStyle/>
          <a:p>
            <a:pPr algn="just"/>
            <a:r>
              <a:rPr lang="en-US" sz="2400" dirty="0">
                <a:solidFill>
                  <a:srgbClr val="EB9734"/>
                </a:solidFill>
                <a:latin typeface="Raleway Black" pitchFamily="2" charset="0"/>
              </a:rPr>
              <a:t>Transformer</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modelo de inteligencia artificial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entrenado con datos de código CSS y HTML</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aprende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las relaciones y patrones entre el código HTML y sus estilos correspondientes en CSS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Durante el entrenamiento, el modelo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recibe pares de ejemplos donde el HTML está emparejado</a:t>
            </a:r>
          </a:p>
          <a:p>
            <a:pPr algn="just"/>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con su CSS correspondiente.</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Utilizando la arquitectura de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modelo puede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entender </a:t>
            </a:r>
          </a:p>
          <a:p>
            <a:pPr algn="just"/>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el contexto y la estructura del HTML para generar estilos CSS apropiados.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Cuando se le da un código HTML como entrada, el modelo genera el código CSS necesario para estilizar el HTML basándose en los </a:t>
            </a:r>
          </a:p>
          <a:p>
            <a:pPr algn="just"/>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patrones y relaciones aprendidos durante el entrenamiento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proporcionando así estilos coherentes y funcionales.</a:t>
            </a:r>
            <a:endParaRPr lang="en-US" dirty="0">
              <a:solidFill>
                <a:srgbClr val="EB9734"/>
              </a:solidFill>
              <a:latin typeface="Raleway Black" pitchFamily="2" charset="0"/>
            </a:endParaRPr>
          </a:p>
        </p:txBody>
      </p:sp>
    </p:spTree>
    <p:extLst>
      <p:ext uri="{BB962C8B-B14F-4D97-AF65-F5344CB8AC3E}">
        <p14:creationId xmlns:p14="http://schemas.microsoft.com/office/powerpoint/2010/main" val="28854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000D7A3-C136-915E-B6EE-13E2200E6F0C}"/>
              </a:ext>
            </a:extLst>
          </p:cNvPr>
          <p:cNvSpPr txBox="1"/>
          <p:nvPr/>
        </p:nvSpPr>
        <p:spPr>
          <a:xfrm>
            <a:off x="3242031" y="3719644"/>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Tecnologías mas usadas de CSS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6690035" y="1344504"/>
            <a:ext cx="4570482" cy="461665"/>
          </a:xfrm>
          <a:prstGeom prst="rect">
            <a:avLst/>
          </a:prstGeom>
          <a:noFill/>
        </p:spPr>
        <p:txBody>
          <a:bodyPr wrap="non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Desarrolladores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000259" y="1344505"/>
            <a:ext cx="4015843" cy="461665"/>
          </a:xfrm>
          <a:prstGeom prst="rect">
            <a:avLst/>
          </a:prstGeom>
          <a:noFill/>
        </p:spPr>
        <p:txBody>
          <a:bodyPr wrap="none" rtlCol="0">
            <a:spAutoFit/>
          </a:bodyPr>
          <a:lstStyle/>
          <a:p>
            <a:r>
              <a:rPr lang="es-CO" sz="2400" b="1" dirty="0">
                <a:solidFill>
                  <a:srgbClr val="FFFF00"/>
                </a:solidFill>
                <a:latin typeface="Raleway Black" pitchFamily="2" charset="0"/>
                <a:ea typeface="Open Sans SemiBold" panose="020B0706030804020204" pitchFamily="34" charset="0"/>
                <a:cs typeface="Open Sans SemiBold" panose="020B0706030804020204" pitchFamily="34" charset="0"/>
              </a:rPr>
              <a:t>Breve Introducción a CSS</a:t>
            </a:r>
            <a:endParaRPr lang="en-US" sz="24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3242031" y="4242864"/>
            <a:ext cx="4845901" cy="1815882"/>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latin typeface="Raleway Black" pitchFamily="2" charset="0"/>
              </a:rPr>
              <a:t>Según el sitio web </a:t>
            </a:r>
            <a:r>
              <a:rPr lang="es-MX" dirty="0" err="1">
                <a:solidFill>
                  <a:schemeClr val="bg1"/>
                </a:solidFill>
                <a:latin typeface="Raleway Black" pitchFamily="2" charset="0"/>
              </a:rPr>
              <a:t>BuiltWith</a:t>
            </a:r>
            <a:r>
              <a:rPr lang="es-MX" dirty="0">
                <a:solidFill>
                  <a:schemeClr val="bg1"/>
                </a:solidFill>
                <a:latin typeface="Raleway Black" pitchFamily="2" charset="0"/>
              </a:rPr>
              <a:t>, que rastrea el uso de tecnologías web en todo el mundo, Bootstrap es la librería de CSS más utilizada en la actualidad, con un 16% de participación de mercado. Le sigue </a:t>
            </a:r>
            <a:r>
              <a:rPr lang="es-MX" dirty="0" err="1">
                <a:solidFill>
                  <a:schemeClr val="bg1"/>
                </a:solidFill>
                <a:latin typeface="Raleway Black" pitchFamily="2" charset="0"/>
              </a:rPr>
              <a:t>Materialize</a:t>
            </a:r>
            <a:r>
              <a:rPr lang="es-MX" dirty="0">
                <a:solidFill>
                  <a:schemeClr val="bg1"/>
                </a:solidFill>
                <a:latin typeface="Raleway Black" pitchFamily="2" charset="0"/>
              </a:rPr>
              <a:t> CSS con un 0,9%, </a:t>
            </a:r>
            <a:r>
              <a:rPr lang="es-MX" dirty="0" err="1">
                <a:solidFill>
                  <a:schemeClr val="bg1"/>
                </a:solidFill>
                <a:latin typeface="Raleway Black" pitchFamily="2" charset="0"/>
              </a:rPr>
              <a:t>Foundation</a:t>
            </a:r>
            <a:r>
              <a:rPr lang="es-MX" dirty="0">
                <a:solidFill>
                  <a:schemeClr val="bg1"/>
                </a:solidFill>
                <a:latin typeface="Raleway Black" pitchFamily="2" charset="0"/>
              </a:rPr>
              <a:t> con un 0,8%, </a:t>
            </a:r>
            <a:r>
              <a:rPr lang="es-MX" dirty="0" err="1">
                <a:solidFill>
                  <a:schemeClr val="bg1"/>
                </a:solidFill>
                <a:latin typeface="Raleway Black" pitchFamily="2" charset="0"/>
              </a:rPr>
              <a:t>Tailwind</a:t>
            </a:r>
            <a:r>
              <a:rPr lang="es-MX" dirty="0">
                <a:solidFill>
                  <a:schemeClr val="bg1"/>
                </a:solidFill>
                <a:latin typeface="Raleway Black" pitchFamily="2" charset="0"/>
              </a:rPr>
              <a:t> CSS con un 0,6% etc.</a:t>
            </a:r>
            <a:endParaRPr lang="en-US" dirty="0">
              <a:solidFill>
                <a:schemeClr val="bg1"/>
              </a:solidFill>
              <a:latin typeface="Raleway Black" pitchFamily="2" charset="0"/>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6758811" y="1867724"/>
            <a:ext cx="4432929" cy="1323439"/>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solidFill>
                  <a:schemeClr val="bg1"/>
                </a:solidFill>
                <a:latin typeface="Raleway Black" pitchFamily="2" charset="0"/>
              </a:rPr>
              <a:t>Los </a:t>
            </a:r>
            <a:r>
              <a:rPr lang="en-US" dirty="0" err="1">
                <a:solidFill>
                  <a:schemeClr val="bg1"/>
                </a:solidFill>
                <a:latin typeface="Raleway Black" pitchFamily="2" charset="0"/>
              </a:rPr>
              <a:t>desarrolladores</a:t>
            </a:r>
            <a:r>
              <a:rPr lang="en-US" dirty="0">
                <a:solidFill>
                  <a:schemeClr val="bg1"/>
                </a:solidFill>
                <a:latin typeface="Raleway Black" pitchFamily="2" charset="0"/>
              </a:rPr>
              <a:t> de software </a:t>
            </a:r>
            <a:r>
              <a:rPr lang="es-MX" dirty="0">
                <a:solidFill>
                  <a:schemeClr val="bg1"/>
                </a:solidFill>
                <a:latin typeface="Raleway Black" pitchFamily="2" charset="0"/>
              </a:rPr>
              <a:t>sobre todo especializados en la implementación de diseños e interfaces gráficas </a:t>
            </a:r>
            <a:r>
              <a:rPr lang="en-US" dirty="0" err="1">
                <a:solidFill>
                  <a:schemeClr val="bg1"/>
                </a:solidFill>
                <a:latin typeface="Raleway Black" pitchFamily="2" charset="0"/>
              </a:rPr>
              <a:t>durante</a:t>
            </a:r>
            <a:r>
              <a:rPr lang="en-US" dirty="0">
                <a:solidFill>
                  <a:schemeClr val="bg1"/>
                </a:solidFill>
                <a:latin typeface="Raleway Black" pitchFamily="2" charset="0"/>
              </a:rPr>
              <a:t> </a:t>
            </a:r>
            <a:r>
              <a:rPr lang="en-US" dirty="0" err="1">
                <a:solidFill>
                  <a:schemeClr val="bg1"/>
                </a:solidFill>
                <a:latin typeface="Raleway Black" pitchFamily="2" charset="0"/>
              </a:rPr>
              <a:t>mucho</a:t>
            </a:r>
            <a:r>
              <a:rPr lang="en-US" dirty="0">
                <a:solidFill>
                  <a:schemeClr val="bg1"/>
                </a:solidFill>
                <a:latin typeface="Raleway Black" pitchFamily="2" charset="0"/>
              </a:rPr>
              <a:t> </a:t>
            </a:r>
            <a:r>
              <a:rPr lang="en-US" dirty="0" err="1">
                <a:solidFill>
                  <a:schemeClr val="bg1"/>
                </a:solidFill>
                <a:latin typeface="Raleway Black" pitchFamily="2" charset="0"/>
              </a:rPr>
              <a:t>tiempo</a:t>
            </a:r>
            <a:r>
              <a:rPr lang="en-US" dirty="0">
                <a:solidFill>
                  <a:schemeClr val="bg1"/>
                </a:solidFill>
                <a:latin typeface="Raleway Black" pitchFamily="2" charset="0"/>
              </a:rPr>
              <a:t> </a:t>
            </a:r>
            <a:r>
              <a:rPr lang="en-US" dirty="0" err="1">
                <a:solidFill>
                  <a:schemeClr val="bg1"/>
                </a:solidFill>
                <a:latin typeface="Raleway Black" pitchFamily="2" charset="0"/>
              </a:rPr>
              <a:t>han</a:t>
            </a:r>
            <a:r>
              <a:rPr lang="en-US" dirty="0">
                <a:solidFill>
                  <a:schemeClr val="bg1"/>
                </a:solidFill>
                <a:latin typeface="Raleway Black" pitchFamily="2" charset="0"/>
              </a:rPr>
              <a:t> </a:t>
            </a:r>
            <a:r>
              <a:rPr lang="en-US" dirty="0" err="1">
                <a:solidFill>
                  <a:schemeClr val="bg1"/>
                </a:solidFill>
                <a:latin typeface="Raleway Black" pitchFamily="2" charset="0"/>
              </a:rPr>
              <a:t>intentado</a:t>
            </a:r>
            <a:r>
              <a:rPr lang="en-US" dirty="0">
                <a:solidFill>
                  <a:schemeClr val="bg1"/>
                </a:solidFill>
                <a:latin typeface="Raleway Black" pitchFamily="2" charset="0"/>
              </a:rPr>
              <a:t> </a:t>
            </a:r>
            <a:r>
              <a:rPr lang="en-US" dirty="0" err="1">
                <a:solidFill>
                  <a:schemeClr val="bg1"/>
                </a:solidFill>
                <a:latin typeface="Raleway Black" pitchFamily="2" charset="0"/>
              </a:rPr>
              <a:t>hacer</a:t>
            </a:r>
            <a:r>
              <a:rPr lang="en-US" dirty="0">
                <a:solidFill>
                  <a:schemeClr val="bg1"/>
                </a:solidFill>
                <a:latin typeface="Raleway Black" pitchFamily="2" charset="0"/>
              </a:rPr>
              <a:t> </a:t>
            </a:r>
            <a:r>
              <a:rPr lang="en-US" dirty="0" err="1">
                <a:solidFill>
                  <a:schemeClr val="bg1"/>
                </a:solidFill>
                <a:latin typeface="Raleway Black" pitchFamily="2" charset="0"/>
              </a:rPr>
              <a:t>su</a:t>
            </a:r>
            <a:r>
              <a:rPr lang="en-US" dirty="0">
                <a:solidFill>
                  <a:schemeClr val="bg1"/>
                </a:solidFill>
                <a:latin typeface="Raleway Black" pitchFamily="2" charset="0"/>
              </a:rPr>
              <a:t> </a:t>
            </a:r>
            <a:r>
              <a:rPr lang="en-US" dirty="0" err="1">
                <a:solidFill>
                  <a:schemeClr val="bg1"/>
                </a:solidFill>
                <a:latin typeface="Raleway Black" pitchFamily="2" charset="0"/>
              </a:rPr>
              <a:t>trabajo</a:t>
            </a:r>
            <a:r>
              <a:rPr lang="en-US" dirty="0">
                <a:solidFill>
                  <a:schemeClr val="bg1"/>
                </a:solidFill>
                <a:latin typeface="Raleway Black" pitchFamily="2" charset="0"/>
              </a:rPr>
              <a:t> mas </a:t>
            </a:r>
            <a:r>
              <a:rPr lang="en-US" dirty="0" err="1">
                <a:solidFill>
                  <a:schemeClr val="bg1"/>
                </a:solidFill>
                <a:latin typeface="Raleway Black" pitchFamily="2" charset="0"/>
              </a:rPr>
              <a:t>eficiente</a:t>
            </a:r>
            <a:r>
              <a:rPr lang="en-US" dirty="0">
                <a:solidFill>
                  <a:schemeClr val="bg1"/>
                </a:solidFill>
                <a:latin typeface="Raleway Black" pitchFamily="2" charset="0"/>
              </a:rPr>
              <a:t> y </a:t>
            </a:r>
            <a:r>
              <a:rPr lang="en-US" dirty="0" err="1">
                <a:solidFill>
                  <a:schemeClr val="bg1"/>
                </a:solidFill>
                <a:latin typeface="Raleway Black" pitchFamily="2" charset="0"/>
              </a:rPr>
              <a:t>productivo</a:t>
            </a:r>
            <a:r>
              <a:rPr lang="en-US" dirty="0">
                <a:solidFill>
                  <a:schemeClr val="bg1"/>
                </a:solidFill>
                <a:latin typeface="Raleway Black" pitchFamily="2" charset="0"/>
              </a:rPr>
              <a:t>.</a:t>
            </a:r>
            <a:endParaRPr lang="es-CO" dirty="0">
              <a:solidFill>
                <a:schemeClr val="bg1"/>
              </a:solidFill>
              <a:latin typeface="Raleway Black" pitchFamily="2" charset="0"/>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000259" y="1814917"/>
            <a:ext cx="3922608" cy="1323439"/>
          </a:xfrm>
          <a:prstGeom prst="rect">
            <a:avLst/>
          </a:prstGeom>
          <a:noFill/>
        </p:spPr>
        <p:txBody>
          <a:bodyPr wrap="square" rtlCol="0">
            <a:spAutoFit/>
          </a:bodyPr>
          <a:lstStyle/>
          <a:p>
            <a:pPr algn="just"/>
            <a:r>
              <a:rPr lang="es-MX" sz="1600" b="1" dirty="0">
                <a:solidFill>
                  <a:schemeClr val="bg1"/>
                </a:solidFill>
                <a:latin typeface="Raleway Black" pitchFamily="2" charset="0"/>
                <a:ea typeface="Open Sans SemiBold" panose="020B0706030804020204" pitchFamily="34" charset="0"/>
                <a:cs typeface="Open Sans SemiBold" panose="020B0706030804020204" pitchFamily="34" charset="0"/>
              </a:rPr>
              <a:t>En 1997, el </a:t>
            </a:r>
            <a:r>
              <a:rPr lang="es-MX" sz="1600" b="1" dirty="0" err="1">
                <a:solidFill>
                  <a:schemeClr val="bg1"/>
                </a:solidFill>
                <a:latin typeface="Raleway Black" pitchFamily="2" charset="0"/>
                <a:ea typeface="Open Sans SemiBold" panose="020B0706030804020204" pitchFamily="34" charset="0"/>
                <a:cs typeface="Open Sans SemiBold" panose="020B0706030804020204" pitchFamily="34" charset="0"/>
              </a:rPr>
              <a:t>W3C</a:t>
            </a:r>
            <a:r>
              <a:rPr lang="es-MX" sz="1600" b="1" dirty="0">
                <a:solidFill>
                  <a:schemeClr val="bg1"/>
                </a:solidFill>
                <a:latin typeface="Raleway Black" pitchFamily="2" charset="0"/>
                <a:ea typeface="Open Sans SemiBold" panose="020B0706030804020204" pitchFamily="34" charset="0"/>
                <a:cs typeface="Open Sans SemiBold" panose="020B0706030804020204" pitchFamily="34" charset="0"/>
              </a:rPr>
              <a:t> decide separar los trabajos del grupo de HTML en tres secciones: el grupo de trabajo de HTML, el grupo de trabajo de DOM y el grupo de trabajo de CSS.</a:t>
            </a:r>
            <a:endParaRPr lang="en-US" sz="1600" b="1"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4438495" y="242101"/>
            <a:ext cx="299953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ANTECEDENTES</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588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5D4D7C5F-06D1-62DB-9343-B07E1EA05D99}"/>
              </a:ext>
            </a:extLst>
          </p:cNvPr>
          <p:cNvSpPr/>
          <p:nvPr/>
        </p:nvSpPr>
        <p:spPr>
          <a:xfrm rot="8561659">
            <a:off x="10155834" y="581144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1235140" y="511936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8409895">
            <a:off x="378569" y="6052124"/>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200A66D6-3519-314A-51EE-763DF2500C1D}"/>
              </a:ext>
            </a:extLst>
          </p:cNvPr>
          <p:cNvSpPr/>
          <p:nvPr/>
        </p:nvSpPr>
        <p:spPr>
          <a:xfrm rot="1712911">
            <a:off x="10897715" y="-2869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B8B3D805-BA03-C98E-E01B-D09A4EE7B12A}"/>
              </a:ext>
            </a:extLst>
          </p:cNvPr>
          <p:cNvSpPr/>
          <p:nvPr/>
        </p:nvSpPr>
        <p:spPr>
          <a:xfrm rot="10646673">
            <a:off x="-649431" y="514976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529330" y="127923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558315" y="873578"/>
            <a:ext cx="1374094" cy="461665"/>
          </a:xfrm>
          <a:prstGeom prst="rect">
            <a:avLst/>
          </a:prstGeom>
          <a:noFill/>
        </p:spPr>
        <p:txBody>
          <a:bodyPr wrap="none" rtlCol="0">
            <a:spAutoFit/>
          </a:bodyPr>
          <a:lstStyle/>
          <a:p>
            <a:pPr algn="just"/>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377E108F-7A62-89DF-7ACE-5B816596A268}"/>
              </a:ext>
            </a:extLst>
          </p:cNvPr>
          <p:cNvSpPr txBox="1"/>
          <p:nvPr/>
        </p:nvSpPr>
        <p:spPr>
          <a:xfrm>
            <a:off x="527387" y="1381635"/>
            <a:ext cx="11137224" cy="3970318"/>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 un conjunto de datos organizados de forma sistemática, que se utiliza generalmente para entrenar modelos de aprendizaje automático</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A continuación, se explica los pasos en los que se utiliza un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en la arquitectura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Preprocesamiento del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Antes de alimentar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 necesario realizar un preprocesamiento.</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División del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suele dividirse en conjuntos de entrenamiento, validación y prueba.</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Entrenamiento del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Una vez que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está preparado y dividido, se alimenta al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durante el proceso de entrenamiento.</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Evaluación del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Una vez que el modelo ha sido entrenado, se evalúa su rendimiento utilizando el conjunto de prueba.</a:t>
            </a:r>
          </a:p>
        </p:txBody>
      </p:sp>
    </p:spTree>
    <p:extLst>
      <p:ext uri="{BB962C8B-B14F-4D97-AF65-F5344CB8AC3E}">
        <p14:creationId xmlns:p14="http://schemas.microsoft.com/office/powerpoint/2010/main" val="3079325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561538" y="888948"/>
            <a:ext cx="5864106" cy="461665"/>
          </a:xfrm>
          <a:prstGeom prst="rect">
            <a:avLst/>
          </a:prstGeom>
          <a:noFill/>
        </p:spPr>
        <p:txBody>
          <a:bodyPr wrap="non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Recolección de Datos para el </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377E108F-7A62-89DF-7ACE-5B816596A268}"/>
              </a:ext>
            </a:extLst>
          </p:cNvPr>
          <p:cNvSpPr txBox="1"/>
          <p:nvPr/>
        </p:nvSpPr>
        <p:spPr>
          <a:xfrm>
            <a:off x="527387" y="1381635"/>
            <a:ext cx="11137224" cy="2308324"/>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En el proceso de recolección de datos para la creación de nuestro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empleamos una variedad de generadores y recursos. </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Css</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Grid</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Ultimate 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Gradient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Code</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Generators</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The</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Ultimate 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EnjoyCSS</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9" name="CuadroTexto 8">
            <a:extLst>
              <a:ext uri="{FF2B5EF4-FFF2-40B4-BE49-F238E27FC236}">
                <a16:creationId xmlns:a16="http://schemas.microsoft.com/office/drawing/2014/main" id="{7D41C454-41D9-C899-0776-B68F90F964AA}"/>
              </a:ext>
            </a:extLst>
          </p:cNvPr>
          <p:cNvSpPr txBox="1"/>
          <p:nvPr/>
        </p:nvSpPr>
        <p:spPr>
          <a:xfrm>
            <a:off x="561538" y="4205324"/>
            <a:ext cx="5408313" cy="461665"/>
          </a:xfrm>
          <a:prstGeom prst="rect">
            <a:avLst/>
          </a:prstGeom>
          <a:noFill/>
        </p:spPr>
        <p:txBody>
          <a:bodyPr wrap="squar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Fine-</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Tuning</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CF85A8DE-17C2-1657-9F61-67EB1476CE55}"/>
              </a:ext>
            </a:extLst>
          </p:cNvPr>
          <p:cNvSpPr txBox="1"/>
          <p:nvPr/>
        </p:nvSpPr>
        <p:spPr>
          <a:xfrm>
            <a:off x="561538" y="4830034"/>
            <a:ext cx="11137224" cy="646331"/>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Fine-</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Tuning</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o ajuste fino permite tomar un modelo entrenado que realiza bien una determinada tarea y aprovechar todo su conocimiento para resolver una nueva tarea específica</a:t>
            </a:r>
          </a:p>
        </p:txBody>
      </p:sp>
    </p:spTree>
    <p:extLst>
      <p:ext uri="{BB962C8B-B14F-4D97-AF65-F5344CB8AC3E}">
        <p14:creationId xmlns:p14="http://schemas.microsoft.com/office/powerpoint/2010/main" val="2812563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687687" y="909181"/>
            <a:ext cx="5408313" cy="461665"/>
          </a:xfrm>
          <a:prstGeom prst="rect">
            <a:avLst/>
          </a:prstGeom>
          <a:noFill/>
        </p:spPr>
        <p:txBody>
          <a:bodyPr wrap="squar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Fine-</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Tuning</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pic>
        <p:nvPicPr>
          <p:cNvPr id="9" name="Imagen 8">
            <a:extLst>
              <a:ext uri="{FF2B5EF4-FFF2-40B4-BE49-F238E27FC236}">
                <a16:creationId xmlns:a16="http://schemas.microsoft.com/office/drawing/2014/main" id="{60D6A3AD-CC4A-2151-FB49-FE423D6D1A8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7998" y="2084434"/>
            <a:ext cx="10936001" cy="3282077"/>
          </a:xfrm>
          <a:prstGeom prst="rect">
            <a:avLst/>
          </a:prstGeom>
          <a:noFill/>
          <a:ln>
            <a:noFill/>
          </a:ln>
        </p:spPr>
      </p:pic>
    </p:spTree>
    <p:extLst>
      <p:ext uri="{BB962C8B-B14F-4D97-AF65-F5344CB8AC3E}">
        <p14:creationId xmlns:p14="http://schemas.microsoft.com/office/powerpoint/2010/main" val="1074025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157941" y="2801938"/>
            <a:ext cx="8287846"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287487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83480" y="5932626"/>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10602295"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61538" y="1777025"/>
            <a:ext cx="11129650" cy="923330"/>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Como metodología de desarrollo se selecciono la programación extrema (XP) es una metodología ágil de gestión de proyectos que se centra en la velocidad y la simplicidad con ciclos de desarrollo cortos. </a:t>
            </a:r>
          </a:p>
        </p:txBody>
      </p:sp>
      <p:sp>
        <p:nvSpPr>
          <p:cNvPr id="3" name="CuadroTexto 2">
            <a:extLst>
              <a:ext uri="{FF2B5EF4-FFF2-40B4-BE49-F238E27FC236}">
                <a16:creationId xmlns:a16="http://schemas.microsoft.com/office/drawing/2014/main" id="{6EB63FDE-B66C-826D-5954-49C052AD4855}"/>
              </a:ext>
            </a:extLst>
          </p:cNvPr>
          <p:cNvSpPr txBox="1"/>
          <p:nvPr/>
        </p:nvSpPr>
        <p:spPr>
          <a:xfrm>
            <a:off x="834865" y="1155423"/>
            <a:ext cx="4246675" cy="461665"/>
          </a:xfrm>
          <a:prstGeom prst="rect">
            <a:avLst/>
          </a:prstGeom>
          <a:noFill/>
        </p:spPr>
        <p:txBody>
          <a:bodyPr wrap="none" rtlCol="0">
            <a:spAutoFit/>
          </a:bodyPr>
          <a:lstStyle/>
          <a:p>
            <a:r>
              <a:rPr lang="es-CO" sz="2400" dirty="0">
                <a:solidFill>
                  <a:srgbClr val="009A90"/>
                </a:solidFill>
                <a:latin typeface="Raleway Black" pitchFamily="2" charset="0"/>
                <a:ea typeface="Open Sans SemiBold" panose="020B0706030804020204" pitchFamily="34" charset="0"/>
                <a:cs typeface="Open Sans SemiBold" panose="020B0706030804020204" pitchFamily="34" charset="0"/>
              </a:rPr>
              <a:t>Metodología de Desarrollo</a:t>
            </a:r>
            <a:endParaRPr lang="en-US" sz="2400" dirty="0">
              <a:solidFill>
                <a:srgbClr val="EB9734"/>
              </a:solidFill>
              <a:latin typeface="Raleway Black" pitchFamily="2" charset="0"/>
            </a:endParaRPr>
          </a:p>
        </p:txBody>
      </p:sp>
      <p:sp>
        <p:nvSpPr>
          <p:cNvPr id="4" name="CuadroTexto 3">
            <a:extLst>
              <a:ext uri="{FF2B5EF4-FFF2-40B4-BE49-F238E27FC236}">
                <a16:creationId xmlns:a16="http://schemas.microsoft.com/office/drawing/2014/main" id="{16840BB7-B3E3-B164-B7A9-387CFC0F4936}"/>
              </a:ext>
            </a:extLst>
          </p:cNvPr>
          <p:cNvSpPr txBox="1"/>
          <p:nvPr/>
        </p:nvSpPr>
        <p:spPr>
          <a:xfrm>
            <a:off x="847307" y="2756201"/>
            <a:ext cx="3624710" cy="461665"/>
          </a:xfrm>
          <a:prstGeom prst="rect">
            <a:avLst/>
          </a:prstGeom>
          <a:noFill/>
        </p:spPr>
        <p:txBody>
          <a:bodyPr wrap="none" rtlCol="0">
            <a:spAutoFit/>
          </a:bodyPr>
          <a:lstStyle/>
          <a:p>
            <a:r>
              <a:rPr lang="es-CO" sz="2400" dirty="0">
                <a:solidFill>
                  <a:srgbClr val="009A90"/>
                </a:solidFill>
                <a:latin typeface="Raleway Black" pitchFamily="2" charset="0"/>
                <a:ea typeface="Open Sans SemiBold" panose="020B0706030804020204" pitchFamily="34" charset="0"/>
                <a:cs typeface="Open Sans SemiBold" panose="020B0706030804020204" pitchFamily="34" charset="0"/>
              </a:rPr>
              <a:t>Modelo </a:t>
            </a:r>
            <a:r>
              <a:rPr lang="es-CO"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Pre-entrenado</a:t>
            </a:r>
            <a:endParaRPr lang="en-US" sz="2400" dirty="0">
              <a:solidFill>
                <a:srgbClr val="EB9734"/>
              </a:solidFill>
              <a:latin typeface="Raleway Black" pitchFamily="2" charset="0"/>
            </a:endParaRPr>
          </a:p>
        </p:txBody>
      </p:sp>
      <p:sp>
        <p:nvSpPr>
          <p:cNvPr id="5" name="CuadroTexto 4">
            <a:extLst>
              <a:ext uri="{FF2B5EF4-FFF2-40B4-BE49-F238E27FC236}">
                <a16:creationId xmlns:a16="http://schemas.microsoft.com/office/drawing/2014/main" id="{9FF7017A-FFD8-3308-299C-014839102FF9}"/>
              </a:ext>
            </a:extLst>
          </p:cNvPr>
          <p:cNvSpPr txBox="1"/>
          <p:nvPr/>
        </p:nvSpPr>
        <p:spPr>
          <a:xfrm>
            <a:off x="531175" y="3453595"/>
            <a:ext cx="11129650" cy="2031325"/>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uso de un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tiene importantes ventajas. Reduce los costos de computación, la huella de carbono, y permite utilizar modelos de última generación sin tener que entrenar uno desde cero.</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seleccionado considerando todo lo anteriormente establecido es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 a continuación se explicará las diferentes características del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129287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31175" y="1507478"/>
            <a:ext cx="11129650" cy="1200329"/>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Los parámetros en un modelo de lenguaje como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(Generative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Pre-trained</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son típicamente tensores multidimensionales de números reales que se ajustan durante el entrenamiento para que el modelo pueda aprender a generar texto coherente y relevante basado en los datos de entrada.</a:t>
            </a: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084529"/>
            <a:ext cx="4087979"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Parámetros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Parameters</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a:t>
            </a:r>
          </a:p>
        </p:txBody>
      </p:sp>
      <p:pic>
        <p:nvPicPr>
          <p:cNvPr id="4" name="Imagen 3">
            <a:extLst>
              <a:ext uri="{FF2B5EF4-FFF2-40B4-BE49-F238E27FC236}">
                <a16:creationId xmlns:a16="http://schemas.microsoft.com/office/drawing/2014/main" id="{2E01317A-C095-D623-FD1C-7F6CD835019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1831" y="2745674"/>
            <a:ext cx="6345710" cy="3795237"/>
          </a:xfrm>
          <a:prstGeom prst="rect">
            <a:avLst/>
          </a:prstGeom>
          <a:noFill/>
          <a:ln>
            <a:noFill/>
          </a:ln>
        </p:spPr>
      </p:pic>
    </p:spTree>
    <p:extLst>
      <p:ext uri="{BB962C8B-B14F-4D97-AF65-F5344CB8AC3E}">
        <p14:creationId xmlns:p14="http://schemas.microsoft.com/office/powerpoint/2010/main" val="912254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31175" y="1265815"/>
            <a:ext cx="11129650" cy="1754326"/>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Las múltiples cabezas de atención en una capa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multi-cabeza</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permite al modelo capturar diferentes patrones y relaciones en los datos de entrada, mejorando así su capacidad para comprender y generar secuencias de manera efectiva. Las cabezas de atención permiten que el modelo atienda diferentes aspectos de la entrada simultáneamente y, por lo tanto, capturar diferentes tipos de información útil en la secuencia.</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48719" y="886577"/>
            <a:ext cx="2792752"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Cabezas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Heads</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a:t>
            </a:r>
          </a:p>
        </p:txBody>
      </p:sp>
      <p:pic>
        <p:nvPicPr>
          <p:cNvPr id="5" name="Imagen 4">
            <a:extLst>
              <a:ext uri="{FF2B5EF4-FFF2-40B4-BE49-F238E27FC236}">
                <a16:creationId xmlns:a16="http://schemas.microsoft.com/office/drawing/2014/main" id="{BD88327F-A081-A626-8843-13AE43FBB0B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9422" y="3017087"/>
            <a:ext cx="5784215" cy="3466465"/>
          </a:xfrm>
          <a:prstGeom prst="rect">
            <a:avLst/>
          </a:prstGeom>
          <a:noFill/>
          <a:ln>
            <a:noFill/>
          </a:ln>
        </p:spPr>
      </p:pic>
    </p:spTree>
    <p:extLst>
      <p:ext uri="{BB962C8B-B14F-4D97-AF65-F5344CB8AC3E}">
        <p14:creationId xmlns:p14="http://schemas.microsoft.com/office/powerpoint/2010/main" val="1438205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423598" y="1609913"/>
            <a:ext cx="10455072" cy="3970318"/>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Descripción del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 es la versión de parámetros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1.61B</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un modelo de lenguaje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creado y lanzado por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OpenAI</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modelo es un modelo previamente entrenado en el idioma inglés que utiliza un objetivo de modelado de lenguaje causal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CLM</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Desarrollado por: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OpenAI</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Tipo de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modelo de lenguaje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Idioma(s):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inglés</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Licencia:</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Licencia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MIT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modificada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Modelos relacionados: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-Medium y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GPT-Large</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err="1">
                <a:solidFill>
                  <a:srgbClr val="009A90"/>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 de entrenamiento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WebText</a:t>
            </a:r>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Uso directo: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Los principales usuarios previstos de estos modelos son investigadores y profesionales de la IA. Principalmente imaginamos que los investigadores utilizarán estos modelos de lenguaje para comprender mejor los comportamientos, capacidades, sesgos y limitaciones de los modelos de lenguaje generativo a gran escala.</a:t>
            </a:r>
          </a:p>
        </p:txBody>
      </p:sp>
      <p:sp>
        <p:nvSpPr>
          <p:cNvPr id="3" name="CuadroTexto 2">
            <a:extLst>
              <a:ext uri="{FF2B5EF4-FFF2-40B4-BE49-F238E27FC236}">
                <a16:creationId xmlns:a16="http://schemas.microsoft.com/office/drawing/2014/main" id="{6EB63FDE-B66C-826D-5954-49C052AD4855}"/>
              </a:ext>
            </a:extLst>
          </p:cNvPr>
          <p:cNvSpPr txBox="1"/>
          <p:nvPr/>
        </p:nvSpPr>
        <p:spPr>
          <a:xfrm>
            <a:off x="423598" y="928052"/>
            <a:ext cx="4690708"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Detalles del Modelo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GPT</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-2 XL</a:t>
            </a:r>
          </a:p>
        </p:txBody>
      </p:sp>
    </p:spTree>
    <p:extLst>
      <p:ext uri="{BB962C8B-B14F-4D97-AF65-F5344CB8AC3E}">
        <p14:creationId xmlns:p14="http://schemas.microsoft.com/office/powerpoint/2010/main" val="143279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941396"/>
            <a:ext cx="8008924"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Rendimiento del modelo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GPT</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-2 XL en tareas de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NLP</a:t>
            </a:r>
            <a:endPar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pic>
        <p:nvPicPr>
          <p:cNvPr id="4" name="Imagen 3">
            <a:extLst>
              <a:ext uri="{FF2B5EF4-FFF2-40B4-BE49-F238E27FC236}">
                <a16:creationId xmlns:a16="http://schemas.microsoft.com/office/drawing/2014/main" id="{55DF18D5-2323-AB20-194B-016B2BDDBB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1914" y="1661691"/>
            <a:ext cx="7468171" cy="2244787"/>
          </a:xfrm>
          <a:prstGeom prst="rect">
            <a:avLst/>
          </a:prstGeom>
          <a:noFill/>
          <a:ln>
            <a:noFill/>
          </a:ln>
        </p:spPr>
      </p:pic>
      <p:pic>
        <p:nvPicPr>
          <p:cNvPr id="5" name="Imagen 4">
            <a:extLst>
              <a:ext uri="{FF2B5EF4-FFF2-40B4-BE49-F238E27FC236}">
                <a16:creationId xmlns:a16="http://schemas.microsoft.com/office/drawing/2014/main" id="{6ADB4F6F-F543-CFA5-15A3-09C5CE364D83}"/>
              </a:ext>
            </a:extLst>
          </p:cNvPr>
          <p:cNvPicPr>
            <a:picLocks noChangeAspect="1"/>
          </p:cNvPicPr>
          <p:nvPr/>
        </p:nvPicPr>
        <p:blipFill>
          <a:blip r:embed="rId4"/>
          <a:stretch>
            <a:fillRect/>
          </a:stretch>
        </p:blipFill>
        <p:spPr>
          <a:xfrm>
            <a:off x="1412408" y="4165107"/>
            <a:ext cx="9715819" cy="1785190"/>
          </a:xfrm>
          <a:prstGeom prst="rect">
            <a:avLst/>
          </a:prstGeom>
        </p:spPr>
      </p:pic>
    </p:spTree>
    <p:extLst>
      <p:ext uri="{BB962C8B-B14F-4D97-AF65-F5344CB8AC3E}">
        <p14:creationId xmlns:p14="http://schemas.microsoft.com/office/powerpoint/2010/main" val="2875570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183443"/>
            <a:ext cx="6474849"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Tecnologías para desarrollo del proyecto</a:t>
            </a:r>
          </a:p>
        </p:txBody>
      </p:sp>
      <p:pic>
        <p:nvPicPr>
          <p:cNvPr id="1030" name="Picture 6">
            <a:extLst>
              <a:ext uri="{FF2B5EF4-FFF2-40B4-BE49-F238E27FC236}">
                <a16:creationId xmlns:a16="http://schemas.microsoft.com/office/drawing/2014/main" id="{A7E0D874-1198-00E3-DDA2-38AD885C6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368" y="2125377"/>
            <a:ext cx="1219200" cy="133826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11654A00-B574-2C86-38A0-7B872F5EF6D5}"/>
              </a:ext>
            </a:extLst>
          </p:cNvPr>
          <p:cNvPicPr>
            <a:picLocks noChangeAspect="1"/>
          </p:cNvPicPr>
          <p:nvPr/>
        </p:nvPicPr>
        <p:blipFill>
          <a:blip r:embed="rId4"/>
          <a:stretch>
            <a:fillRect/>
          </a:stretch>
        </p:blipFill>
        <p:spPr>
          <a:xfrm>
            <a:off x="6719810" y="2187695"/>
            <a:ext cx="1219200" cy="1172307"/>
          </a:xfrm>
          <a:prstGeom prst="rect">
            <a:avLst/>
          </a:prstGeom>
        </p:spPr>
      </p:pic>
      <p:pic>
        <p:nvPicPr>
          <p:cNvPr id="12" name="Imagen 11">
            <a:extLst>
              <a:ext uri="{FF2B5EF4-FFF2-40B4-BE49-F238E27FC236}">
                <a16:creationId xmlns:a16="http://schemas.microsoft.com/office/drawing/2014/main" id="{3293FDB1-C373-189A-AFEA-584F6B495634}"/>
              </a:ext>
            </a:extLst>
          </p:cNvPr>
          <p:cNvPicPr>
            <a:picLocks noChangeAspect="1"/>
          </p:cNvPicPr>
          <p:nvPr/>
        </p:nvPicPr>
        <p:blipFill>
          <a:blip r:embed="rId5"/>
          <a:stretch>
            <a:fillRect/>
          </a:stretch>
        </p:blipFill>
        <p:spPr>
          <a:xfrm>
            <a:off x="8761385" y="2160013"/>
            <a:ext cx="1104904" cy="1227670"/>
          </a:xfrm>
          <a:prstGeom prst="rect">
            <a:avLst/>
          </a:prstGeom>
        </p:spPr>
      </p:pic>
      <p:pic>
        <p:nvPicPr>
          <p:cNvPr id="17" name="Imagen 16">
            <a:extLst>
              <a:ext uri="{FF2B5EF4-FFF2-40B4-BE49-F238E27FC236}">
                <a16:creationId xmlns:a16="http://schemas.microsoft.com/office/drawing/2014/main" id="{B776D77D-D43A-F22B-E60F-C9BD8A4C5793}"/>
              </a:ext>
            </a:extLst>
          </p:cNvPr>
          <p:cNvPicPr>
            <a:picLocks noChangeAspect="1"/>
          </p:cNvPicPr>
          <p:nvPr/>
        </p:nvPicPr>
        <p:blipFill>
          <a:blip r:embed="rId6"/>
          <a:stretch>
            <a:fillRect/>
          </a:stretch>
        </p:blipFill>
        <p:spPr>
          <a:xfrm>
            <a:off x="2457623" y="3851115"/>
            <a:ext cx="885887" cy="1220554"/>
          </a:xfrm>
          <a:prstGeom prst="rect">
            <a:avLst/>
          </a:prstGeom>
        </p:spPr>
      </p:pic>
      <p:pic>
        <p:nvPicPr>
          <p:cNvPr id="21" name="Imagen 20">
            <a:extLst>
              <a:ext uri="{FF2B5EF4-FFF2-40B4-BE49-F238E27FC236}">
                <a16:creationId xmlns:a16="http://schemas.microsoft.com/office/drawing/2014/main" id="{7739DD72-9EBB-25F8-C6B0-2DC5FE6A6BC1}"/>
              </a:ext>
            </a:extLst>
          </p:cNvPr>
          <p:cNvPicPr>
            <a:picLocks noChangeAspect="1"/>
          </p:cNvPicPr>
          <p:nvPr/>
        </p:nvPicPr>
        <p:blipFill>
          <a:blip r:embed="rId7"/>
          <a:stretch>
            <a:fillRect/>
          </a:stretch>
        </p:blipFill>
        <p:spPr>
          <a:xfrm>
            <a:off x="3944830" y="3851115"/>
            <a:ext cx="885887" cy="1153713"/>
          </a:xfrm>
          <a:prstGeom prst="rect">
            <a:avLst/>
          </a:prstGeom>
        </p:spPr>
      </p:pic>
      <p:pic>
        <p:nvPicPr>
          <p:cNvPr id="25" name="Imagen 24">
            <a:extLst>
              <a:ext uri="{FF2B5EF4-FFF2-40B4-BE49-F238E27FC236}">
                <a16:creationId xmlns:a16="http://schemas.microsoft.com/office/drawing/2014/main" id="{4328CAA8-4E11-583C-DAC5-AC37A8D66AB0}"/>
              </a:ext>
            </a:extLst>
          </p:cNvPr>
          <p:cNvPicPr>
            <a:picLocks noChangeAspect="1"/>
          </p:cNvPicPr>
          <p:nvPr/>
        </p:nvPicPr>
        <p:blipFill>
          <a:blip r:embed="rId8"/>
          <a:stretch>
            <a:fillRect/>
          </a:stretch>
        </p:blipFill>
        <p:spPr>
          <a:xfrm>
            <a:off x="8838987" y="3896828"/>
            <a:ext cx="949700" cy="1192177"/>
          </a:xfrm>
          <a:prstGeom prst="rect">
            <a:avLst/>
          </a:prstGeom>
        </p:spPr>
      </p:pic>
      <p:pic>
        <p:nvPicPr>
          <p:cNvPr id="28" name="Imagen 27">
            <a:extLst>
              <a:ext uri="{FF2B5EF4-FFF2-40B4-BE49-F238E27FC236}">
                <a16:creationId xmlns:a16="http://schemas.microsoft.com/office/drawing/2014/main" id="{9DE697A1-6F94-95FF-7F79-29E3C5235033}"/>
              </a:ext>
            </a:extLst>
          </p:cNvPr>
          <p:cNvPicPr>
            <a:picLocks noChangeAspect="1"/>
          </p:cNvPicPr>
          <p:nvPr/>
        </p:nvPicPr>
        <p:blipFill>
          <a:blip r:embed="rId9"/>
          <a:stretch>
            <a:fillRect/>
          </a:stretch>
        </p:blipFill>
        <p:spPr>
          <a:xfrm>
            <a:off x="5442683" y="3851115"/>
            <a:ext cx="1066329" cy="1153713"/>
          </a:xfrm>
          <a:prstGeom prst="rect">
            <a:avLst/>
          </a:prstGeom>
        </p:spPr>
      </p:pic>
      <p:pic>
        <p:nvPicPr>
          <p:cNvPr id="30" name="Imagen 29">
            <a:extLst>
              <a:ext uri="{FF2B5EF4-FFF2-40B4-BE49-F238E27FC236}">
                <a16:creationId xmlns:a16="http://schemas.microsoft.com/office/drawing/2014/main" id="{FBB23BB0-6616-0995-E39B-337A328B297E}"/>
              </a:ext>
            </a:extLst>
          </p:cNvPr>
          <p:cNvPicPr>
            <a:picLocks noChangeAspect="1"/>
          </p:cNvPicPr>
          <p:nvPr/>
        </p:nvPicPr>
        <p:blipFill>
          <a:blip r:embed="rId10"/>
          <a:stretch>
            <a:fillRect/>
          </a:stretch>
        </p:blipFill>
        <p:spPr>
          <a:xfrm>
            <a:off x="7097197" y="3832520"/>
            <a:ext cx="1007773" cy="1172308"/>
          </a:xfrm>
          <a:prstGeom prst="rect">
            <a:avLst/>
          </a:prstGeom>
        </p:spPr>
      </p:pic>
      <p:pic>
        <p:nvPicPr>
          <p:cNvPr id="32" name="Imagen 31">
            <a:extLst>
              <a:ext uri="{FF2B5EF4-FFF2-40B4-BE49-F238E27FC236}">
                <a16:creationId xmlns:a16="http://schemas.microsoft.com/office/drawing/2014/main" id="{3B32BDDB-622D-848A-5982-6E14BEBFB356}"/>
              </a:ext>
            </a:extLst>
          </p:cNvPr>
          <p:cNvPicPr>
            <a:picLocks noChangeAspect="1"/>
          </p:cNvPicPr>
          <p:nvPr/>
        </p:nvPicPr>
        <p:blipFill>
          <a:blip r:embed="rId11"/>
          <a:stretch>
            <a:fillRect/>
          </a:stretch>
        </p:blipFill>
        <p:spPr>
          <a:xfrm>
            <a:off x="4550034" y="2201330"/>
            <a:ext cx="1108293" cy="1158672"/>
          </a:xfrm>
          <a:prstGeom prst="rect">
            <a:avLst/>
          </a:prstGeom>
        </p:spPr>
      </p:pic>
    </p:spTree>
    <p:extLst>
      <p:ext uri="{BB962C8B-B14F-4D97-AF65-F5344CB8AC3E}">
        <p14:creationId xmlns:p14="http://schemas.microsoft.com/office/powerpoint/2010/main" val="1658064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584361" y="2894271"/>
            <a:ext cx="7092006" cy="707886"/>
          </a:xfrm>
          <a:prstGeom prst="rect">
            <a:avLst/>
          </a:prstGeom>
          <a:noFill/>
        </p:spPr>
        <p:txBody>
          <a:bodyPr wrap="none" rtlCol="0">
            <a:spAutoFit/>
          </a:bodyPr>
          <a:lstStyle/>
          <a:p>
            <a:r>
              <a:rPr lang="es-CO" sz="4000" dirty="0">
                <a:solidFill>
                  <a:srgbClr val="EB9734"/>
                </a:solidFill>
                <a:latin typeface="Raleway Black" pitchFamily="2" charset="0"/>
              </a:rPr>
              <a:t>SITUACIÓN PROBLEMÁTICA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1556056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190080"/>
            <a:ext cx="6696064"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Herramientas para desarrollo del proyecto</a:t>
            </a:r>
          </a:p>
        </p:txBody>
      </p:sp>
      <p:pic>
        <p:nvPicPr>
          <p:cNvPr id="2050" name="Picture 2" descr="Visual Studio Code and VS Code icons and names usage guidelines">
            <a:extLst>
              <a:ext uri="{FF2B5EF4-FFF2-40B4-BE49-F238E27FC236}">
                <a16:creationId xmlns:a16="http://schemas.microsoft.com/office/drawing/2014/main" id="{4B01129E-44D1-CA9A-0A67-B95D25A6C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049" y="2097755"/>
            <a:ext cx="17907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Colab Logo transparent PNG - StickPNG">
            <a:extLst>
              <a:ext uri="{FF2B5EF4-FFF2-40B4-BE49-F238E27FC236}">
                <a16:creationId xmlns:a16="http://schemas.microsoft.com/office/drawing/2014/main" id="{3A699F97-C889-2B8C-880E-8D6218CD7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5977" y="2107280"/>
            <a:ext cx="17811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and assets - Hugging Face">
            <a:extLst>
              <a:ext uri="{FF2B5EF4-FFF2-40B4-BE49-F238E27FC236}">
                <a16:creationId xmlns:a16="http://schemas.microsoft.com/office/drawing/2014/main" id="{5D41A689-B844-1D72-A2CA-71BEA97AA6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74" y="2097755"/>
            <a:ext cx="17811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stman API Platform Logo PNG vector in SVG, PDF, AI, CDR format">
            <a:extLst>
              <a:ext uri="{FF2B5EF4-FFF2-40B4-BE49-F238E27FC236}">
                <a16:creationId xmlns:a16="http://schemas.microsoft.com/office/drawing/2014/main" id="{883290A3-2A35-3CDD-CEB6-40027BF4C3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556" y="4165107"/>
            <a:ext cx="179129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2732BA9D-4C1A-643B-81FE-B0EC0F571296}"/>
              </a:ext>
            </a:extLst>
          </p:cNvPr>
          <p:cNvPicPr>
            <a:picLocks noChangeAspect="1"/>
          </p:cNvPicPr>
          <p:nvPr/>
        </p:nvPicPr>
        <p:blipFill>
          <a:blip r:embed="rId7"/>
          <a:stretch>
            <a:fillRect/>
          </a:stretch>
        </p:blipFill>
        <p:spPr>
          <a:xfrm>
            <a:off x="6807472" y="4165108"/>
            <a:ext cx="1781175" cy="1685924"/>
          </a:xfrm>
          <a:prstGeom prst="rect">
            <a:avLst/>
          </a:prstGeom>
        </p:spPr>
      </p:pic>
    </p:spTree>
    <p:extLst>
      <p:ext uri="{BB962C8B-B14F-4D97-AF65-F5344CB8AC3E}">
        <p14:creationId xmlns:p14="http://schemas.microsoft.com/office/powerpoint/2010/main" val="4134585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256019" y="2894271"/>
            <a:ext cx="5748690" cy="707886"/>
          </a:xfrm>
          <a:prstGeom prst="rect">
            <a:avLst/>
          </a:prstGeom>
          <a:noFill/>
        </p:spPr>
        <p:txBody>
          <a:bodyPr wrap="none" rtlCol="0">
            <a:spAutoFit/>
          </a:bodyPr>
          <a:lstStyle/>
          <a:p>
            <a:r>
              <a:rPr lang="es-MX" sz="40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61568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877625"/>
            <a:ext cx="3568606" cy="430887"/>
          </a:xfrm>
          <a:prstGeom prst="rect">
            <a:avLst/>
          </a:prstGeom>
          <a:noFill/>
        </p:spPr>
        <p:txBody>
          <a:bodyPr wrap="none" rtlCol="0">
            <a:spAutoFit/>
          </a:bodyPr>
          <a:lstStyle/>
          <a:p>
            <a:r>
              <a:rPr lang="en-US"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Procesamiento</a:t>
            </a:r>
            <a:r>
              <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de Datos</a:t>
            </a: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3" name="Imagen 2">
            <a:extLst>
              <a:ext uri="{FF2B5EF4-FFF2-40B4-BE49-F238E27FC236}">
                <a16:creationId xmlns:a16="http://schemas.microsoft.com/office/drawing/2014/main" id="{EBA4FF90-BDC5-9D59-2166-90234913203E}"/>
              </a:ext>
            </a:extLst>
          </p:cNvPr>
          <p:cNvPicPr>
            <a:picLocks noChangeAspect="1"/>
          </p:cNvPicPr>
          <p:nvPr/>
        </p:nvPicPr>
        <p:blipFill>
          <a:blip r:embed="rId3"/>
          <a:stretch>
            <a:fillRect/>
          </a:stretch>
        </p:blipFill>
        <p:spPr>
          <a:xfrm>
            <a:off x="1484295" y="1883433"/>
            <a:ext cx="9026317" cy="2993608"/>
          </a:xfrm>
          <a:prstGeom prst="rect">
            <a:avLst/>
          </a:prstGeom>
        </p:spPr>
      </p:pic>
    </p:spTree>
    <p:extLst>
      <p:ext uri="{BB962C8B-B14F-4D97-AF65-F5344CB8AC3E}">
        <p14:creationId xmlns:p14="http://schemas.microsoft.com/office/powerpoint/2010/main" val="1712777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414529"/>
            <a:ext cx="9708107"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División en conjunto de datos de entrenamiento, validación y prueba</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4" name="CuadroTexto 3">
            <a:extLst>
              <a:ext uri="{FF2B5EF4-FFF2-40B4-BE49-F238E27FC236}">
                <a16:creationId xmlns:a16="http://schemas.microsoft.com/office/drawing/2014/main" id="{BDB5CA31-3553-9B31-B151-38509A8CA6AF}"/>
              </a:ext>
            </a:extLst>
          </p:cNvPr>
          <p:cNvSpPr txBox="1"/>
          <p:nvPr/>
        </p:nvSpPr>
        <p:spPr>
          <a:xfrm>
            <a:off x="737186" y="2085563"/>
            <a:ext cx="10106742" cy="2308324"/>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el entrenamiento de nuestro Modelo Generador de Código CSS, es crucial estructurar adecuadamente el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Para ello, dividiremos el conjunto de datos en tres archivos de tipo JSON los cuales son :</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STYLES.json</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a:t>
            </a: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Entrenamiento</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 Train)</a:t>
            </a:r>
          </a:p>
          <a:p>
            <a:pPr lvl="5"/>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VALIDATION.json</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Validación)</a:t>
            </a:r>
          </a:p>
          <a:p>
            <a:pPr lvl="5"/>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TEST.json</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Prueba)</a:t>
            </a: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04008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3278462"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Desarrollo del Modelo</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4" name="CuadroTexto 3">
            <a:extLst>
              <a:ext uri="{FF2B5EF4-FFF2-40B4-BE49-F238E27FC236}">
                <a16:creationId xmlns:a16="http://schemas.microsoft.com/office/drawing/2014/main" id="{BDB5CA31-3553-9B31-B151-38509A8CA6AF}"/>
              </a:ext>
            </a:extLst>
          </p:cNvPr>
          <p:cNvSpPr txBox="1"/>
          <p:nvPr/>
        </p:nvSpPr>
        <p:spPr>
          <a:xfrm>
            <a:off x="737186" y="1819195"/>
            <a:ext cx="10106742" cy="338554"/>
          </a:xfrm>
          <a:prstGeom prst="rect">
            <a:avLst/>
          </a:prstGeom>
          <a:noFill/>
        </p:spPr>
        <p:txBody>
          <a:bodyPr wrap="square" rtlCol="0">
            <a:spAutoFit/>
          </a:bodyPr>
          <a:lstStyle/>
          <a:p>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Preparando el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3" name="Imagen 2">
            <a:extLst>
              <a:ext uri="{FF2B5EF4-FFF2-40B4-BE49-F238E27FC236}">
                <a16:creationId xmlns:a16="http://schemas.microsoft.com/office/drawing/2014/main" id="{C002E867-FEE3-FFD1-F1DA-F7745F687361}"/>
              </a:ext>
            </a:extLst>
          </p:cNvPr>
          <p:cNvPicPr>
            <a:picLocks noChangeAspect="1"/>
          </p:cNvPicPr>
          <p:nvPr/>
        </p:nvPicPr>
        <p:blipFill>
          <a:blip r:embed="rId3"/>
          <a:stretch>
            <a:fillRect/>
          </a:stretch>
        </p:blipFill>
        <p:spPr>
          <a:xfrm>
            <a:off x="1674865" y="2584061"/>
            <a:ext cx="8565539" cy="2810758"/>
          </a:xfrm>
          <a:prstGeom prst="rect">
            <a:avLst/>
          </a:prstGeom>
        </p:spPr>
      </p:pic>
    </p:spTree>
    <p:extLst>
      <p:ext uri="{BB962C8B-B14F-4D97-AF65-F5344CB8AC3E}">
        <p14:creationId xmlns:p14="http://schemas.microsoft.com/office/powerpoint/2010/main" val="4083721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10197022"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Implementación de Modelo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Pre-entrenado</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-2 XL usando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GPT2Model</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6" name="Imagen 5">
            <a:extLst>
              <a:ext uri="{FF2B5EF4-FFF2-40B4-BE49-F238E27FC236}">
                <a16:creationId xmlns:a16="http://schemas.microsoft.com/office/drawing/2014/main" id="{E6B33305-1EA2-6EBF-12B3-7AC91847650F}"/>
              </a:ext>
            </a:extLst>
          </p:cNvPr>
          <p:cNvPicPr>
            <a:picLocks noChangeAspect="1"/>
          </p:cNvPicPr>
          <p:nvPr/>
        </p:nvPicPr>
        <p:blipFill>
          <a:blip r:embed="rId3"/>
          <a:stretch>
            <a:fillRect/>
          </a:stretch>
        </p:blipFill>
        <p:spPr>
          <a:xfrm>
            <a:off x="3160059" y="1954371"/>
            <a:ext cx="5635044" cy="773437"/>
          </a:xfrm>
          <a:prstGeom prst="rect">
            <a:avLst/>
          </a:prstGeom>
        </p:spPr>
      </p:pic>
      <p:sp>
        <p:nvSpPr>
          <p:cNvPr id="10" name="CuadroTexto 9">
            <a:extLst>
              <a:ext uri="{FF2B5EF4-FFF2-40B4-BE49-F238E27FC236}">
                <a16:creationId xmlns:a16="http://schemas.microsoft.com/office/drawing/2014/main" id="{A3DCA8D3-7272-BA93-B6F7-F743F9728493}"/>
              </a:ext>
            </a:extLst>
          </p:cNvPr>
          <p:cNvSpPr txBox="1"/>
          <p:nvPr/>
        </p:nvSpPr>
        <p:spPr>
          <a:xfrm>
            <a:off x="820517" y="3188557"/>
            <a:ext cx="10447091"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Cargando 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Tokenizador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GPT2Tokenizer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para la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Tokenizacion</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del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1" name="Imagen 10">
            <a:extLst>
              <a:ext uri="{FF2B5EF4-FFF2-40B4-BE49-F238E27FC236}">
                <a16:creationId xmlns:a16="http://schemas.microsoft.com/office/drawing/2014/main" id="{98CAE596-E29A-ADEA-38AD-5A5061B1C0E2}"/>
              </a:ext>
            </a:extLst>
          </p:cNvPr>
          <p:cNvPicPr>
            <a:picLocks noChangeAspect="1"/>
          </p:cNvPicPr>
          <p:nvPr/>
        </p:nvPicPr>
        <p:blipFill>
          <a:blip r:embed="rId4"/>
          <a:stretch>
            <a:fillRect/>
          </a:stretch>
        </p:blipFill>
        <p:spPr>
          <a:xfrm>
            <a:off x="1652712" y="3972842"/>
            <a:ext cx="9140423" cy="1557287"/>
          </a:xfrm>
          <a:prstGeom prst="rect">
            <a:avLst/>
          </a:prstGeom>
        </p:spPr>
      </p:pic>
    </p:spTree>
    <p:extLst>
      <p:ext uri="{BB962C8B-B14F-4D97-AF65-F5344CB8AC3E}">
        <p14:creationId xmlns:p14="http://schemas.microsoft.com/office/powerpoint/2010/main" val="229610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7167347" cy="430887"/>
          </a:xfrm>
          <a:prstGeom prst="rect">
            <a:avLst/>
          </a:prstGeom>
          <a:noFill/>
        </p:spPr>
        <p:txBody>
          <a:bodyPr wrap="none" rtlCol="0">
            <a:spAutoFit/>
          </a:bodyPr>
          <a:lstStyle/>
          <a:p>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Evaluacion</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de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codigo</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CSS generado por el Modelo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731349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888099" y="77742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649431" y="544931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341191" y="1132909"/>
            <a:ext cx="11289270" cy="3477875"/>
          </a:xfrm>
          <a:prstGeom prst="rect">
            <a:avLst/>
          </a:prstGeom>
          <a:noFill/>
        </p:spPr>
        <p:txBody>
          <a:bodyPr wrap="squar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Sistema Generador de CSS</a:t>
            </a:r>
          </a:p>
          <a:p>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Una vez que el Modelo ha sido entrenado cumpliendo con la precisión esperada, y se implementó una API para enviar peticiones al Modelo para generar código CSS, se desarrolló un sistema generador de código CSS que utiliza la API y el Modelo generador de código CSS.</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r>
              <a:rPr lang="es-MX" b="1" dirty="0">
                <a:solidFill>
                  <a:srgbClr val="FFFF00"/>
                </a:solidFill>
                <a:latin typeface="Raleway Black" pitchFamily="2" charset="0"/>
                <a:ea typeface="Open Sans SemiBold" panose="020B0706030804020204" pitchFamily="34" charset="0"/>
                <a:cs typeface="Open Sans SemiBold" panose="020B0706030804020204" pitchFamily="34" charset="0"/>
              </a:rPr>
              <a:t>Se implemento diversos componentes en el Sistema generador de CSS los cuales son: </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Barra de navegación vertical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Visualizador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Inicio de sesión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Historial</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43027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241515" y="1082433"/>
            <a:ext cx="9425129" cy="830997"/>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Como Planificación se presenta el siguiente cronograma donde el tiempo requerido para el desarrollo del proyecto fue de 20 semanas, también se utilizará el Diagrama de Gantt para organizar y ejecutar el cronograma de manera eficiente a continuación mostrado.</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331461" y="458128"/>
            <a:ext cx="5735866"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PLANIFICACIÓN DEL PROYECTO</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8" name="Imagen 7">
            <a:extLst>
              <a:ext uri="{FF2B5EF4-FFF2-40B4-BE49-F238E27FC236}">
                <a16:creationId xmlns:a16="http://schemas.microsoft.com/office/drawing/2014/main" id="{94298721-3533-C3C8-52FE-9D017F355D6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2394" y="2014515"/>
            <a:ext cx="7067212" cy="4545212"/>
          </a:xfrm>
          <a:prstGeom prst="rect">
            <a:avLst/>
          </a:prstGeom>
          <a:noFill/>
          <a:ln>
            <a:noFill/>
          </a:ln>
        </p:spPr>
      </p:pic>
    </p:spTree>
    <p:extLst>
      <p:ext uri="{BB962C8B-B14F-4D97-AF65-F5344CB8AC3E}">
        <p14:creationId xmlns:p14="http://schemas.microsoft.com/office/powerpoint/2010/main" val="2022738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241515" y="1082433"/>
            <a:ext cx="9565599" cy="3477875"/>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análisis bibliográfico ha proporcionado una base teórica sólida para el desarrollo de un modelo de inteligencia artificial que genera código CSS mediante procesamiento del lenguaje natural. Se diseñó un algoritmo que traduce etiquetas HTML en estilos CSS coherentes, reduciendo código repetitivo también se implemento, un prototipo de aplicación web permite a los usuarios ver vistas generadas en tiempo real al introducir etiquetas HTML, facilitando el diseño de páginas web. La aplicación presenta una interfaz intuitiva, permitiendo interacción sencilla sin conocimientos profundos de CSS. El proyecto demostró la viabilidad y eficacia del enfoque, mejorando la productividad y calidad en el desarrollo web, aunque aún hay oportunidades para optimización y expansión futura.</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586612" y="385269"/>
            <a:ext cx="3018775"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CONCLUSIONES</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10692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700000">
            <a:off x="8373877" y="1622173"/>
            <a:ext cx="3831235" cy="4087796"/>
          </a:xfrm>
          <a:prstGeom prst="frame">
            <a:avLst>
              <a:gd name="adj1" fmla="val 17453"/>
            </a:avLst>
          </a:prstGeom>
          <a:solidFill>
            <a:srgbClr val="929CA0"/>
          </a:solidFill>
          <a:ln>
            <a:noFill/>
          </a:ln>
          <a:scene3d>
            <a:camera prst="perspectiveContrastingLeftFacing">
              <a:rot lat="17979827" lon="3137160" rev="4026592"/>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2700000">
            <a:off x="7463586" y="2379730"/>
            <a:ext cx="2776936" cy="2679500"/>
          </a:xfrm>
          <a:prstGeom prst="frame">
            <a:avLst>
              <a:gd name="adj1" fmla="val 31126"/>
            </a:avLst>
          </a:prstGeom>
          <a:solidFill>
            <a:srgbClr val="009B90"/>
          </a:solidFill>
          <a:ln>
            <a:noFill/>
          </a:ln>
          <a:scene3d>
            <a:camera prst="perspectiveContrastingLeftFacing">
              <a:rot lat="2106427" lon="4129802" rev="1773145"/>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2700000">
            <a:off x="6453323" y="269207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285196" y="4848427"/>
            <a:ext cx="4256293" cy="323165"/>
          </a:xfrm>
          <a:prstGeom prst="rect">
            <a:avLst/>
          </a:prstGeom>
          <a:noFill/>
        </p:spPr>
        <p:txBody>
          <a:bodyPr wrap="none" rtlCol="0">
            <a:spAutoFit/>
          </a:bodyPr>
          <a:lstStyle/>
          <a:p>
            <a:pPr marL="285750" indent="-285750">
              <a:buFont typeface="Arial" panose="020B0604020202020204" pitchFamily="34" charset="0"/>
              <a:buChar char="•"/>
            </a:pP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Aumenta la complejidad del desarrollo.</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270759" y="2909448"/>
            <a:ext cx="5565947"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Gran cantidad de Librerías, </a:t>
            </a:r>
            <a:r>
              <a:rPr lang="es-CO" sz="1500" dirty="0" err="1">
                <a:solidFill>
                  <a:srgbClr val="009A90"/>
                </a:solidFill>
                <a:latin typeface="Raleway Black" pitchFamily="2" charset="0"/>
                <a:ea typeface="Open Sans SemiBold" panose="020B0706030804020204" pitchFamily="34" charset="0"/>
                <a:cs typeface="Open Sans SemiBold" panose="020B0706030804020204" pitchFamily="34" charset="0"/>
              </a:rPr>
              <a:t>Frameworks</a:t>
            </a: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 y </a:t>
            </a:r>
            <a:r>
              <a:rPr lang="es-CO" sz="1500" dirty="0" err="1">
                <a:solidFill>
                  <a:srgbClr val="009A90"/>
                </a:solidFill>
                <a:latin typeface="Raleway Black" pitchFamily="2" charset="0"/>
                <a:ea typeface="Open Sans SemiBold" panose="020B0706030804020204" pitchFamily="34" charset="0"/>
                <a:cs typeface="Open Sans SemiBold" panose="020B0706030804020204" pitchFamily="34" charset="0"/>
              </a:rPr>
              <a:t>APIs</a:t>
            </a: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 de CSS</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249910" y="1422523"/>
            <a:ext cx="4213013" cy="323165"/>
          </a:xfrm>
          <a:prstGeom prst="rect">
            <a:avLst/>
          </a:prstGeom>
          <a:noFill/>
        </p:spPr>
        <p:txBody>
          <a:bodyPr wrap="none" rtlCol="0">
            <a:spAutoFit/>
          </a:bodyPr>
          <a:lstStyle/>
          <a:p>
            <a:pPr marL="285750" indent="-285750">
              <a:buFont typeface="Arial" panose="020B0604020202020204" pitchFamily="34" charset="0"/>
              <a:buChar char="•"/>
            </a:pPr>
            <a:r>
              <a:rPr lang="es-CO" sz="1500" b="1" dirty="0">
                <a:solidFill>
                  <a:srgbClr val="FFC000"/>
                </a:solidFill>
                <a:latin typeface="Raleway Black" pitchFamily="2" charset="0"/>
                <a:ea typeface="Open Sans SemiBold" panose="020B0706030804020204" pitchFamily="34" charset="0"/>
                <a:cs typeface="Open Sans SemiBold" panose="020B0706030804020204" pitchFamily="34" charset="0"/>
              </a:rPr>
              <a:t>La complejidad de Desarrollar con CSS.</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flipV="1">
            <a:off x="4703215" y="1905285"/>
            <a:ext cx="1986959" cy="921643"/>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flipV="1">
            <a:off x="5414458" y="3815544"/>
            <a:ext cx="2469164" cy="774804"/>
            <a:chOff x="6225768" y="3017520"/>
            <a:chExt cx="177422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flipV="1">
              <a:off x="6225768" y="3550920"/>
              <a:ext cx="586513"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flipV="1">
            <a:off x="5634001" y="5535045"/>
            <a:ext cx="3769239" cy="603690"/>
            <a:chOff x="5696612" y="3017520"/>
            <a:chExt cx="2303385"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flipV="1">
              <a:off x="5696612" y="3550920"/>
              <a:ext cx="1115668"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3557342" y="250808"/>
            <a:ext cx="5020926" cy="523220"/>
          </a:xfrm>
          <a:prstGeom prst="rect">
            <a:avLst/>
          </a:prstGeom>
          <a:noFill/>
        </p:spPr>
        <p:txBody>
          <a:bodyPr wrap="none" rtlCol="0">
            <a:spAutoFit/>
          </a:bodyPr>
          <a:lstStyle/>
          <a:p>
            <a:r>
              <a:rPr lang="es-CO" sz="2800" dirty="0">
                <a:solidFill>
                  <a:srgbClr val="EB9734"/>
                </a:solidFill>
                <a:latin typeface="Raleway Black" pitchFamily="2" charset="0"/>
              </a:rPr>
              <a:t>SITUACIÓN PROBLEMÁTICA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CuadroTexto 20">
            <a:extLst>
              <a:ext uri="{FF2B5EF4-FFF2-40B4-BE49-F238E27FC236}">
                <a16:creationId xmlns:a16="http://schemas.microsoft.com/office/drawing/2014/main" id="{1388B7EE-22EC-33CD-6348-86CF627B7A88}"/>
              </a:ext>
            </a:extLst>
          </p:cNvPr>
          <p:cNvSpPr txBox="1"/>
          <p:nvPr/>
        </p:nvSpPr>
        <p:spPr>
          <a:xfrm>
            <a:off x="268073" y="5306065"/>
            <a:ext cx="3900427" cy="323165"/>
          </a:xfrm>
          <a:prstGeom prst="rect">
            <a:avLst/>
          </a:prstGeom>
          <a:noFill/>
        </p:spPr>
        <p:txBody>
          <a:bodyPr wrap="none" rtlCol="0">
            <a:spAutoFit/>
          </a:bodyPr>
          <a:lstStyle/>
          <a:p>
            <a:pPr marL="285750" indent="-285750">
              <a:buFont typeface="Arial" panose="020B0604020202020204" pitchFamily="34" charset="0"/>
              <a:buChar char="•"/>
            </a:pP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Incrementa el tiempo de desarrollo.</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26" name="CuadroTexto 25">
            <a:extLst>
              <a:ext uri="{FF2B5EF4-FFF2-40B4-BE49-F238E27FC236}">
                <a16:creationId xmlns:a16="http://schemas.microsoft.com/office/drawing/2014/main" id="{763C83BE-779A-4224-43BD-2A31635EDC0B}"/>
              </a:ext>
            </a:extLst>
          </p:cNvPr>
          <p:cNvSpPr txBox="1"/>
          <p:nvPr/>
        </p:nvSpPr>
        <p:spPr>
          <a:xfrm>
            <a:off x="270759" y="3391354"/>
            <a:ext cx="5143699" cy="553998"/>
          </a:xfrm>
          <a:prstGeom prst="rect">
            <a:avLst/>
          </a:prstGeom>
          <a:noFill/>
        </p:spPr>
        <p:txBody>
          <a:bodyPr wrap="square" rtlCol="0">
            <a:spAutoFit/>
          </a:bodyPr>
          <a:lstStyle/>
          <a:p>
            <a:pPr marL="285750" indent="-285750">
              <a:buFont typeface="Arial" panose="020B0604020202020204" pitchFamily="34" charset="0"/>
              <a:buChar char="•"/>
            </a:pPr>
            <a:r>
              <a:rPr lang="es-MX" sz="1500" dirty="0">
                <a:solidFill>
                  <a:srgbClr val="009A90"/>
                </a:solidFill>
                <a:latin typeface="Raleway Black" pitchFamily="2" charset="0"/>
                <a:ea typeface="Open Sans SemiBold" panose="020B0706030804020204" pitchFamily="34" charset="0"/>
                <a:cs typeface="Open Sans SemiBold" panose="020B0706030804020204" pitchFamily="34" charset="0"/>
              </a:rPr>
              <a:t>Escribir más código y se debe tener más conocimientos sobre la herramienta.</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29" name="CuadroTexto 28">
            <a:extLst>
              <a:ext uri="{FF2B5EF4-FFF2-40B4-BE49-F238E27FC236}">
                <a16:creationId xmlns:a16="http://schemas.microsoft.com/office/drawing/2014/main" id="{9E9BF258-0E22-F08A-8D3A-CF3607D4077B}"/>
              </a:ext>
            </a:extLst>
          </p:cNvPr>
          <p:cNvSpPr txBox="1"/>
          <p:nvPr/>
        </p:nvSpPr>
        <p:spPr>
          <a:xfrm>
            <a:off x="257222" y="1850686"/>
            <a:ext cx="4065537" cy="323165"/>
          </a:xfrm>
          <a:prstGeom prst="rect">
            <a:avLst/>
          </a:prstGeom>
          <a:noFill/>
        </p:spPr>
        <p:txBody>
          <a:bodyPr wrap="none" rtlCol="0">
            <a:spAutoFit/>
          </a:bodyPr>
          <a:lstStyle/>
          <a:p>
            <a:pPr marL="285750" indent="-285750">
              <a:buFont typeface="Arial" panose="020B0604020202020204" pitchFamily="34" charset="0"/>
              <a:buChar char="•"/>
            </a:pP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Proceso de desarrollo lento y tedioso.</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30" name="CuadroTexto 29">
            <a:extLst>
              <a:ext uri="{FF2B5EF4-FFF2-40B4-BE49-F238E27FC236}">
                <a16:creationId xmlns:a16="http://schemas.microsoft.com/office/drawing/2014/main" id="{1E9A2A1E-8EE8-6EFE-24AB-ACAE48517161}"/>
              </a:ext>
            </a:extLst>
          </p:cNvPr>
          <p:cNvSpPr txBox="1"/>
          <p:nvPr/>
        </p:nvSpPr>
        <p:spPr>
          <a:xfrm>
            <a:off x="277876" y="5733685"/>
            <a:ext cx="5400837"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La </a:t>
            </a: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combinación de habilidades técnicas y creativas.</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31" name="CuadroTexto 30">
            <a:extLst>
              <a:ext uri="{FF2B5EF4-FFF2-40B4-BE49-F238E27FC236}">
                <a16:creationId xmlns:a16="http://schemas.microsoft.com/office/drawing/2014/main" id="{52572835-F25A-B78F-3258-29811BB7DE6C}"/>
              </a:ext>
            </a:extLst>
          </p:cNvPr>
          <p:cNvSpPr txBox="1"/>
          <p:nvPr/>
        </p:nvSpPr>
        <p:spPr>
          <a:xfrm>
            <a:off x="285196" y="4070039"/>
            <a:ext cx="2927404"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El trabajo se incrementa. </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32" name="CuadroTexto 31">
            <a:extLst>
              <a:ext uri="{FF2B5EF4-FFF2-40B4-BE49-F238E27FC236}">
                <a16:creationId xmlns:a16="http://schemas.microsoft.com/office/drawing/2014/main" id="{0796FBA4-9EF0-FD35-686D-97E6D34F26B6}"/>
              </a:ext>
            </a:extLst>
          </p:cNvPr>
          <p:cNvSpPr txBox="1"/>
          <p:nvPr/>
        </p:nvSpPr>
        <p:spPr>
          <a:xfrm>
            <a:off x="257222" y="2278849"/>
            <a:ext cx="3621504" cy="323165"/>
          </a:xfrm>
          <a:prstGeom prst="rect">
            <a:avLst/>
          </a:prstGeom>
          <a:noFill/>
        </p:spPr>
        <p:txBody>
          <a:bodyPr wrap="none" rtlCol="0">
            <a:spAutoFit/>
          </a:bodyPr>
          <a:lstStyle/>
          <a:p>
            <a:pPr marL="285750" indent="-285750">
              <a:buFont typeface="Arial" panose="020B0604020202020204" pitchFamily="34" charset="0"/>
              <a:buChar char="•"/>
            </a:pPr>
            <a:r>
              <a:rPr lang="es-CO" sz="1500" b="1" dirty="0">
                <a:solidFill>
                  <a:srgbClr val="FFC000"/>
                </a:solidFill>
                <a:latin typeface="Raleway Black" pitchFamily="2" charset="0"/>
                <a:ea typeface="Open Sans SemiBold" panose="020B0706030804020204" pitchFamily="34" charset="0"/>
                <a:cs typeface="Open Sans SemiBold" panose="020B0706030804020204" pitchFamily="34" charset="0"/>
              </a:rPr>
              <a:t>La escritura de código repetitivo.</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416316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383435" y="1214047"/>
            <a:ext cx="9425129" cy="2862322"/>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recomienda mejorar el entrenamiento del modelo generador de código CSS para que generalice mejor y optimice su rendimiento, permitiendo su empaquetado y uso por otros ingenieros de software. Además, futuras versiones del software deberían generar múltiples alternativas de estilos CSS, enriqueciendo la experiencia del usuario y aumentando la flexibilidad del diseño. La iniciativa del proyecto debería replicarse en diversas tecnologías actuales, y se recomienda experimentar con diferentes modelos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para mejorar los generadores de código.</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056764" y="472935"/>
            <a:ext cx="3794629"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RECOMENDACIONES</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665606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1314094"/>
            <a:ext cx="7609881" cy="861774"/>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DEMO</a:t>
            </a: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54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734545"/>
            <a:ext cx="7609881" cy="1631216"/>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GRACIAS POR SU TIEMPO Y ATENCIÓN</a:t>
            </a: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05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04297" y="3075057"/>
            <a:ext cx="5452134"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399750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556678" y="5582531"/>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10115409"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61538" y="1407010"/>
            <a:ext cx="11129650" cy="2677656"/>
          </a:xfrm>
          <a:prstGeom prst="rect">
            <a:avLst/>
          </a:prstGeom>
          <a:noFill/>
        </p:spPr>
        <p:txBody>
          <a:bodyPr wrap="square" rtlCol="0">
            <a:spAutoFit/>
          </a:bodyPr>
          <a:lstStyle/>
          <a:p>
            <a:pPr algn="just"/>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El uso de CSS en diseño web para principiantes en el desarrollo web es complejo y requiere de muchas líneas de código, también de librerías y </a:t>
            </a:r>
            <a:r>
              <a:rPr lang="es-MX" sz="2400" dirty="0" err="1">
                <a:solidFill>
                  <a:schemeClr val="bg1"/>
                </a:solidFill>
                <a:latin typeface="Raleway Black" pitchFamily="2" charset="0"/>
                <a:ea typeface="Open Sans SemiBold" panose="020B0706030804020204" pitchFamily="34" charset="0"/>
                <a:cs typeface="Open Sans SemiBold" panose="020B0706030804020204" pitchFamily="34" charset="0"/>
              </a:rPr>
              <a:t>frameworks</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 estandarizadas que limitan la flexibilidad y creatividad. La curva de aprendizaje es pronunciada y la necesidad de comprender conceptos fundamentales aumentan los errores y la ineficiencia en la escritura y mantenimiento del código CSS, esto conduce a retrasos en el desarrollo y en la entrega de productos de calidad inferior.</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040740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458583" y="5505257"/>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4044"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705493" y="1394273"/>
            <a:ext cx="11129650" cy="2400657"/>
          </a:xfrm>
          <a:prstGeom prst="rect">
            <a:avLst/>
          </a:prstGeom>
          <a:noFill/>
        </p:spPr>
        <p:txBody>
          <a:bodyPr wrap="square" rtlCol="0">
            <a:spAutoFit/>
          </a:bodyPr>
          <a:lstStyle/>
          <a:p>
            <a:pPr algn="just"/>
            <a:r>
              <a:rPr lang="es-MX" sz="3000" dirty="0">
                <a:solidFill>
                  <a:schemeClr val="bg1"/>
                </a:solidFill>
                <a:latin typeface="Raleway Black" pitchFamily="2" charset="0"/>
                <a:ea typeface="Open Sans SemiBold" panose="020B0706030804020204" pitchFamily="34" charset="0"/>
                <a:cs typeface="Open Sans SemiBold" panose="020B0706030804020204" pitchFamily="34" charset="0"/>
              </a:rPr>
              <a:t>¿ Como podemos mejorar la productividad y reducir el tiempo de desarrollo de los ingenieros de software a la hora de desarrollar interfaces graficas de usuario con el lenguaje CSS utilizando una herramienta que no tenga una curva de aprendizaje elevada ?</a:t>
            </a:r>
            <a:endParaRPr lang="en-US" sz="3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87127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2708842" y="2902198"/>
            <a:ext cx="7274254" cy="707886"/>
          </a:xfrm>
          <a:prstGeom prst="rect">
            <a:avLst/>
          </a:prstGeom>
          <a:noFill/>
        </p:spPr>
        <p:txBody>
          <a:bodyPr wrap="square">
            <a:spAutoFit/>
          </a:bodyPr>
          <a:lstStyle/>
          <a:p>
            <a:r>
              <a:rPr lang="es-CO" sz="4000" dirty="0">
                <a:solidFill>
                  <a:srgbClr val="00F1FF"/>
                </a:solidFill>
                <a:latin typeface="Raleway Black" pitchFamily="2" charset="0"/>
              </a:rPr>
              <a:t>ABORDAJE DE LA SOLUCIÓN</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10134488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6775</TotalTime>
  <Words>3143</Words>
  <Application>Microsoft Office PowerPoint</Application>
  <PresentationFormat>Panorámica</PresentationFormat>
  <Paragraphs>354</Paragraphs>
  <Slides>52</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52</vt:i4>
      </vt:variant>
    </vt:vector>
  </HeadingPairs>
  <TitlesOfParts>
    <vt:vector size="61" baseType="lpstr">
      <vt:lpstr>Arial</vt:lpstr>
      <vt:lpstr>Calibri</vt:lpstr>
      <vt:lpstr>Calibri Light</vt:lpstr>
      <vt:lpstr>Open Sans</vt:lpstr>
      <vt:lpstr>Open Sans SemiBold</vt:lpstr>
      <vt:lpstr>Raleway Black</vt:lpstr>
      <vt:lpstr>Raleway Thin</vt:lpstr>
      <vt:lpstr>Segoe UI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tumiri huanca</dc:creator>
  <cp:lastModifiedBy>Alex Tumiri Huanca</cp:lastModifiedBy>
  <cp:revision>68</cp:revision>
  <dcterms:created xsi:type="dcterms:W3CDTF">2023-06-21T15:58:36Z</dcterms:created>
  <dcterms:modified xsi:type="dcterms:W3CDTF">2024-06-25T01:40:09Z</dcterms:modified>
</cp:coreProperties>
</file>