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4" r:id="rId4"/>
    <p:sldId id="260" r:id="rId5"/>
    <p:sldId id="261" r:id="rId6"/>
    <p:sldId id="262" r:id="rId7"/>
    <p:sldId id="263" r:id="rId8"/>
    <p:sldId id="266" r:id="rId9"/>
    <p:sldId id="267" r:id="rId10"/>
    <p:sldId id="259" r:id="rId11"/>
    <p:sldId id="268" r:id="rId12"/>
    <p:sldId id="269" r:id="rId13"/>
    <p:sldId id="258" r:id="rId14"/>
    <p:sldId id="270" r:id="rId15"/>
    <p:sldId id="271" r:id="rId16"/>
    <p:sldId id="272" r:id="rId17"/>
    <p:sldId id="273" r:id="rId18"/>
    <p:sldId id="274" r:id="rId19"/>
    <p:sldId id="275" r:id="rId20"/>
    <p:sldId id="276" r:id="rId21"/>
    <p:sldId id="277" r:id="rId22"/>
    <p:sldId id="257" r:id="rId23"/>
    <p:sldId id="278" r:id="rId24"/>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Tumiri Huanca" initials="ATH" lastIdx="1" clrIdx="0">
    <p:extLst>
      <p:ext uri="{19B8F6BF-5375-455C-9EA6-DF929625EA0E}">
        <p15:presenceInfo xmlns:p15="http://schemas.microsoft.com/office/powerpoint/2012/main" userId="S::Alex.Tumiri@jala.university::e96a457a-2fba-48c0-b4ff-823a42194f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B90"/>
    <a:srgbClr val="E10DFF"/>
    <a:srgbClr val="8A14EC"/>
    <a:srgbClr val="0066FF"/>
    <a:srgbClr val="221BAB"/>
    <a:srgbClr val="625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1" autoAdjust="0"/>
    <p:restoredTop sz="95658" autoAdjust="0"/>
  </p:normalViewPr>
  <p:slideViewPr>
    <p:cSldViewPr snapToGrid="0">
      <p:cViewPr varScale="1">
        <p:scale>
          <a:sx n="91" d="100"/>
          <a:sy n="91" d="100"/>
        </p:scale>
        <p:origin x="40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061A9E-F2B7-4B22-BCEF-5965F47B0A7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BO"/>
          </a:p>
        </p:txBody>
      </p:sp>
      <p:sp>
        <p:nvSpPr>
          <p:cNvPr id="3" name="Subtítulo 2">
            <a:extLst>
              <a:ext uri="{FF2B5EF4-FFF2-40B4-BE49-F238E27FC236}">
                <a16:creationId xmlns:a16="http://schemas.microsoft.com/office/drawing/2014/main" id="{B2D40A4C-F1D8-4625-BEFD-15BCBD621A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BO"/>
          </a:p>
        </p:txBody>
      </p:sp>
      <p:sp>
        <p:nvSpPr>
          <p:cNvPr id="4" name="Marcador de fecha 3">
            <a:extLst>
              <a:ext uri="{FF2B5EF4-FFF2-40B4-BE49-F238E27FC236}">
                <a16:creationId xmlns:a16="http://schemas.microsoft.com/office/drawing/2014/main" id="{3287F56A-0B70-401D-A234-FD4E028A8A47}"/>
              </a:ext>
            </a:extLst>
          </p:cNvPr>
          <p:cNvSpPr>
            <a:spLocks noGrp="1"/>
          </p:cNvSpPr>
          <p:nvPr>
            <p:ph type="dt" sz="half" idx="10"/>
          </p:nvPr>
        </p:nvSpPr>
        <p:spPr/>
        <p:txBody>
          <a:bodyPr/>
          <a:lstStyle/>
          <a:p>
            <a:fld id="{353ECDC7-B053-49E7-A4E4-B30D314B072F}" type="datetimeFigureOut">
              <a:rPr lang="es-BO" smtClean="0"/>
              <a:t>23/6/2023</a:t>
            </a:fld>
            <a:endParaRPr lang="es-BO"/>
          </a:p>
        </p:txBody>
      </p:sp>
      <p:sp>
        <p:nvSpPr>
          <p:cNvPr id="5" name="Marcador de pie de página 4">
            <a:extLst>
              <a:ext uri="{FF2B5EF4-FFF2-40B4-BE49-F238E27FC236}">
                <a16:creationId xmlns:a16="http://schemas.microsoft.com/office/drawing/2014/main" id="{CC67B711-006D-4D11-BC80-815D23C76131}"/>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820A68ED-1416-44F7-8BE8-F6D9BB1BF544}"/>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280275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D0BDA9-71E8-4966-A7F5-2F3E0B8594B2}"/>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texto vertical 2">
            <a:extLst>
              <a:ext uri="{FF2B5EF4-FFF2-40B4-BE49-F238E27FC236}">
                <a16:creationId xmlns:a16="http://schemas.microsoft.com/office/drawing/2014/main" id="{1DA54116-6249-4F4F-9461-B1A2F2485EB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3199AD11-A3BD-42F8-AF42-FE4BA692D672}"/>
              </a:ext>
            </a:extLst>
          </p:cNvPr>
          <p:cNvSpPr>
            <a:spLocks noGrp="1"/>
          </p:cNvSpPr>
          <p:nvPr>
            <p:ph type="dt" sz="half" idx="10"/>
          </p:nvPr>
        </p:nvSpPr>
        <p:spPr/>
        <p:txBody>
          <a:bodyPr/>
          <a:lstStyle/>
          <a:p>
            <a:fld id="{353ECDC7-B053-49E7-A4E4-B30D314B072F}" type="datetimeFigureOut">
              <a:rPr lang="es-BO" smtClean="0"/>
              <a:t>23/6/2023</a:t>
            </a:fld>
            <a:endParaRPr lang="es-BO"/>
          </a:p>
        </p:txBody>
      </p:sp>
      <p:sp>
        <p:nvSpPr>
          <p:cNvPr id="5" name="Marcador de pie de página 4">
            <a:extLst>
              <a:ext uri="{FF2B5EF4-FFF2-40B4-BE49-F238E27FC236}">
                <a16:creationId xmlns:a16="http://schemas.microsoft.com/office/drawing/2014/main" id="{8F1B7F53-6945-429D-AB9E-3CB5C44CF8EB}"/>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822CD8F8-69FD-40BB-BAB7-584AD678D3BB}"/>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5843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A309E2E-6CF4-4408-B946-DBAD33AB2DE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BO"/>
          </a:p>
        </p:txBody>
      </p:sp>
      <p:sp>
        <p:nvSpPr>
          <p:cNvPr id="3" name="Marcador de texto vertical 2">
            <a:extLst>
              <a:ext uri="{FF2B5EF4-FFF2-40B4-BE49-F238E27FC236}">
                <a16:creationId xmlns:a16="http://schemas.microsoft.com/office/drawing/2014/main" id="{2842794F-8FD3-4B82-B354-773615808C2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D9557745-BB9A-4929-93C5-6DD0DBCBD2FA}"/>
              </a:ext>
            </a:extLst>
          </p:cNvPr>
          <p:cNvSpPr>
            <a:spLocks noGrp="1"/>
          </p:cNvSpPr>
          <p:nvPr>
            <p:ph type="dt" sz="half" idx="10"/>
          </p:nvPr>
        </p:nvSpPr>
        <p:spPr/>
        <p:txBody>
          <a:bodyPr/>
          <a:lstStyle/>
          <a:p>
            <a:fld id="{353ECDC7-B053-49E7-A4E4-B30D314B072F}" type="datetimeFigureOut">
              <a:rPr lang="es-BO" smtClean="0"/>
              <a:t>23/6/2023</a:t>
            </a:fld>
            <a:endParaRPr lang="es-BO"/>
          </a:p>
        </p:txBody>
      </p:sp>
      <p:sp>
        <p:nvSpPr>
          <p:cNvPr id="5" name="Marcador de pie de página 4">
            <a:extLst>
              <a:ext uri="{FF2B5EF4-FFF2-40B4-BE49-F238E27FC236}">
                <a16:creationId xmlns:a16="http://schemas.microsoft.com/office/drawing/2014/main" id="{B579C96E-E864-409F-B052-2C12F508D717}"/>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BAEB336E-390C-4679-8406-5B8D4647B93C}"/>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376146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E2304B-18F4-4086-9145-123CE397B153}"/>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873530B4-7907-4911-8AD1-ADBE8532FC9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E149BE3D-8E11-47A5-9BEB-D074E08280F6}"/>
              </a:ext>
            </a:extLst>
          </p:cNvPr>
          <p:cNvSpPr>
            <a:spLocks noGrp="1"/>
          </p:cNvSpPr>
          <p:nvPr>
            <p:ph type="dt" sz="half" idx="10"/>
          </p:nvPr>
        </p:nvSpPr>
        <p:spPr/>
        <p:txBody>
          <a:bodyPr/>
          <a:lstStyle/>
          <a:p>
            <a:fld id="{353ECDC7-B053-49E7-A4E4-B30D314B072F}" type="datetimeFigureOut">
              <a:rPr lang="es-BO" smtClean="0"/>
              <a:t>23/6/2023</a:t>
            </a:fld>
            <a:endParaRPr lang="es-BO"/>
          </a:p>
        </p:txBody>
      </p:sp>
      <p:sp>
        <p:nvSpPr>
          <p:cNvPr id="5" name="Marcador de pie de página 4">
            <a:extLst>
              <a:ext uri="{FF2B5EF4-FFF2-40B4-BE49-F238E27FC236}">
                <a16:creationId xmlns:a16="http://schemas.microsoft.com/office/drawing/2014/main" id="{2ADB8D73-FBA2-4E8F-875B-3ADF70DA4B33}"/>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526CB01C-2854-498E-AC3E-43526F4EFD08}"/>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952453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1A1486-107B-43DC-A4C6-5FDF181B740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BAD40B3D-6640-45AC-82CE-717033FEA4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2E22C3C-9C96-4181-9BA9-BE9FFA26FD68}"/>
              </a:ext>
            </a:extLst>
          </p:cNvPr>
          <p:cNvSpPr>
            <a:spLocks noGrp="1"/>
          </p:cNvSpPr>
          <p:nvPr>
            <p:ph type="dt" sz="half" idx="10"/>
          </p:nvPr>
        </p:nvSpPr>
        <p:spPr/>
        <p:txBody>
          <a:bodyPr/>
          <a:lstStyle/>
          <a:p>
            <a:fld id="{353ECDC7-B053-49E7-A4E4-B30D314B072F}" type="datetimeFigureOut">
              <a:rPr lang="es-BO" smtClean="0"/>
              <a:t>23/6/2023</a:t>
            </a:fld>
            <a:endParaRPr lang="es-BO"/>
          </a:p>
        </p:txBody>
      </p:sp>
      <p:sp>
        <p:nvSpPr>
          <p:cNvPr id="5" name="Marcador de pie de página 4">
            <a:extLst>
              <a:ext uri="{FF2B5EF4-FFF2-40B4-BE49-F238E27FC236}">
                <a16:creationId xmlns:a16="http://schemas.microsoft.com/office/drawing/2014/main" id="{205CB674-D5CA-4049-AA3A-882677256CDE}"/>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980B4DA5-A3E5-4A48-9C74-3CFFC746CBF6}"/>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3791167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5D4E6B-E2EB-4715-BA36-3B5D072AD11C}"/>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8AEFC719-ACFE-432E-B008-2DFDDE61C21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contenido 3">
            <a:extLst>
              <a:ext uri="{FF2B5EF4-FFF2-40B4-BE49-F238E27FC236}">
                <a16:creationId xmlns:a16="http://schemas.microsoft.com/office/drawing/2014/main" id="{0E853F9F-E4FF-48F4-A51C-E1A54A9828B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fecha 4">
            <a:extLst>
              <a:ext uri="{FF2B5EF4-FFF2-40B4-BE49-F238E27FC236}">
                <a16:creationId xmlns:a16="http://schemas.microsoft.com/office/drawing/2014/main" id="{CCEDFECE-3720-4483-A904-BD170F892D6C}"/>
              </a:ext>
            </a:extLst>
          </p:cNvPr>
          <p:cNvSpPr>
            <a:spLocks noGrp="1"/>
          </p:cNvSpPr>
          <p:nvPr>
            <p:ph type="dt" sz="half" idx="10"/>
          </p:nvPr>
        </p:nvSpPr>
        <p:spPr/>
        <p:txBody>
          <a:bodyPr/>
          <a:lstStyle/>
          <a:p>
            <a:fld id="{353ECDC7-B053-49E7-A4E4-B30D314B072F}" type="datetimeFigureOut">
              <a:rPr lang="es-BO" smtClean="0"/>
              <a:t>23/6/2023</a:t>
            </a:fld>
            <a:endParaRPr lang="es-BO"/>
          </a:p>
        </p:txBody>
      </p:sp>
      <p:sp>
        <p:nvSpPr>
          <p:cNvPr id="6" name="Marcador de pie de página 5">
            <a:extLst>
              <a:ext uri="{FF2B5EF4-FFF2-40B4-BE49-F238E27FC236}">
                <a16:creationId xmlns:a16="http://schemas.microsoft.com/office/drawing/2014/main" id="{FAAE4FA7-2094-44DA-BD97-5E4D76C09553}"/>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7E33C311-EDC0-42B2-BE3E-975E5D2E16A9}"/>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2637432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032D4-CE4B-44B2-A119-47EC57D8607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3073C8CF-1542-4FE9-A8A4-94A8A3D6EE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618687E-DC4D-42DD-BEB6-CE14B1108A8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texto 4">
            <a:extLst>
              <a:ext uri="{FF2B5EF4-FFF2-40B4-BE49-F238E27FC236}">
                <a16:creationId xmlns:a16="http://schemas.microsoft.com/office/drawing/2014/main" id="{0D0DE2CF-9C2B-4A37-9EBE-1288B87EF3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5C6645A-FB09-46D7-B278-1C949CE8C57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7" name="Marcador de fecha 6">
            <a:extLst>
              <a:ext uri="{FF2B5EF4-FFF2-40B4-BE49-F238E27FC236}">
                <a16:creationId xmlns:a16="http://schemas.microsoft.com/office/drawing/2014/main" id="{09670E2D-BDC5-4A51-A62D-ECE182C9A145}"/>
              </a:ext>
            </a:extLst>
          </p:cNvPr>
          <p:cNvSpPr>
            <a:spLocks noGrp="1"/>
          </p:cNvSpPr>
          <p:nvPr>
            <p:ph type="dt" sz="half" idx="10"/>
          </p:nvPr>
        </p:nvSpPr>
        <p:spPr/>
        <p:txBody>
          <a:bodyPr/>
          <a:lstStyle/>
          <a:p>
            <a:fld id="{353ECDC7-B053-49E7-A4E4-B30D314B072F}" type="datetimeFigureOut">
              <a:rPr lang="es-BO" smtClean="0"/>
              <a:t>23/6/2023</a:t>
            </a:fld>
            <a:endParaRPr lang="es-BO"/>
          </a:p>
        </p:txBody>
      </p:sp>
      <p:sp>
        <p:nvSpPr>
          <p:cNvPr id="8" name="Marcador de pie de página 7">
            <a:extLst>
              <a:ext uri="{FF2B5EF4-FFF2-40B4-BE49-F238E27FC236}">
                <a16:creationId xmlns:a16="http://schemas.microsoft.com/office/drawing/2014/main" id="{D702D1E7-C95C-447A-8D62-012B861BD36A}"/>
              </a:ext>
            </a:extLst>
          </p:cNvPr>
          <p:cNvSpPr>
            <a:spLocks noGrp="1"/>
          </p:cNvSpPr>
          <p:nvPr>
            <p:ph type="ftr" sz="quarter" idx="11"/>
          </p:nvPr>
        </p:nvSpPr>
        <p:spPr/>
        <p:txBody>
          <a:bodyPr/>
          <a:lstStyle/>
          <a:p>
            <a:endParaRPr lang="es-BO"/>
          </a:p>
        </p:txBody>
      </p:sp>
      <p:sp>
        <p:nvSpPr>
          <p:cNvPr id="9" name="Marcador de número de diapositiva 8">
            <a:extLst>
              <a:ext uri="{FF2B5EF4-FFF2-40B4-BE49-F238E27FC236}">
                <a16:creationId xmlns:a16="http://schemas.microsoft.com/office/drawing/2014/main" id="{D1FE0391-A4E3-4AF3-BA3C-E3AE4C27FCE8}"/>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196271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911865-5F2F-4C6E-9FFC-89CF40E95A59}"/>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fecha 2">
            <a:extLst>
              <a:ext uri="{FF2B5EF4-FFF2-40B4-BE49-F238E27FC236}">
                <a16:creationId xmlns:a16="http://schemas.microsoft.com/office/drawing/2014/main" id="{8E54234B-7D65-4D6B-A052-A15D37F5F17A}"/>
              </a:ext>
            </a:extLst>
          </p:cNvPr>
          <p:cNvSpPr>
            <a:spLocks noGrp="1"/>
          </p:cNvSpPr>
          <p:nvPr>
            <p:ph type="dt" sz="half" idx="10"/>
          </p:nvPr>
        </p:nvSpPr>
        <p:spPr/>
        <p:txBody>
          <a:bodyPr/>
          <a:lstStyle/>
          <a:p>
            <a:fld id="{353ECDC7-B053-49E7-A4E4-B30D314B072F}" type="datetimeFigureOut">
              <a:rPr lang="es-BO" smtClean="0"/>
              <a:t>23/6/2023</a:t>
            </a:fld>
            <a:endParaRPr lang="es-BO"/>
          </a:p>
        </p:txBody>
      </p:sp>
      <p:sp>
        <p:nvSpPr>
          <p:cNvPr id="4" name="Marcador de pie de página 3">
            <a:extLst>
              <a:ext uri="{FF2B5EF4-FFF2-40B4-BE49-F238E27FC236}">
                <a16:creationId xmlns:a16="http://schemas.microsoft.com/office/drawing/2014/main" id="{3833D0A9-2558-4F55-A35F-7EBCB54B742B}"/>
              </a:ext>
            </a:extLst>
          </p:cNvPr>
          <p:cNvSpPr>
            <a:spLocks noGrp="1"/>
          </p:cNvSpPr>
          <p:nvPr>
            <p:ph type="ftr" sz="quarter" idx="11"/>
          </p:nvPr>
        </p:nvSpPr>
        <p:spPr/>
        <p:txBody>
          <a:bodyPr/>
          <a:lstStyle/>
          <a:p>
            <a:endParaRPr lang="es-BO"/>
          </a:p>
        </p:txBody>
      </p:sp>
      <p:sp>
        <p:nvSpPr>
          <p:cNvPr id="5" name="Marcador de número de diapositiva 4">
            <a:extLst>
              <a:ext uri="{FF2B5EF4-FFF2-40B4-BE49-F238E27FC236}">
                <a16:creationId xmlns:a16="http://schemas.microsoft.com/office/drawing/2014/main" id="{A0E5FC22-C161-4271-B5F0-2D29AD5EC3E9}"/>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76541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6A508C3-B500-494B-836C-461E5000D294}"/>
              </a:ext>
            </a:extLst>
          </p:cNvPr>
          <p:cNvSpPr>
            <a:spLocks noGrp="1"/>
          </p:cNvSpPr>
          <p:nvPr>
            <p:ph type="dt" sz="half" idx="10"/>
          </p:nvPr>
        </p:nvSpPr>
        <p:spPr/>
        <p:txBody>
          <a:bodyPr/>
          <a:lstStyle/>
          <a:p>
            <a:fld id="{353ECDC7-B053-49E7-A4E4-B30D314B072F}" type="datetimeFigureOut">
              <a:rPr lang="es-BO" smtClean="0"/>
              <a:t>23/6/2023</a:t>
            </a:fld>
            <a:endParaRPr lang="es-BO"/>
          </a:p>
        </p:txBody>
      </p:sp>
      <p:sp>
        <p:nvSpPr>
          <p:cNvPr id="3" name="Marcador de pie de página 2">
            <a:extLst>
              <a:ext uri="{FF2B5EF4-FFF2-40B4-BE49-F238E27FC236}">
                <a16:creationId xmlns:a16="http://schemas.microsoft.com/office/drawing/2014/main" id="{4BBD80DB-A501-45AE-9454-0D26240A2655}"/>
              </a:ext>
            </a:extLst>
          </p:cNvPr>
          <p:cNvSpPr>
            <a:spLocks noGrp="1"/>
          </p:cNvSpPr>
          <p:nvPr>
            <p:ph type="ftr" sz="quarter" idx="11"/>
          </p:nvPr>
        </p:nvSpPr>
        <p:spPr/>
        <p:txBody>
          <a:bodyPr/>
          <a:lstStyle/>
          <a:p>
            <a:endParaRPr lang="es-BO"/>
          </a:p>
        </p:txBody>
      </p:sp>
      <p:sp>
        <p:nvSpPr>
          <p:cNvPr id="4" name="Marcador de número de diapositiva 3">
            <a:extLst>
              <a:ext uri="{FF2B5EF4-FFF2-40B4-BE49-F238E27FC236}">
                <a16:creationId xmlns:a16="http://schemas.microsoft.com/office/drawing/2014/main" id="{C727F5C5-4B71-4CA6-BDEB-E99160AC0F74}"/>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73559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464C5D-5B21-43A9-9FD5-C2C403C1FBE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4F316789-4214-46E8-B00E-0642EDAEC4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texto 3">
            <a:extLst>
              <a:ext uri="{FF2B5EF4-FFF2-40B4-BE49-F238E27FC236}">
                <a16:creationId xmlns:a16="http://schemas.microsoft.com/office/drawing/2014/main" id="{0883A02C-B852-4397-9E54-DD5797C8E8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A60435F-720B-4B3C-899B-7A4B40B5A822}"/>
              </a:ext>
            </a:extLst>
          </p:cNvPr>
          <p:cNvSpPr>
            <a:spLocks noGrp="1"/>
          </p:cNvSpPr>
          <p:nvPr>
            <p:ph type="dt" sz="half" idx="10"/>
          </p:nvPr>
        </p:nvSpPr>
        <p:spPr/>
        <p:txBody>
          <a:bodyPr/>
          <a:lstStyle/>
          <a:p>
            <a:fld id="{353ECDC7-B053-49E7-A4E4-B30D314B072F}" type="datetimeFigureOut">
              <a:rPr lang="es-BO" smtClean="0"/>
              <a:t>23/6/2023</a:t>
            </a:fld>
            <a:endParaRPr lang="es-BO"/>
          </a:p>
        </p:txBody>
      </p:sp>
      <p:sp>
        <p:nvSpPr>
          <p:cNvPr id="6" name="Marcador de pie de página 5">
            <a:extLst>
              <a:ext uri="{FF2B5EF4-FFF2-40B4-BE49-F238E27FC236}">
                <a16:creationId xmlns:a16="http://schemas.microsoft.com/office/drawing/2014/main" id="{C62FE2A2-6113-4406-AD64-C09DBFC88B57}"/>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49D0EC46-2463-4F6B-A16A-74DB2E87BA48}"/>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681774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01A18-7502-4E47-A977-3A90E015FBB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BO"/>
          </a:p>
        </p:txBody>
      </p:sp>
      <p:sp>
        <p:nvSpPr>
          <p:cNvPr id="3" name="Marcador de posición de imagen 2">
            <a:extLst>
              <a:ext uri="{FF2B5EF4-FFF2-40B4-BE49-F238E27FC236}">
                <a16:creationId xmlns:a16="http://schemas.microsoft.com/office/drawing/2014/main" id="{686C0384-8E3E-49EB-917E-E0663FD717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Marcador de texto 3">
            <a:extLst>
              <a:ext uri="{FF2B5EF4-FFF2-40B4-BE49-F238E27FC236}">
                <a16:creationId xmlns:a16="http://schemas.microsoft.com/office/drawing/2014/main" id="{073473E8-0556-47E0-98ED-46C3256C4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A8648D8-9A1C-4F87-AA05-BA1C8AA9A7DB}"/>
              </a:ext>
            </a:extLst>
          </p:cNvPr>
          <p:cNvSpPr>
            <a:spLocks noGrp="1"/>
          </p:cNvSpPr>
          <p:nvPr>
            <p:ph type="dt" sz="half" idx="10"/>
          </p:nvPr>
        </p:nvSpPr>
        <p:spPr/>
        <p:txBody>
          <a:bodyPr/>
          <a:lstStyle/>
          <a:p>
            <a:fld id="{353ECDC7-B053-49E7-A4E4-B30D314B072F}" type="datetimeFigureOut">
              <a:rPr lang="es-BO" smtClean="0"/>
              <a:t>23/6/2023</a:t>
            </a:fld>
            <a:endParaRPr lang="es-BO"/>
          </a:p>
        </p:txBody>
      </p:sp>
      <p:sp>
        <p:nvSpPr>
          <p:cNvPr id="6" name="Marcador de pie de página 5">
            <a:extLst>
              <a:ext uri="{FF2B5EF4-FFF2-40B4-BE49-F238E27FC236}">
                <a16:creationId xmlns:a16="http://schemas.microsoft.com/office/drawing/2014/main" id="{4CF25CDB-4B89-496C-BDD7-D6CAE262D424}"/>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2D400ACF-7372-498D-B5D7-69AD9DBD0BC0}"/>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3744363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73000">
              <a:schemeClr val="accent1">
                <a:lumMod val="50000"/>
              </a:schemeClr>
            </a:gs>
          </a:gsLst>
          <a:lin ang="13500000" scaled="0"/>
          <a:tileRect/>
        </a:gra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B1FC2C1-A099-4830-9191-3C7496C125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F18E0167-E80D-4B66-AE71-86A642C349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10E22279-9BE4-433B-AF78-CB4D38C9AE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ECDC7-B053-49E7-A4E4-B30D314B072F}" type="datetimeFigureOut">
              <a:rPr lang="es-BO" smtClean="0"/>
              <a:t>23/6/2023</a:t>
            </a:fld>
            <a:endParaRPr lang="es-BO"/>
          </a:p>
        </p:txBody>
      </p:sp>
      <p:sp>
        <p:nvSpPr>
          <p:cNvPr id="5" name="Marcador de pie de página 4">
            <a:extLst>
              <a:ext uri="{FF2B5EF4-FFF2-40B4-BE49-F238E27FC236}">
                <a16:creationId xmlns:a16="http://schemas.microsoft.com/office/drawing/2014/main" id="{3231A8EB-F923-47DB-AD2F-F0FEA5CFAC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BO"/>
          </a:p>
        </p:txBody>
      </p:sp>
      <p:sp>
        <p:nvSpPr>
          <p:cNvPr id="6" name="Marcador de número de diapositiva 5">
            <a:extLst>
              <a:ext uri="{FF2B5EF4-FFF2-40B4-BE49-F238E27FC236}">
                <a16:creationId xmlns:a16="http://schemas.microsoft.com/office/drawing/2014/main" id="{F7BCDE19-DE08-4434-8BFE-598E1D0FD1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C5049-46AC-4F67-B6D1-706507E7B53E}" type="slidenum">
              <a:rPr lang="es-BO" smtClean="0"/>
              <a:t>‹Nº›</a:t>
            </a:fld>
            <a:endParaRPr lang="es-BO"/>
          </a:p>
        </p:txBody>
      </p:sp>
    </p:spTree>
    <p:extLst>
      <p:ext uri="{BB962C8B-B14F-4D97-AF65-F5344CB8AC3E}">
        <p14:creationId xmlns:p14="http://schemas.microsoft.com/office/powerpoint/2010/main" val="2020148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 Id="rId30" Type="http://schemas.openxmlformats.org/officeDocument/2006/relationships/image" Target="../media/image29.png"/></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upo 57">
            <a:extLst>
              <a:ext uri="{FF2B5EF4-FFF2-40B4-BE49-F238E27FC236}">
                <a16:creationId xmlns:a16="http://schemas.microsoft.com/office/drawing/2014/main" id="{9F014DF2-210D-46A0-B4D3-F1E54F997997}"/>
              </a:ext>
            </a:extLst>
          </p:cNvPr>
          <p:cNvGrpSpPr/>
          <p:nvPr/>
        </p:nvGrpSpPr>
        <p:grpSpPr>
          <a:xfrm>
            <a:off x="4359245" y="2699236"/>
            <a:ext cx="8874155" cy="4476264"/>
            <a:chOff x="545157" y="784785"/>
            <a:chExt cx="6120000" cy="3240000"/>
          </a:xfrm>
          <a:solidFill>
            <a:schemeClr val="bg1">
              <a:alpha val="22000"/>
            </a:schemeClr>
          </a:solidFill>
          <a:scene3d>
            <a:camera prst="isometricTopUp"/>
            <a:lightRig rig="threePt" dir="t"/>
          </a:scene3d>
        </p:grpSpPr>
        <p:sp>
          <p:nvSpPr>
            <p:cNvPr id="59" name="Rectángulo: esquinas redondeadas 58">
              <a:extLst>
                <a:ext uri="{FF2B5EF4-FFF2-40B4-BE49-F238E27FC236}">
                  <a16:creationId xmlns:a16="http://schemas.microsoft.com/office/drawing/2014/main" id="{DEA53F0A-EABE-4901-9074-60C914575BEF}"/>
                </a:ext>
              </a:extLst>
            </p:cNvPr>
            <p:cNvSpPr/>
            <p:nvPr/>
          </p:nvSpPr>
          <p:spPr>
            <a:xfrm>
              <a:off x="545157" y="784785"/>
              <a:ext cx="6120000" cy="3240000"/>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60" name="Rectángulo: esquinas redondeadas 59">
              <a:extLst>
                <a:ext uri="{FF2B5EF4-FFF2-40B4-BE49-F238E27FC236}">
                  <a16:creationId xmlns:a16="http://schemas.microsoft.com/office/drawing/2014/main" id="{5CAFF9DB-CD65-4EBF-BB29-286D5E631CF0}"/>
                </a:ext>
              </a:extLst>
            </p:cNvPr>
            <p:cNvSpPr/>
            <p:nvPr/>
          </p:nvSpPr>
          <p:spPr>
            <a:xfrm>
              <a:off x="2794001" y="1011520"/>
              <a:ext cx="822959" cy="1263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sp>
          <p:nvSpPr>
            <p:cNvPr id="61" name="Rectángulo: esquinas redondeadas 60">
              <a:extLst>
                <a:ext uri="{FF2B5EF4-FFF2-40B4-BE49-F238E27FC236}">
                  <a16:creationId xmlns:a16="http://schemas.microsoft.com/office/drawing/2014/main" id="{7F97B996-033E-481B-B8FF-FA6452C54D7E}"/>
                </a:ext>
              </a:extLst>
            </p:cNvPr>
            <p:cNvSpPr/>
            <p:nvPr/>
          </p:nvSpPr>
          <p:spPr>
            <a:xfrm>
              <a:off x="3698999" y="1011520"/>
              <a:ext cx="1157482" cy="1263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62" name="Rectángulo: esquinas redondeadas 61">
              <a:extLst>
                <a:ext uri="{FF2B5EF4-FFF2-40B4-BE49-F238E27FC236}">
                  <a16:creationId xmlns:a16="http://schemas.microsoft.com/office/drawing/2014/main" id="{CDE6E5A8-EDB6-4A50-93C2-F2BDE2FB7C50}"/>
                </a:ext>
              </a:extLst>
            </p:cNvPr>
            <p:cNvSpPr/>
            <p:nvPr/>
          </p:nvSpPr>
          <p:spPr>
            <a:xfrm>
              <a:off x="2794001" y="2312985"/>
              <a:ext cx="2057167" cy="1537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sp>
          <p:nvSpPr>
            <p:cNvPr id="63" name="Rectángulo: esquinas redondeadas 62">
              <a:extLst>
                <a:ext uri="{FF2B5EF4-FFF2-40B4-BE49-F238E27FC236}">
                  <a16:creationId xmlns:a16="http://schemas.microsoft.com/office/drawing/2014/main" id="{CD3DAB61-01BA-40ED-9A9A-9AE8A0A3D13D}"/>
                </a:ext>
              </a:extLst>
            </p:cNvPr>
            <p:cNvSpPr/>
            <p:nvPr/>
          </p:nvSpPr>
          <p:spPr>
            <a:xfrm>
              <a:off x="749963" y="959385"/>
              <a:ext cx="1962000" cy="2890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64" name="Rectángulo: esquinas redondeadas 63">
              <a:extLst>
                <a:ext uri="{FF2B5EF4-FFF2-40B4-BE49-F238E27FC236}">
                  <a16:creationId xmlns:a16="http://schemas.microsoft.com/office/drawing/2014/main" id="{818E3C5C-2ABC-4AED-9663-71E0BB49D860}"/>
                </a:ext>
              </a:extLst>
            </p:cNvPr>
            <p:cNvSpPr/>
            <p:nvPr/>
          </p:nvSpPr>
          <p:spPr>
            <a:xfrm>
              <a:off x="6096000" y="1434600"/>
              <a:ext cx="244800" cy="199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pic>
          <p:nvPicPr>
            <p:cNvPr id="65" name="Gráfico 64" descr="Cerebro en la cabeza con relleno sólido">
              <a:extLst>
                <a:ext uri="{FF2B5EF4-FFF2-40B4-BE49-F238E27FC236}">
                  <a16:creationId xmlns:a16="http://schemas.microsoft.com/office/drawing/2014/main" id="{11A4B848-9EEA-405A-ACC1-FD962D0463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124968" y="1836263"/>
              <a:ext cx="1245322" cy="1245322"/>
            </a:xfrm>
            <a:prstGeom prst="rect">
              <a:avLst/>
            </a:prstGeom>
          </p:spPr>
        </p:pic>
        <p:pic>
          <p:nvPicPr>
            <p:cNvPr id="66" name="Gráfico 65" descr="Libros con relleno sólido">
              <a:extLst>
                <a:ext uri="{FF2B5EF4-FFF2-40B4-BE49-F238E27FC236}">
                  <a16:creationId xmlns:a16="http://schemas.microsoft.com/office/drawing/2014/main" id="{C82BFA99-BCC0-458A-97F0-D001D10874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3831206" y="1223985"/>
              <a:ext cx="914400" cy="914400"/>
            </a:xfrm>
            <a:prstGeom prst="rect">
              <a:avLst/>
            </a:prstGeom>
          </p:spPr>
        </p:pic>
        <p:pic>
          <p:nvPicPr>
            <p:cNvPr id="67" name="Gráfico 66" descr="Engranaje único con relleno sólido">
              <a:extLst>
                <a:ext uri="{FF2B5EF4-FFF2-40B4-BE49-F238E27FC236}">
                  <a16:creationId xmlns:a16="http://schemas.microsoft.com/office/drawing/2014/main" id="{11BFE5A8-6E55-4933-A28D-4130BF0F526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2852273" y="1327977"/>
              <a:ext cx="706415" cy="706415"/>
            </a:xfrm>
            <a:prstGeom prst="rect">
              <a:avLst/>
            </a:prstGeom>
          </p:spPr>
        </p:pic>
        <p:pic>
          <p:nvPicPr>
            <p:cNvPr id="68" name="Gráfico 67" descr="Aula de clases con relleno sólido">
              <a:extLst>
                <a:ext uri="{FF2B5EF4-FFF2-40B4-BE49-F238E27FC236}">
                  <a16:creationId xmlns:a16="http://schemas.microsoft.com/office/drawing/2014/main" id="{9F4E420E-67F4-424B-998C-DCDDB79E830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3292039" y="2647032"/>
              <a:ext cx="914400" cy="914400"/>
            </a:xfrm>
            <a:prstGeom prst="rect">
              <a:avLst/>
            </a:prstGeom>
          </p:spPr>
        </p:pic>
        <p:sp>
          <p:nvSpPr>
            <p:cNvPr id="69" name="Rectángulo: esquinas redondeadas 68">
              <a:extLst>
                <a:ext uri="{FF2B5EF4-FFF2-40B4-BE49-F238E27FC236}">
                  <a16:creationId xmlns:a16="http://schemas.microsoft.com/office/drawing/2014/main" id="{D1007948-F0DB-44AE-BB12-6E333BF18283}"/>
                </a:ext>
              </a:extLst>
            </p:cNvPr>
            <p:cNvSpPr/>
            <p:nvPr/>
          </p:nvSpPr>
          <p:spPr>
            <a:xfrm>
              <a:off x="4989771" y="1063512"/>
              <a:ext cx="888240" cy="8603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pic>
          <p:nvPicPr>
            <p:cNvPr id="70" name="Gráfico 69" descr="Calendario con relleno sólido">
              <a:extLst>
                <a:ext uri="{FF2B5EF4-FFF2-40B4-BE49-F238E27FC236}">
                  <a16:creationId xmlns:a16="http://schemas.microsoft.com/office/drawing/2014/main" id="{3E666FF0-ED10-4A28-90DA-E5B9C33E50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5058683" y="1180539"/>
              <a:ext cx="723283" cy="723283"/>
            </a:xfrm>
            <a:prstGeom prst="rect">
              <a:avLst/>
            </a:prstGeom>
          </p:spPr>
        </p:pic>
        <p:sp>
          <p:nvSpPr>
            <p:cNvPr id="71" name="Rectángulo: esquinas redondeadas 70">
              <a:extLst>
                <a:ext uri="{FF2B5EF4-FFF2-40B4-BE49-F238E27FC236}">
                  <a16:creationId xmlns:a16="http://schemas.microsoft.com/office/drawing/2014/main" id="{8A6E5BFF-8974-4DC7-BF0E-9F23885C72B5}"/>
                </a:ext>
              </a:extLst>
            </p:cNvPr>
            <p:cNvSpPr/>
            <p:nvPr/>
          </p:nvSpPr>
          <p:spPr>
            <a:xfrm>
              <a:off x="4995360" y="1998009"/>
              <a:ext cx="888240" cy="8603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sp>
          <p:nvSpPr>
            <p:cNvPr id="72" name="Rectángulo: esquinas redondeadas 71">
              <a:extLst>
                <a:ext uri="{FF2B5EF4-FFF2-40B4-BE49-F238E27FC236}">
                  <a16:creationId xmlns:a16="http://schemas.microsoft.com/office/drawing/2014/main" id="{854635E8-D087-45AA-B5CC-EE05491860F5}"/>
                </a:ext>
              </a:extLst>
            </p:cNvPr>
            <p:cNvSpPr/>
            <p:nvPr/>
          </p:nvSpPr>
          <p:spPr>
            <a:xfrm>
              <a:off x="4968442" y="2952508"/>
              <a:ext cx="888240" cy="8603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pic>
          <p:nvPicPr>
            <p:cNvPr id="73" name="Gráfico 72" descr="Gráfico de barras con tendencia bajista con relleno sólido">
              <a:extLst>
                <a:ext uri="{FF2B5EF4-FFF2-40B4-BE49-F238E27FC236}">
                  <a16:creationId xmlns:a16="http://schemas.microsoft.com/office/drawing/2014/main" id="{111ECC2A-3EE3-40A6-8FC0-A4E938AF14A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5400000">
              <a:off x="5048207" y="2075105"/>
              <a:ext cx="706120" cy="706120"/>
            </a:xfrm>
            <a:prstGeom prst="rect">
              <a:avLst/>
            </a:prstGeom>
          </p:spPr>
        </p:pic>
        <p:pic>
          <p:nvPicPr>
            <p:cNvPr id="74" name="Gráfico 73" descr="Átomo con relleno sólido">
              <a:extLst>
                <a:ext uri="{FF2B5EF4-FFF2-40B4-BE49-F238E27FC236}">
                  <a16:creationId xmlns:a16="http://schemas.microsoft.com/office/drawing/2014/main" id="{828C7CE6-E389-4EA4-AD56-572EB108CFB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5400000">
              <a:off x="5028085" y="3013479"/>
              <a:ext cx="705600" cy="705600"/>
            </a:xfrm>
            <a:prstGeom prst="rect">
              <a:avLst/>
            </a:prstGeom>
          </p:spPr>
        </p:pic>
      </p:grpSp>
      <p:grpSp>
        <p:nvGrpSpPr>
          <p:cNvPr id="48" name="Grupo 47">
            <a:extLst>
              <a:ext uri="{FF2B5EF4-FFF2-40B4-BE49-F238E27FC236}">
                <a16:creationId xmlns:a16="http://schemas.microsoft.com/office/drawing/2014/main" id="{8D07CCE6-D0B8-4554-9EFB-5ED27EA6960E}"/>
              </a:ext>
            </a:extLst>
          </p:cNvPr>
          <p:cNvGrpSpPr/>
          <p:nvPr/>
        </p:nvGrpSpPr>
        <p:grpSpPr>
          <a:xfrm>
            <a:off x="5526843" y="2735505"/>
            <a:ext cx="6120000" cy="3240000"/>
            <a:chOff x="5526843" y="2735505"/>
            <a:chExt cx="6120000" cy="3240000"/>
          </a:xfrm>
        </p:grpSpPr>
        <p:sp>
          <p:nvSpPr>
            <p:cNvPr id="4" name="Rectángulo: esquinas redondeadas 3">
              <a:extLst>
                <a:ext uri="{FF2B5EF4-FFF2-40B4-BE49-F238E27FC236}">
                  <a16:creationId xmlns:a16="http://schemas.microsoft.com/office/drawing/2014/main" id="{C76193F0-AE40-466C-90AB-FE8187F49DD0}"/>
                </a:ext>
              </a:extLst>
            </p:cNvPr>
            <p:cNvSpPr/>
            <p:nvPr/>
          </p:nvSpPr>
          <p:spPr>
            <a:xfrm>
              <a:off x="5526843" y="2735505"/>
              <a:ext cx="6120000" cy="3240000"/>
            </a:xfrm>
            <a:prstGeom prst="roundRect">
              <a:avLst/>
            </a:prstGeom>
            <a:solidFill>
              <a:schemeClr val="bg1"/>
            </a:solidFill>
            <a:ln>
              <a:solidFill>
                <a:schemeClr val="bg1"/>
              </a:solidFill>
            </a:ln>
            <a:scene3d>
              <a:camera prst="isometricTopUp"/>
              <a:lightRig rig="threePt" dir="t"/>
            </a:scene3d>
            <a:sp3d extrusionH="266700" prstMaterial="metal">
              <a:bevelT w="419100" h="0"/>
              <a:extrusionClr>
                <a:schemeClr val="accent1">
                  <a:lumMod val="60000"/>
                  <a:lumOff val="4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grpSp>
          <p:nvGrpSpPr>
            <p:cNvPr id="30" name="Grupo 29">
              <a:extLst>
                <a:ext uri="{FF2B5EF4-FFF2-40B4-BE49-F238E27FC236}">
                  <a16:creationId xmlns:a16="http://schemas.microsoft.com/office/drawing/2014/main" id="{ED3FE110-6912-460C-B883-C87B9B7675D3}"/>
                </a:ext>
              </a:extLst>
            </p:cNvPr>
            <p:cNvGrpSpPr/>
            <p:nvPr/>
          </p:nvGrpSpPr>
          <p:grpSpPr>
            <a:xfrm>
              <a:off x="5526843" y="2735505"/>
              <a:ext cx="6120000" cy="3240000"/>
              <a:chOff x="545157" y="784785"/>
              <a:chExt cx="6120000" cy="3240000"/>
            </a:xfrm>
            <a:scene3d>
              <a:camera prst="isometricTopUp"/>
              <a:lightRig rig="threePt" dir="t"/>
            </a:scene3d>
          </p:grpSpPr>
          <p:sp>
            <p:nvSpPr>
              <p:cNvPr id="5" name="Rectángulo: esquinas redondeadas 4">
                <a:extLst>
                  <a:ext uri="{FF2B5EF4-FFF2-40B4-BE49-F238E27FC236}">
                    <a16:creationId xmlns:a16="http://schemas.microsoft.com/office/drawing/2014/main" id="{D9726358-6ED9-4912-89E7-1A9517C6D91C}"/>
                  </a:ext>
                </a:extLst>
              </p:cNvPr>
              <p:cNvSpPr/>
              <p:nvPr/>
            </p:nvSpPr>
            <p:spPr>
              <a:xfrm>
                <a:off x="545157" y="784785"/>
                <a:ext cx="6120000" cy="3240000"/>
              </a:xfrm>
              <a:prstGeom prst="roundRect">
                <a:avLst/>
              </a:prstGeom>
              <a:gradFill>
                <a:gsLst>
                  <a:gs pos="0">
                    <a:schemeClr val="bg1"/>
                  </a:gs>
                  <a:gs pos="100000">
                    <a:schemeClr val="accent1">
                      <a:lumMod val="40000"/>
                      <a:lumOff val="60000"/>
                    </a:schemeClr>
                  </a:gs>
                </a:gsLst>
                <a:lin ang="6000000" scaled="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6" name="Rectángulo: esquinas redondeadas 5">
                <a:extLst>
                  <a:ext uri="{FF2B5EF4-FFF2-40B4-BE49-F238E27FC236}">
                    <a16:creationId xmlns:a16="http://schemas.microsoft.com/office/drawing/2014/main" id="{FD45E283-CAA8-4C81-9976-8DF967DB7A26}"/>
                  </a:ext>
                </a:extLst>
              </p:cNvPr>
              <p:cNvSpPr/>
              <p:nvPr/>
            </p:nvSpPr>
            <p:spPr>
              <a:xfrm>
                <a:off x="2794001" y="1011520"/>
                <a:ext cx="822959" cy="126360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sp>
            <p:nvSpPr>
              <p:cNvPr id="7" name="Rectángulo: esquinas redondeadas 6">
                <a:extLst>
                  <a:ext uri="{FF2B5EF4-FFF2-40B4-BE49-F238E27FC236}">
                    <a16:creationId xmlns:a16="http://schemas.microsoft.com/office/drawing/2014/main" id="{35ABF9AC-9400-49D6-8DD5-5DAB9733CE30}"/>
                  </a:ext>
                </a:extLst>
              </p:cNvPr>
              <p:cNvSpPr/>
              <p:nvPr/>
            </p:nvSpPr>
            <p:spPr>
              <a:xfrm>
                <a:off x="3698999" y="1011520"/>
                <a:ext cx="1157482" cy="126360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8" name="Rectángulo: esquinas redondeadas 7">
                <a:extLst>
                  <a:ext uri="{FF2B5EF4-FFF2-40B4-BE49-F238E27FC236}">
                    <a16:creationId xmlns:a16="http://schemas.microsoft.com/office/drawing/2014/main" id="{98995879-B6C0-45C2-9E66-A72168B4A09F}"/>
                  </a:ext>
                </a:extLst>
              </p:cNvPr>
              <p:cNvSpPr/>
              <p:nvPr/>
            </p:nvSpPr>
            <p:spPr>
              <a:xfrm>
                <a:off x="2794001" y="2312985"/>
                <a:ext cx="2057167" cy="153720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sp>
            <p:nvSpPr>
              <p:cNvPr id="9" name="Rectángulo: esquinas redondeadas 8">
                <a:extLst>
                  <a:ext uri="{FF2B5EF4-FFF2-40B4-BE49-F238E27FC236}">
                    <a16:creationId xmlns:a16="http://schemas.microsoft.com/office/drawing/2014/main" id="{D59A9ABB-33DA-4F44-AA0C-7E931728FB51}"/>
                  </a:ext>
                </a:extLst>
              </p:cNvPr>
              <p:cNvSpPr/>
              <p:nvPr/>
            </p:nvSpPr>
            <p:spPr>
              <a:xfrm>
                <a:off x="749963" y="959385"/>
                <a:ext cx="1962000" cy="289080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10" name="Rectángulo: esquinas redondeadas 9">
                <a:extLst>
                  <a:ext uri="{FF2B5EF4-FFF2-40B4-BE49-F238E27FC236}">
                    <a16:creationId xmlns:a16="http://schemas.microsoft.com/office/drawing/2014/main" id="{BF7E7651-33D6-4020-82BB-DC16D9089A02}"/>
                  </a:ext>
                </a:extLst>
              </p:cNvPr>
              <p:cNvSpPr/>
              <p:nvPr/>
            </p:nvSpPr>
            <p:spPr>
              <a:xfrm>
                <a:off x="6096000" y="1434600"/>
                <a:ext cx="244800" cy="199440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pic>
            <p:nvPicPr>
              <p:cNvPr id="12" name="Gráfico 11" descr="Cerebro en la cabeza con relleno sólido">
                <a:extLst>
                  <a:ext uri="{FF2B5EF4-FFF2-40B4-BE49-F238E27FC236}">
                    <a16:creationId xmlns:a16="http://schemas.microsoft.com/office/drawing/2014/main" id="{BFCE5AAE-D90F-43EA-9ADD-BDC6D35E78A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5400000">
                <a:off x="1124968" y="1836263"/>
                <a:ext cx="1245322" cy="1245322"/>
              </a:xfrm>
              <a:prstGeom prst="rect">
                <a:avLst/>
              </a:prstGeom>
            </p:spPr>
          </p:pic>
          <p:pic>
            <p:nvPicPr>
              <p:cNvPr id="16" name="Gráfico 15" descr="Libros con relleno sólido">
                <a:extLst>
                  <a:ext uri="{FF2B5EF4-FFF2-40B4-BE49-F238E27FC236}">
                    <a16:creationId xmlns:a16="http://schemas.microsoft.com/office/drawing/2014/main" id="{1DCC4045-A278-4A87-A228-6C3D68D4DC2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5400000">
                <a:off x="3831206" y="1223985"/>
                <a:ext cx="914400" cy="914400"/>
              </a:xfrm>
              <a:prstGeom prst="rect">
                <a:avLst/>
              </a:prstGeom>
            </p:spPr>
          </p:pic>
          <p:pic>
            <p:nvPicPr>
              <p:cNvPr id="18" name="Gráfico 17" descr="Engranaje único con relleno sólido">
                <a:extLst>
                  <a:ext uri="{FF2B5EF4-FFF2-40B4-BE49-F238E27FC236}">
                    <a16:creationId xmlns:a16="http://schemas.microsoft.com/office/drawing/2014/main" id="{C3BF9CFB-5621-4CBE-A082-61BF88725EC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rot="5400000">
                <a:off x="2852273" y="1327977"/>
                <a:ext cx="706415" cy="706415"/>
              </a:xfrm>
              <a:prstGeom prst="rect">
                <a:avLst/>
              </a:prstGeom>
            </p:spPr>
          </p:pic>
          <p:pic>
            <p:nvPicPr>
              <p:cNvPr id="26" name="Gráfico 25" descr="Aula de clases con relleno sólido">
                <a:extLst>
                  <a:ext uri="{FF2B5EF4-FFF2-40B4-BE49-F238E27FC236}">
                    <a16:creationId xmlns:a16="http://schemas.microsoft.com/office/drawing/2014/main" id="{BEA52016-796C-46E5-BC02-38029772BBE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rot="5400000">
                <a:off x="3292039" y="2647032"/>
                <a:ext cx="914400" cy="914400"/>
              </a:xfrm>
              <a:prstGeom prst="rect">
                <a:avLst/>
              </a:prstGeom>
            </p:spPr>
          </p:pic>
          <p:sp>
            <p:nvSpPr>
              <p:cNvPr id="27" name="Rectángulo: esquinas redondeadas 26">
                <a:extLst>
                  <a:ext uri="{FF2B5EF4-FFF2-40B4-BE49-F238E27FC236}">
                    <a16:creationId xmlns:a16="http://schemas.microsoft.com/office/drawing/2014/main" id="{002E770F-83EF-4B02-BCA4-16B042321FC2}"/>
                  </a:ext>
                </a:extLst>
              </p:cNvPr>
              <p:cNvSpPr/>
              <p:nvPr/>
            </p:nvSpPr>
            <p:spPr>
              <a:xfrm>
                <a:off x="4989771" y="1063512"/>
                <a:ext cx="888240" cy="860312"/>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pic>
            <p:nvPicPr>
              <p:cNvPr id="24" name="Gráfico 23" descr="Calendario con relleno sólido">
                <a:extLst>
                  <a:ext uri="{FF2B5EF4-FFF2-40B4-BE49-F238E27FC236}">
                    <a16:creationId xmlns:a16="http://schemas.microsoft.com/office/drawing/2014/main" id="{903E2131-7784-429C-9484-A8FEEBE3B21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rot="5400000">
                <a:off x="5058683" y="1180539"/>
                <a:ext cx="723283" cy="723283"/>
              </a:xfrm>
              <a:prstGeom prst="rect">
                <a:avLst/>
              </a:prstGeom>
            </p:spPr>
          </p:pic>
          <p:sp>
            <p:nvSpPr>
              <p:cNvPr id="28" name="Rectángulo: esquinas redondeadas 27">
                <a:extLst>
                  <a:ext uri="{FF2B5EF4-FFF2-40B4-BE49-F238E27FC236}">
                    <a16:creationId xmlns:a16="http://schemas.microsoft.com/office/drawing/2014/main" id="{F0F989B4-3236-4F66-8593-091CAA842422}"/>
                  </a:ext>
                </a:extLst>
              </p:cNvPr>
              <p:cNvSpPr/>
              <p:nvPr/>
            </p:nvSpPr>
            <p:spPr>
              <a:xfrm>
                <a:off x="4995360" y="1998009"/>
                <a:ext cx="888240" cy="860312"/>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sp>
            <p:nvSpPr>
              <p:cNvPr id="29" name="Rectángulo: esquinas redondeadas 28">
                <a:extLst>
                  <a:ext uri="{FF2B5EF4-FFF2-40B4-BE49-F238E27FC236}">
                    <a16:creationId xmlns:a16="http://schemas.microsoft.com/office/drawing/2014/main" id="{F9158223-711C-4731-9EA8-3572A980E16C}"/>
                  </a:ext>
                </a:extLst>
              </p:cNvPr>
              <p:cNvSpPr/>
              <p:nvPr/>
            </p:nvSpPr>
            <p:spPr>
              <a:xfrm>
                <a:off x="4968442" y="2952508"/>
                <a:ext cx="888240" cy="860312"/>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pic>
            <p:nvPicPr>
              <p:cNvPr id="20" name="Gráfico 19" descr="Gráfico de barras con tendencia bajista con relleno sólido">
                <a:extLst>
                  <a:ext uri="{FF2B5EF4-FFF2-40B4-BE49-F238E27FC236}">
                    <a16:creationId xmlns:a16="http://schemas.microsoft.com/office/drawing/2014/main" id="{52C0770D-EA6A-4F2B-8365-B1C7C255848C}"/>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rot="5400000">
                <a:off x="5048207" y="2075105"/>
                <a:ext cx="706120" cy="706120"/>
              </a:xfrm>
              <a:prstGeom prst="rect">
                <a:avLst/>
              </a:prstGeom>
            </p:spPr>
          </p:pic>
          <p:pic>
            <p:nvPicPr>
              <p:cNvPr id="22" name="Gráfico 21" descr="Átomo con relleno sólido">
                <a:extLst>
                  <a:ext uri="{FF2B5EF4-FFF2-40B4-BE49-F238E27FC236}">
                    <a16:creationId xmlns:a16="http://schemas.microsoft.com/office/drawing/2014/main" id="{DC6276A1-C76D-47B0-B8BA-61FBE20FF84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rot="5400000">
                <a:off x="5028085" y="3013479"/>
                <a:ext cx="705600" cy="705600"/>
              </a:xfrm>
              <a:prstGeom prst="rect">
                <a:avLst/>
              </a:prstGeom>
            </p:spPr>
          </p:pic>
        </p:grpSp>
      </p:grpSp>
      <p:grpSp>
        <p:nvGrpSpPr>
          <p:cNvPr id="49" name="Grupo 48">
            <a:extLst>
              <a:ext uri="{FF2B5EF4-FFF2-40B4-BE49-F238E27FC236}">
                <a16:creationId xmlns:a16="http://schemas.microsoft.com/office/drawing/2014/main" id="{E09BA8EB-E69A-4556-A1EB-336129F6D591}"/>
              </a:ext>
            </a:extLst>
          </p:cNvPr>
          <p:cNvGrpSpPr/>
          <p:nvPr/>
        </p:nvGrpSpPr>
        <p:grpSpPr>
          <a:xfrm>
            <a:off x="6122094" y="3530925"/>
            <a:ext cx="1962000" cy="2890800"/>
            <a:chOff x="442759" y="731205"/>
            <a:chExt cx="1962000" cy="2890800"/>
          </a:xfrm>
          <a:effectLst>
            <a:outerShdw blurRad="50800" dist="215900" dir="6600000" algn="tl" rotWithShape="0">
              <a:prstClr val="black">
                <a:alpha val="40000"/>
              </a:prstClr>
            </a:outerShdw>
          </a:effectLst>
          <a:scene3d>
            <a:camera prst="isometricTopUp"/>
            <a:lightRig rig="threePt" dir="t"/>
          </a:scene3d>
        </p:grpSpPr>
        <p:sp>
          <p:nvSpPr>
            <p:cNvPr id="36" name="Rectángulo: esquinas redondeadas 35">
              <a:extLst>
                <a:ext uri="{FF2B5EF4-FFF2-40B4-BE49-F238E27FC236}">
                  <a16:creationId xmlns:a16="http://schemas.microsoft.com/office/drawing/2014/main" id="{DBBC0DEB-9CBC-416C-BFCC-5FEFE2887404}"/>
                </a:ext>
              </a:extLst>
            </p:cNvPr>
            <p:cNvSpPr/>
            <p:nvPr/>
          </p:nvSpPr>
          <p:spPr>
            <a:xfrm>
              <a:off x="442759" y="731205"/>
              <a:ext cx="1962000" cy="289080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pic>
          <p:nvPicPr>
            <p:cNvPr id="38" name="Gráfico 37" descr="Cerebro en la cabeza con relleno sólido">
              <a:extLst>
                <a:ext uri="{FF2B5EF4-FFF2-40B4-BE49-F238E27FC236}">
                  <a16:creationId xmlns:a16="http://schemas.microsoft.com/office/drawing/2014/main" id="{C80C764C-8217-428F-A305-52174553573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5400000">
              <a:off x="817764" y="1608083"/>
              <a:ext cx="1245322" cy="1245322"/>
            </a:xfrm>
            <a:prstGeom prst="rect">
              <a:avLst/>
            </a:prstGeom>
          </p:spPr>
        </p:pic>
      </p:grpSp>
      <p:grpSp>
        <p:nvGrpSpPr>
          <p:cNvPr id="52" name="Grupo 51">
            <a:extLst>
              <a:ext uri="{FF2B5EF4-FFF2-40B4-BE49-F238E27FC236}">
                <a16:creationId xmlns:a16="http://schemas.microsoft.com/office/drawing/2014/main" id="{6A781326-8EA6-44C6-A84E-2506AED70D55}"/>
              </a:ext>
            </a:extLst>
          </p:cNvPr>
          <p:cNvGrpSpPr/>
          <p:nvPr/>
        </p:nvGrpSpPr>
        <p:grpSpPr>
          <a:xfrm>
            <a:off x="7573373" y="2590942"/>
            <a:ext cx="1157482" cy="1263600"/>
            <a:chOff x="3391795" y="783340"/>
            <a:chExt cx="1157482" cy="1263600"/>
          </a:xfrm>
          <a:solidFill>
            <a:srgbClr val="0066FF"/>
          </a:solidFill>
          <a:effectLst>
            <a:outerShdw blurRad="50800" dist="838200" dir="6600000" algn="tl" rotWithShape="0">
              <a:prstClr val="black">
                <a:alpha val="40000"/>
              </a:prstClr>
            </a:outerShdw>
          </a:effectLst>
          <a:scene3d>
            <a:camera prst="isometricTopUp"/>
            <a:lightRig rig="threePt" dir="t"/>
          </a:scene3d>
        </p:grpSpPr>
        <p:sp>
          <p:nvSpPr>
            <p:cNvPr id="34" name="Rectángulo: esquinas redondeadas 33">
              <a:extLst>
                <a:ext uri="{FF2B5EF4-FFF2-40B4-BE49-F238E27FC236}">
                  <a16:creationId xmlns:a16="http://schemas.microsoft.com/office/drawing/2014/main" id="{0315A13E-B6EA-41A1-BAC6-AAC0C1FDB641}"/>
                </a:ext>
              </a:extLst>
            </p:cNvPr>
            <p:cNvSpPr/>
            <p:nvPr/>
          </p:nvSpPr>
          <p:spPr>
            <a:xfrm>
              <a:off x="3391795" y="783340"/>
              <a:ext cx="1157482" cy="1263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pic>
          <p:nvPicPr>
            <p:cNvPr id="39" name="Gráfico 38" descr="Libros con relleno sólido">
              <a:extLst>
                <a:ext uri="{FF2B5EF4-FFF2-40B4-BE49-F238E27FC236}">
                  <a16:creationId xmlns:a16="http://schemas.microsoft.com/office/drawing/2014/main" id="{FF49C3AF-94B1-4F0B-8E87-D06AB307BE8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5400000">
              <a:off x="3524002" y="995805"/>
              <a:ext cx="914400" cy="914400"/>
            </a:xfrm>
            <a:prstGeom prst="rect">
              <a:avLst/>
            </a:prstGeom>
          </p:spPr>
        </p:pic>
      </p:grpSp>
      <p:grpSp>
        <p:nvGrpSpPr>
          <p:cNvPr id="50" name="Grupo 49">
            <a:extLst>
              <a:ext uri="{FF2B5EF4-FFF2-40B4-BE49-F238E27FC236}">
                <a16:creationId xmlns:a16="http://schemas.microsoft.com/office/drawing/2014/main" id="{9E9C2B8A-9A6C-4A19-A6A3-FEE6CE8FB07B}"/>
              </a:ext>
            </a:extLst>
          </p:cNvPr>
          <p:cNvGrpSpPr/>
          <p:nvPr/>
        </p:nvGrpSpPr>
        <p:grpSpPr>
          <a:xfrm>
            <a:off x="7058342" y="3241675"/>
            <a:ext cx="822959" cy="1263600"/>
            <a:chOff x="2486797" y="783340"/>
            <a:chExt cx="822959" cy="1263600"/>
          </a:xfrm>
          <a:solidFill>
            <a:srgbClr val="221BAB"/>
          </a:solidFill>
          <a:effectLst>
            <a:outerShdw blurRad="50800" dist="190500" dir="6600000" algn="tl" rotWithShape="0">
              <a:prstClr val="black">
                <a:alpha val="40000"/>
              </a:prstClr>
            </a:outerShdw>
          </a:effectLst>
          <a:scene3d>
            <a:camera prst="isometricTopUp"/>
            <a:lightRig rig="threePt" dir="t"/>
          </a:scene3d>
        </p:grpSpPr>
        <p:sp>
          <p:nvSpPr>
            <p:cNvPr id="33" name="Rectángulo: esquinas redondeadas 32">
              <a:extLst>
                <a:ext uri="{FF2B5EF4-FFF2-40B4-BE49-F238E27FC236}">
                  <a16:creationId xmlns:a16="http://schemas.microsoft.com/office/drawing/2014/main" id="{A0B07965-74AC-44E9-BE82-70F43C198C06}"/>
                </a:ext>
              </a:extLst>
            </p:cNvPr>
            <p:cNvSpPr/>
            <p:nvPr/>
          </p:nvSpPr>
          <p:spPr>
            <a:xfrm>
              <a:off x="2486797" y="783340"/>
              <a:ext cx="822959" cy="1263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pic>
          <p:nvPicPr>
            <p:cNvPr id="40" name="Gráfico 39" descr="Engranaje único con relleno sólido">
              <a:extLst>
                <a:ext uri="{FF2B5EF4-FFF2-40B4-BE49-F238E27FC236}">
                  <a16:creationId xmlns:a16="http://schemas.microsoft.com/office/drawing/2014/main" id="{8D496793-5EF6-4C30-BECC-76E15FD891DA}"/>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rot="5400000">
              <a:off x="2545069" y="1099797"/>
              <a:ext cx="706415" cy="706415"/>
            </a:xfrm>
            <a:prstGeom prst="rect">
              <a:avLst/>
            </a:prstGeom>
          </p:spPr>
        </p:pic>
      </p:grpSp>
      <p:grpSp>
        <p:nvGrpSpPr>
          <p:cNvPr id="51" name="Grupo 50">
            <a:extLst>
              <a:ext uri="{FF2B5EF4-FFF2-40B4-BE49-F238E27FC236}">
                <a16:creationId xmlns:a16="http://schemas.microsoft.com/office/drawing/2014/main" id="{083E2E9C-D612-4DB7-B0CE-7ED9C02E95C0}"/>
              </a:ext>
            </a:extLst>
          </p:cNvPr>
          <p:cNvGrpSpPr/>
          <p:nvPr/>
        </p:nvGrpSpPr>
        <p:grpSpPr>
          <a:xfrm>
            <a:off x="8073732" y="3610285"/>
            <a:ext cx="2057167" cy="1537200"/>
            <a:chOff x="2486249" y="2077844"/>
            <a:chExt cx="2057167" cy="1537200"/>
          </a:xfrm>
          <a:solidFill>
            <a:schemeClr val="accent1">
              <a:lumMod val="75000"/>
            </a:schemeClr>
          </a:solidFill>
          <a:effectLst>
            <a:outerShdw blurRad="50800" dist="215900" dir="6600000" algn="tl" rotWithShape="0">
              <a:prstClr val="black">
                <a:alpha val="40000"/>
              </a:prstClr>
            </a:outerShdw>
          </a:effectLst>
          <a:scene3d>
            <a:camera prst="isometricTopUp"/>
            <a:lightRig rig="threePt" dir="t"/>
          </a:scene3d>
        </p:grpSpPr>
        <p:sp>
          <p:nvSpPr>
            <p:cNvPr id="35" name="Rectángulo: esquinas redondeadas 34">
              <a:extLst>
                <a:ext uri="{FF2B5EF4-FFF2-40B4-BE49-F238E27FC236}">
                  <a16:creationId xmlns:a16="http://schemas.microsoft.com/office/drawing/2014/main" id="{98C47178-711D-45C2-881F-1CC93EBEB027}"/>
                </a:ext>
              </a:extLst>
            </p:cNvPr>
            <p:cNvSpPr/>
            <p:nvPr/>
          </p:nvSpPr>
          <p:spPr>
            <a:xfrm>
              <a:off x="2486249" y="2077844"/>
              <a:ext cx="2057167" cy="1537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pic>
          <p:nvPicPr>
            <p:cNvPr id="41" name="Gráfico 40" descr="Aula de clases con relleno sólido">
              <a:extLst>
                <a:ext uri="{FF2B5EF4-FFF2-40B4-BE49-F238E27FC236}">
                  <a16:creationId xmlns:a16="http://schemas.microsoft.com/office/drawing/2014/main" id="{7790E347-0D39-4D0D-96AF-70859BB5B8D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rot="5400000">
              <a:off x="2984287" y="2411891"/>
              <a:ext cx="914400" cy="914400"/>
            </a:xfrm>
            <a:prstGeom prst="rect">
              <a:avLst/>
            </a:prstGeom>
          </p:spPr>
        </p:pic>
      </p:grpSp>
      <p:grpSp>
        <p:nvGrpSpPr>
          <p:cNvPr id="53" name="Grupo 52">
            <a:extLst>
              <a:ext uri="{FF2B5EF4-FFF2-40B4-BE49-F238E27FC236}">
                <a16:creationId xmlns:a16="http://schemas.microsoft.com/office/drawing/2014/main" id="{04B76EC2-D86B-4EAC-BCAF-32BBF2C0764C}"/>
              </a:ext>
            </a:extLst>
          </p:cNvPr>
          <p:cNvGrpSpPr/>
          <p:nvPr/>
        </p:nvGrpSpPr>
        <p:grpSpPr>
          <a:xfrm>
            <a:off x="8695775" y="2449971"/>
            <a:ext cx="888240" cy="860312"/>
            <a:chOff x="4682567" y="835332"/>
            <a:chExt cx="888240" cy="860312"/>
          </a:xfrm>
          <a:solidFill>
            <a:srgbClr val="0066FF"/>
          </a:solidFill>
          <a:effectLst>
            <a:outerShdw blurRad="50800" dist="254000" dir="6600000" algn="tl" rotWithShape="0">
              <a:prstClr val="black">
                <a:alpha val="40000"/>
              </a:prstClr>
            </a:outerShdw>
          </a:effectLst>
          <a:scene3d>
            <a:camera prst="isometricTopUp"/>
            <a:lightRig rig="threePt" dir="t"/>
          </a:scene3d>
        </p:grpSpPr>
        <p:sp>
          <p:nvSpPr>
            <p:cNvPr id="42" name="Rectángulo: esquinas redondeadas 41">
              <a:extLst>
                <a:ext uri="{FF2B5EF4-FFF2-40B4-BE49-F238E27FC236}">
                  <a16:creationId xmlns:a16="http://schemas.microsoft.com/office/drawing/2014/main" id="{932B759E-218B-49FC-90D6-87EBE62B8277}"/>
                </a:ext>
              </a:extLst>
            </p:cNvPr>
            <p:cNvSpPr/>
            <p:nvPr/>
          </p:nvSpPr>
          <p:spPr>
            <a:xfrm>
              <a:off x="4682567" y="835332"/>
              <a:ext cx="888240" cy="8603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pic>
          <p:nvPicPr>
            <p:cNvPr id="43" name="Gráfico 42" descr="Calendario con relleno sólido">
              <a:extLst>
                <a:ext uri="{FF2B5EF4-FFF2-40B4-BE49-F238E27FC236}">
                  <a16:creationId xmlns:a16="http://schemas.microsoft.com/office/drawing/2014/main" id="{90C0D083-DDB9-4A3A-B440-3CD85DACFE8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rot="5400000">
              <a:off x="4751479" y="952359"/>
              <a:ext cx="723283" cy="723283"/>
            </a:xfrm>
            <a:prstGeom prst="rect">
              <a:avLst/>
            </a:prstGeom>
          </p:spPr>
        </p:pic>
      </p:grpSp>
      <p:grpSp>
        <p:nvGrpSpPr>
          <p:cNvPr id="55" name="Grupo 54">
            <a:extLst>
              <a:ext uri="{FF2B5EF4-FFF2-40B4-BE49-F238E27FC236}">
                <a16:creationId xmlns:a16="http://schemas.microsoft.com/office/drawing/2014/main" id="{947215C9-3552-4B43-9715-25552412B61E}"/>
              </a:ext>
            </a:extLst>
          </p:cNvPr>
          <p:cNvGrpSpPr/>
          <p:nvPr/>
        </p:nvGrpSpPr>
        <p:grpSpPr>
          <a:xfrm>
            <a:off x="9966610" y="3385320"/>
            <a:ext cx="888240" cy="860312"/>
            <a:chOff x="4661238" y="2724328"/>
            <a:chExt cx="888240" cy="860312"/>
          </a:xfrm>
          <a:solidFill>
            <a:srgbClr val="0066FF"/>
          </a:solidFill>
          <a:effectLst>
            <a:outerShdw blurRad="50800" dist="254000" dir="6600000" algn="tl" rotWithShape="0">
              <a:prstClr val="black">
                <a:alpha val="40000"/>
              </a:prstClr>
            </a:outerShdw>
          </a:effectLst>
          <a:scene3d>
            <a:camera prst="isometricTopUp"/>
            <a:lightRig rig="threePt" dir="t"/>
          </a:scene3d>
        </p:grpSpPr>
        <p:sp>
          <p:nvSpPr>
            <p:cNvPr id="45" name="Rectángulo: esquinas redondeadas 44">
              <a:extLst>
                <a:ext uri="{FF2B5EF4-FFF2-40B4-BE49-F238E27FC236}">
                  <a16:creationId xmlns:a16="http://schemas.microsoft.com/office/drawing/2014/main" id="{F28F34D4-9EBF-4307-940A-4BA4C7F7491B}"/>
                </a:ext>
              </a:extLst>
            </p:cNvPr>
            <p:cNvSpPr/>
            <p:nvPr/>
          </p:nvSpPr>
          <p:spPr>
            <a:xfrm>
              <a:off x="4661238" y="2724328"/>
              <a:ext cx="888240" cy="8603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pic>
          <p:nvPicPr>
            <p:cNvPr id="47" name="Gráfico 46" descr="Átomo con relleno sólido">
              <a:extLst>
                <a:ext uri="{FF2B5EF4-FFF2-40B4-BE49-F238E27FC236}">
                  <a16:creationId xmlns:a16="http://schemas.microsoft.com/office/drawing/2014/main" id="{6C616C84-E8BB-4343-86B7-6AF6109C76DD}"/>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rot="5400000">
              <a:off x="4741263" y="2787300"/>
              <a:ext cx="705600" cy="705600"/>
            </a:xfrm>
            <a:prstGeom prst="rect">
              <a:avLst/>
            </a:prstGeom>
          </p:spPr>
        </p:pic>
      </p:grpSp>
      <p:sp>
        <p:nvSpPr>
          <p:cNvPr id="11" name="CuadroTexto 10">
            <a:extLst>
              <a:ext uri="{FF2B5EF4-FFF2-40B4-BE49-F238E27FC236}">
                <a16:creationId xmlns:a16="http://schemas.microsoft.com/office/drawing/2014/main" id="{85CF9734-910C-7863-749A-A916A965DEDF}"/>
              </a:ext>
            </a:extLst>
          </p:cNvPr>
          <p:cNvSpPr txBox="1"/>
          <p:nvPr/>
        </p:nvSpPr>
        <p:spPr>
          <a:xfrm>
            <a:off x="353682" y="1372084"/>
            <a:ext cx="7596447" cy="1569660"/>
          </a:xfrm>
          <a:prstGeom prst="rect">
            <a:avLst/>
          </a:prstGeom>
          <a:noFill/>
        </p:spPr>
        <p:txBody>
          <a:bodyPr wrap="square" rtlCol="0">
            <a:spAutoFit/>
          </a:bodyPr>
          <a:lstStyle/>
          <a:p>
            <a:r>
              <a:rPr lang="es-MX" sz="3200" i="0" dirty="0">
                <a:solidFill>
                  <a:schemeClr val="bg1"/>
                </a:solidFill>
                <a:effectLst/>
                <a:latin typeface="Open Sans" panose="020B0606030504020204" pitchFamily="34" charset="0"/>
              </a:rPr>
              <a:t>Modelo de Inteligencia Artificial para Generación de Código CSS</a:t>
            </a:r>
          </a:p>
          <a:p>
            <a:endParaRPr lang="es-ES" sz="3200" dirty="0">
              <a:solidFill>
                <a:schemeClr val="bg1"/>
              </a:solidFill>
              <a:latin typeface="Segoe UI Light" panose="020B0502040204020203" pitchFamily="34" charset="0"/>
              <a:ea typeface="Fira Code Retina" pitchFamily="1" charset="0"/>
              <a:cs typeface="Segoe UI Light" panose="020B0502040204020203" pitchFamily="34" charset="0"/>
            </a:endParaRPr>
          </a:p>
        </p:txBody>
      </p:sp>
      <p:pic>
        <p:nvPicPr>
          <p:cNvPr id="17" name="Imagen 16">
            <a:extLst>
              <a:ext uri="{FF2B5EF4-FFF2-40B4-BE49-F238E27FC236}">
                <a16:creationId xmlns:a16="http://schemas.microsoft.com/office/drawing/2014/main" id="{1C99E4BF-5A83-DB85-22A6-ED134497CC52}"/>
              </a:ext>
            </a:extLst>
          </p:cNvPr>
          <p:cNvPicPr>
            <a:picLocks noChangeAspect="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1" name="CuadroTexto 20">
            <a:extLst>
              <a:ext uri="{FF2B5EF4-FFF2-40B4-BE49-F238E27FC236}">
                <a16:creationId xmlns:a16="http://schemas.microsoft.com/office/drawing/2014/main" id="{C86D4013-0344-0574-A34B-000F1FC9C275}"/>
              </a:ext>
            </a:extLst>
          </p:cNvPr>
          <p:cNvSpPr txBox="1"/>
          <p:nvPr/>
        </p:nvSpPr>
        <p:spPr>
          <a:xfrm>
            <a:off x="323843" y="2617145"/>
            <a:ext cx="6012237" cy="1200329"/>
          </a:xfrm>
          <a:prstGeom prst="rect">
            <a:avLst/>
          </a:prstGeom>
          <a:noFill/>
        </p:spPr>
        <p:txBody>
          <a:bodyPr wrap="square" rtlCol="0">
            <a:spAutoFit/>
          </a:bodyPr>
          <a:lstStyle/>
          <a:p>
            <a:r>
              <a:rPr lang="es-CO" sz="2400" b="1" dirty="0">
                <a:solidFill>
                  <a:schemeClr val="bg1"/>
                </a:solidFill>
                <a:latin typeface="Raleway Thin" pitchFamily="2" charset="0"/>
                <a:ea typeface="Open Sans Light" panose="020B0306030504020204" pitchFamily="34" charset="0"/>
                <a:cs typeface="Open Sans Light" panose="020B0306030504020204" pitchFamily="34" charset="0"/>
              </a:rPr>
              <a:t>Universitario : Alex Tumiri Huanca</a:t>
            </a:r>
          </a:p>
          <a:p>
            <a:r>
              <a:rPr lang="es-CO" sz="2400" b="1" dirty="0">
                <a:solidFill>
                  <a:schemeClr val="bg1"/>
                </a:solidFill>
                <a:latin typeface="Raleway Thin" pitchFamily="2" charset="0"/>
                <a:ea typeface="Open Sans Light" panose="020B0306030504020204" pitchFamily="34" charset="0"/>
                <a:cs typeface="Open Sans Light" panose="020B0306030504020204" pitchFamily="34" charset="0"/>
              </a:rPr>
              <a:t>Docente : </a:t>
            </a:r>
            <a:r>
              <a:rPr lang="es-CO" sz="2400" b="1" dirty="0" err="1">
                <a:solidFill>
                  <a:schemeClr val="bg1"/>
                </a:solidFill>
                <a:latin typeface="Raleway Thin" pitchFamily="2" charset="0"/>
                <a:ea typeface="Open Sans Light" panose="020B0306030504020204" pitchFamily="34" charset="0"/>
                <a:cs typeface="Open Sans Light" panose="020B0306030504020204" pitchFamily="34" charset="0"/>
              </a:rPr>
              <a:t>Jhamil</a:t>
            </a:r>
            <a:r>
              <a:rPr lang="es-CO" sz="2400" b="1" dirty="0">
                <a:solidFill>
                  <a:schemeClr val="bg1"/>
                </a:solidFill>
                <a:latin typeface="Raleway Thin" pitchFamily="2" charset="0"/>
                <a:ea typeface="Open Sans Light" panose="020B0306030504020204" pitchFamily="34" charset="0"/>
                <a:cs typeface="Open Sans Light" panose="020B0306030504020204" pitchFamily="34" charset="0"/>
              </a:rPr>
              <a:t> Arturo Zeballos </a:t>
            </a:r>
            <a:r>
              <a:rPr lang="es-CO" sz="2400" b="1" dirty="0" err="1">
                <a:solidFill>
                  <a:schemeClr val="bg1"/>
                </a:solidFill>
                <a:latin typeface="Raleway Thin" pitchFamily="2" charset="0"/>
                <a:ea typeface="Open Sans Light" panose="020B0306030504020204" pitchFamily="34" charset="0"/>
                <a:cs typeface="Open Sans Light" panose="020B0306030504020204" pitchFamily="34" charset="0"/>
              </a:rPr>
              <a:t>Soruco</a:t>
            </a:r>
            <a:endParaRPr lang="es-CO" sz="2400" b="1" dirty="0">
              <a:solidFill>
                <a:schemeClr val="bg1"/>
              </a:solidFill>
              <a:latin typeface="Raleway Thin" pitchFamily="2" charset="0"/>
              <a:ea typeface="Open Sans Light" panose="020B0306030504020204" pitchFamily="34" charset="0"/>
              <a:cs typeface="Open Sans Light" panose="020B0306030504020204" pitchFamily="34" charset="0"/>
            </a:endParaRPr>
          </a:p>
          <a:p>
            <a:endParaRPr lang="es-CO" sz="2400" dirty="0">
              <a:solidFill>
                <a:schemeClr val="bg1"/>
              </a:solidFill>
              <a:latin typeface="Raleway Thin" pitchFamily="2" charset="0"/>
              <a:ea typeface="Open Sans Light" panose="020B0306030504020204" pitchFamily="34" charset="0"/>
              <a:cs typeface="Open Sans Light" panose="020B0306030504020204" pitchFamily="34" charset="0"/>
            </a:endParaRPr>
          </a:p>
        </p:txBody>
      </p:sp>
      <p:sp>
        <p:nvSpPr>
          <p:cNvPr id="25" name="CuadroTexto 24">
            <a:extLst>
              <a:ext uri="{FF2B5EF4-FFF2-40B4-BE49-F238E27FC236}">
                <a16:creationId xmlns:a16="http://schemas.microsoft.com/office/drawing/2014/main" id="{C93FC2F9-542F-52E5-6CF2-4A8C0A94F540}"/>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00817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2884454-84A6-6FD6-E809-FF1D32EF82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8" name="CuadroTexto 7">
            <a:extLst>
              <a:ext uri="{FF2B5EF4-FFF2-40B4-BE49-F238E27FC236}">
                <a16:creationId xmlns:a16="http://schemas.microsoft.com/office/drawing/2014/main" id="{7B181F70-7A71-453A-DB15-AC4D8CD8A33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CuadroTexto 1">
            <a:extLst>
              <a:ext uri="{FF2B5EF4-FFF2-40B4-BE49-F238E27FC236}">
                <a16:creationId xmlns:a16="http://schemas.microsoft.com/office/drawing/2014/main" id="{016B2ABE-714A-8058-7FA3-82B37F6E7AE1}"/>
              </a:ext>
            </a:extLst>
          </p:cNvPr>
          <p:cNvSpPr txBox="1"/>
          <p:nvPr/>
        </p:nvSpPr>
        <p:spPr>
          <a:xfrm>
            <a:off x="683978" y="2028975"/>
            <a:ext cx="11129650" cy="2400657"/>
          </a:xfrm>
          <a:prstGeom prst="rect">
            <a:avLst/>
          </a:prstGeom>
          <a:noFill/>
        </p:spPr>
        <p:txBody>
          <a:bodyPr wrap="square" rtlCol="0">
            <a:spAutoFit/>
          </a:bodyPr>
          <a:lstStyle/>
          <a:p>
            <a:pPr algn="just"/>
            <a:r>
              <a:rPr lang="es-MX" sz="3000" dirty="0">
                <a:solidFill>
                  <a:schemeClr val="bg1"/>
                </a:solidFill>
                <a:latin typeface="Raleway Black" pitchFamily="2" charset="0"/>
                <a:ea typeface="Open Sans SemiBold" panose="020B0706030804020204" pitchFamily="34" charset="0"/>
                <a:cs typeface="Open Sans SemiBold" panose="020B0706030804020204" pitchFamily="34" charset="0"/>
              </a:rPr>
              <a:t>¿ Como podemos mejorar la productividad y reducir el tiempo de desarrollo de los ingenieros de software a la hora de desarrollar interfaces graficas de usuario con el lenguaje CSS utilizando una herramienta que no tenga una curva de aprendizaje elevada ?</a:t>
            </a:r>
            <a:endParaRPr lang="en-US" sz="3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712055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8695745">
            <a:off x="1073149" y="-3313074"/>
            <a:ext cx="2688817" cy="2799422"/>
          </a:xfrm>
          <a:prstGeom prst="frame">
            <a:avLst>
              <a:gd name="adj1" fmla="val 17453"/>
            </a:avLst>
          </a:prstGeom>
          <a:noFill/>
          <a:ln w="12700">
            <a:solidFill>
              <a:schemeClr val="bg1">
                <a:alpha val="56000"/>
              </a:schemeClr>
            </a:solidFill>
          </a:ln>
          <a:effectLst>
            <a:glow rad="2286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DED5D3D2-CF7B-CF94-F27F-DFF8CC012AE1}"/>
              </a:ext>
            </a:extLst>
          </p:cNvPr>
          <p:cNvSpPr/>
          <p:nvPr/>
        </p:nvSpPr>
        <p:spPr>
          <a:xfrm rot="19996613">
            <a:off x="1628583" y="6890347"/>
            <a:ext cx="2316595" cy="2174662"/>
          </a:xfrm>
          <a:prstGeom prst="frame">
            <a:avLst>
              <a:gd name="adj1" fmla="val 31126"/>
            </a:avLst>
          </a:prstGeom>
          <a:noFill/>
          <a:ln w="12700">
            <a:solidFill>
              <a:schemeClr val="bg1">
                <a:alpha val="56000"/>
              </a:schemeClr>
            </a:solidFill>
          </a:ln>
          <a:effectLst>
            <a:glow rad="228600">
              <a:srgbClr val="E10D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4CC59E32-888E-E818-D715-A0D4183F521C}"/>
              </a:ext>
            </a:extLst>
          </p:cNvPr>
          <p:cNvSpPr/>
          <p:nvPr/>
        </p:nvSpPr>
        <p:spPr>
          <a:xfrm rot="5944558" flipH="1" flipV="1">
            <a:off x="-2174762" y="2343768"/>
            <a:ext cx="1963784" cy="1666032"/>
          </a:xfrm>
          <a:prstGeom prst="frame">
            <a:avLst>
              <a:gd name="adj1" fmla="val 50000"/>
            </a:avLst>
          </a:prstGeom>
          <a:noFill/>
          <a:ln w="12700">
            <a:solidFill>
              <a:schemeClr val="bg1">
                <a:alpha val="56000"/>
              </a:schemeClr>
            </a:solidFill>
          </a:ln>
          <a:effectLst>
            <a:glow rad="228600">
              <a:srgbClr val="E7AD2A"/>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12409403" y="4870207"/>
            <a:ext cx="3977371" cy="707886"/>
          </a:xfrm>
          <a:prstGeom prst="rect">
            <a:avLst/>
          </a:prstGeom>
          <a:noFill/>
        </p:spPr>
        <p:txBody>
          <a:bodyPr wrap="none" rtlCol="0">
            <a:spAutoFit/>
          </a:bodyPr>
          <a:lstStyle/>
          <a:p>
            <a:r>
              <a:rPr lang="es-CO" sz="4000" dirty="0">
                <a:solidFill>
                  <a:srgbClr val="00F1FF"/>
                </a:solidFill>
                <a:latin typeface="Raleway Black" pitchFamily="2" charset="0"/>
                <a:ea typeface="Open Sans SemiBold" panose="020B0706030804020204" pitchFamily="34" charset="0"/>
                <a:cs typeface="Open Sans SemiBold" panose="020B0706030804020204" pitchFamily="34" charset="0"/>
              </a:rPr>
              <a:t>Información 01</a:t>
            </a:r>
            <a:endParaRPr lang="en-US" sz="40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13514202" y="3523118"/>
            <a:ext cx="4004622"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Información 02</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14334939" y="2133012"/>
            <a:ext cx="3995004" cy="707886"/>
          </a:xfrm>
          <a:prstGeom prst="rect">
            <a:avLst/>
          </a:prstGeom>
          <a:noFill/>
        </p:spPr>
        <p:txBody>
          <a:bodyPr wrap="none" rtlCol="0">
            <a:spAutoFit/>
          </a:bodyPr>
          <a:lstStyle/>
          <a:p>
            <a:r>
              <a:rPr lang="es-CO" sz="4000" b="1" dirty="0">
                <a:solidFill>
                  <a:srgbClr val="FFFF00"/>
                </a:solidFill>
                <a:latin typeface="Raleway Black" pitchFamily="2" charset="0"/>
                <a:ea typeface="Open Sans SemiBold" panose="020B0706030804020204" pitchFamily="34" charset="0"/>
                <a:cs typeface="Open Sans SemiBold" panose="020B0706030804020204" pitchFamily="34" charset="0"/>
              </a:rPr>
              <a:t>Información 03</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12409403" y="5393427"/>
            <a:ext cx="3969373"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13514203" y="4024211"/>
            <a:ext cx="4051656"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14359829" y="2598003"/>
            <a:ext cx="4150909" cy="1569660"/>
          </a:xfrm>
          <a:prstGeom prst="rect">
            <a:avLst/>
          </a:prstGeom>
          <a:noFill/>
        </p:spPr>
        <p:txBody>
          <a:bodyPr wrap="square" rtlCol="0">
            <a:spAutoFit/>
          </a:bodyPr>
          <a:lstStyle/>
          <a:p>
            <a:pPr algn="just"/>
            <a:r>
              <a:rPr lang="es-CO"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5" name="Grupo 14">
            <a:extLst>
              <a:ext uri="{FF2B5EF4-FFF2-40B4-BE49-F238E27FC236}">
                <a16:creationId xmlns:a16="http://schemas.microsoft.com/office/drawing/2014/main" id="{973DBB14-65D7-BC6A-2530-31F7B7F02396}"/>
              </a:ext>
            </a:extLst>
          </p:cNvPr>
          <p:cNvGrpSpPr/>
          <p:nvPr/>
        </p:nvGrpSpPr>
        <p:grpSpPr>
          <a:xfrm rot="17832459">
            <a:off x="-1520900" y="1613970"/>
            <a:ext cx="1645920" cy="533400"/>
            <a:chOff x="6096000" y="3017520"/>
            <a:chExt cx="1645920" cy="533400"/>
          </a:xfrm>
          <a:effectLst>
            <a:glow rad="228600">
              <a:schemeClr val="accent4">
                <a:satMod val="175000"/>
                <a:alpha val="40000"/>
              </a:schemeClr>
            </a:glow>
          </a:effectLst>
        </p:grpSpPr>
        <p:cxnSp>
          <p:nvCxnSpPr>
            <p:cNvPr id="16" name="Conector recto 15">
              <a:extLst>
                <a:ext uri="{FF2B5EF4-FFF2-40B4-BE49-F238E27FC236}">
                  <a16:creationId xmlns:a16="http://schemas.microsoft.com/office/drawing/2014/main" id="{2A22A933-1640-11CA-4331-31E7D1010D0B}"/>
                </a:ext>
              </a:extLst>
            </p:cNvPr>
            <p:cNvCxnSpPr>
              <a:cxnSpLocks/>
            </p:cNvCxnSpPr>
            <p:nvPr/>
          </p:nvCxnSpPr>
          <p:spPr>
            <a:xfrm>
              <a:off x="6096000" y="3550920"/>
              <a:ext cx="71628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F5A5B847-5FCE-4082-83B6-DFD34DFD7C3D}"/>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911699F8-65B8-D502-3474-C6500CA6418C}"/>
                </a:ext>
              </a:extLst>
            </p:cNvPr>
            <p:cNvCxnSpPr>
              <a:cxnSpLocks/>
            </p:cNvCxnSpPr>
            <p:nvPr/>
          </p:nvCxnSpPr>
          <p:spPr>
            <a:xfrm>
              <a:off x="7071360" y="3017520"/>
              <a:ext cx="67056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19" name="Grupo 18">
            <a:extLst>
              <a:ext uri="{FF2B5EF4-FFF2-40B4-BE49-F238E27FC236}">
                <a16:creationId xmlns:a16="http://schemas.microsoft.com/office/drawing/2014/main" id="{41D7AAFB-C444-D693-E951-333C5A9AFD3A}"/>
              </a:ext>
            </a:extLst>
          </p:cNvPr>
          <p:cNvGrpSpPr/>
          <p:nvPr/>
        </p:nvGrpSpPr>
        <p:grpSpPr>
          <a:xfrm rot="6651366">
            <a:off x="-1833149" y="3333298"/>
            <a:ext cx="2348819" cy="533400"/>
            <a:chOff x="5651178" y="3017520"/>
            <a:chExt cx="2348819" cy="533400"/>
          </a:xfrm>
          <a:effectLst>
            <a:glow rad="127000">
              <a:srgbClr val="E10DFF"/>
            </a:glow>
          </a:effectLst>
        </p:grpSpPr>
        <p:cxnSp>
          <p:nvCxnSpPr>
            <p:cNvPr id="20" name="Conector recto 19">
              <a:extLst>
                <a:ext uri="{FF2B5EF4-FFF2-40B4-BE49-F238E27FC236}">
                  <a16:creationId xmlns:a16="http://schemas.microsoft.com/office/drawing/2014/main" id="{00417A29-1A8F-E2F9-ECB6-9875AC7ADD2C}"/>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1" name="Conector recto 20">
              <a:extLst>
                <a:ext uri="{FF2B5EF4-FFF2-40B4-BE49-F238E27FC236}">
                  <a16:creationId xmlns:a16="http://schemas.microsoft.com/office/drawing/2014/main" id="{2CBB25C7-463F-8B81-4A5A-8852C7B667C9}"/>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94ED5E5A-F27C-76C2-FBB9-42155D65AE9E}"/>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23" name="Grupo 22">
            <a:extLst>
              <a:ext uri="{FF2B5EF4-FFF2-40B4-BE49-F238E27FC236}">
                <a16:creationId xmlns:a16="http://schemas.microsoft.com/office/drawing/2014/main" id="{7406EA65-FE68-247B-0429-F10B545CBD7F}"/>
              </a:ext>
            </a:extLst>
          </p:cNvPr>
          <p:cNvGrpSpPr/>
          <p:nvPr/>
        </p:nvGrpSpPr>
        <p:grpSpPr>
          <a:xfrm rot="5400000">
            <a:off x="-2013007" y="5469764"/>
            <a:ext cx="2879148"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4543222" y="-709683"/>
            <a:ext cx="2483372" cy="338554"/>
          </a:xfrm>
          <a:prstGeom prst="rect">
            <a:avLst/>
          </a:prstGeom>
          <a:noFill/>
          <a:effectLst>
            <a:glow rad="228600">
              <a:srgbClr val="00F1FF">
                <a:alpha val="40000"/>
              </a:srgbClr>
            </a:glow>
          </a:effectLst>
        </p:spPr>
        <p:txBody>
          <a:bodyPr wrap="none" rtlCol="0">
            <a:spAutoFit/>
          </a:bodyPr>
          <a:lstStyle/>
          <a:p>
            <a:r>
              <a:rPr lang="es-CO" sz="1600" dirty="0">
                <a:solidFill>
                  <a:schemeClr val="bg1"/>
                </a:solidFill>
                <a:latin typeface="Raleway Black" pitchFamily="2" charset="0"/>
              </a:rPr>
              <a:t>INFOGRAFIA</a:t>
            </a:r>
            <a:r>
              <a:rPr lang="es-CO" sz="1600" dirty="0">
                <a:latin typeface="Raleway Black" pitchFamily="2" charset="0"/>
              </a:rPr>
              <a:t> </a:t>
            </a:r>
            <a:r>
              <a:rPr lang="es-CO" sz="1600" dirty="0">
                <a:solidFill>
                  <a:srgbClr val="00F1FF"/>
                </a:solidFill>
                <a:latin typeface="Raleway Black" pitchFamily="2" charset="0"/>
              </a:rPr>
              <a:t>3 NIVELES</a:t>
            </a:r>
            <a:endParaRPr lang="en-US" sz="1600" dirty="0">
              <a:solidFill>
                <a:srgbClr val="00F1FF"/>
              </a:solidFill>
              <a:latin typeface="Raleway Black" pitchFamily="2" charset="0"/>
            </a:endParaRPr>
          </a:p>
        </p:txBody>
      </p:sp>
      <p:sp>
        <p:nvSpPr>
          <p:cNvPr id="28" name="CuadroTexto 27">
            <a:extLst>
              <a:ext uri="{FF2B5EF4-FFF2-40B4-BE49-F238E27FC236}">
                <a16:creationId xmlns:a16="http://schemas.microsoft.com/office/drawing/2014/main" id="{2FE935DD-CA9B-4670-B07D-795FF99D9332}"/>
              </a:ext>
            </a:extLst>
          </p:cNvPr>
          <p:cNvSpPr txBox="1"/>
          <p:nvPr/>
        </p:nvSpPr>
        <p:spPr>
          <a:xfrm>
            <a:off x="5433339" y="-336943"/>
            <a:ext cx="1184940" cy="307777"/>
          </a:xfrm>
          <a:prstGeom prst="rect">
            <a:avLst/>
          </a:prstGeom>
          <a:noFill/>
        </p:spPr>
        <p:txBody>
          <a:bodyPr wrap="none" rtlCol="0">
            <a:spAutoFit/>
          </a:bodyPr>
          <a:lstStyle/>
          <a:p>
            <a:r>
              <a:rPr lang="es-CO"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3" name="Imagen 2">
            <a:extLst>
              <a:ext uri="{FF2B5EF4-FFF2-40B4-BE49-F238E27FC236}">
                <a16:creationId xmlns:a16="http://schemas.microsoft.com/office/drawing/2014/main" id="{8D3667A9-A011-DAE7-444D-EA99F3DD97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4" name="CuadroTexto 3">
            <a:extLst>
              <a:ext uri="{FF2B5EF4-FFF2-40B4-BE49-F238E27FC236}">
                <a16:creationId xmlns:a16="http://schemas.microsoft.com/office/drawing/2014/main" id="{84349706-DE84-F8D4-AB5D-4C96B460565D}"/>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CuadroTexto 28">
            <a:extLst>
              <a:ext uri="{FF2B5EF4-FFF2-40B4-BE49-F238E27FC236}">
                <a16:creationId xmlns:a16="http://schemas.microsoft.com/office/drawing/2014/main" id="{20BCAB0B-5AD1-0328-D445-92127DD69211}"/>
              </a:ext>
            </a:extLst>
          </p:cNvPr>
          <p:cNvSpPr txBox="1"/>
          <p:nvPr/>
        </p:nvSpPr>
        <p:spPr>
          <a:xfrm>
            <a:off x="2708842" y="2902198"/>
            <a:ext cx="7274254" cy="707886"/>
          </a:xfrm>
          <a:prstGeom prst="rect">
            <a:avLst/>
          </a:prstGeom>
          <a:noFill/>
        </p:spPr>
        <p:txBody>
          <a:bodyPr wrap="square">
            <a:spAutoFit/>
          </a:bodyPr>
          <a:lstStyle/>
          <a:p>
            <a:r>
              <a:rPr lang="es-CO" sz="4000" dirty="0">
                <a:solidFill>
                  <a:srgbClr val="00F1FF"/>
                </a:solidFill>
                <a:latin typeface="Raleway Black" pitchFamily="2" charset="0"/>
              </a:rPr>
              <a:t>ABORDAJE DE LA SOLUCIÓN</a:t>
            </a:r>
            <a:endParaRPr lang="en-US" sz="4000" dirty="0">
              <a:solidFill>
                <a:srgbClr val="00F1FF"/>
              </a:solidFill>
              <a:latin typeface="Raleway Black" pitchFamily="2" charset="0"/>
            </a:endParaRPr>
          </a:p>
        </p:txBody>
      </p:sp>
    </p:spTree>
    <p:extLst>
      <p:ext uri="{BB962C8B-B14F-4D97-AF65-F5344CB8AC3E}">
        <p14:creationId xmlns:p14="http://schemas.microsoft.com/office/powerpoint/2010/main" val="1013448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9072500">
            <a:off x="4238932" y="3527063"/>
            <a:ext cx="2979110" cy="2812282"/>
          </a:xfrm>
          <a:prstGeom prst="frame">
            <a:avLst>
              <a:gd name="adj1" fmla="val 17453"/>
            </a:avLst>
          </a:prstGeom>
          <a:noFill/>
          <a:ln w="12700">
            <a:solidFill>
              <a:schemeClr val="bg1">
                <a:alpha val="56000"/>
              </a:schemeClr>
            </a:solidFill>
          </a:ln>
          <a:effectLst>
            <a:glow rad="2032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7846741" y="1655945"/>
            <a:ext cx="4052959" cy="369332"/>
          </a:xfrm>
          <a:prstGeom prst="rect">
            <a:avLst/>
          </a:prstGeom>
          <a:noFill/>
        </p:spPr>
        <p:txBody>
          <a:bodyPr wrap="square" rtlCol="0">
            <a:spAutoFit/>
          </a:bodyPr>
          <a:lstStyle/>
          <a:p>
            <a:r>
              <a:rPr lang="es-CO" dirty="0">
                <a:solidFill>
                  <a:srgbClr val="00F1FF"/>
                </a:solidFill>
                <a:latin typeface="Raleway Black" pitchFamily="2" charset="0"/>
                <a:ea typeface="Open Sans SemiBold" panose="020B0706030804020204" pitchFamily="34" charset="0"/>
                <a:cs typeface="Open Sans SemiBold" panose="020B0706030804020204" pitchFamily="34" charset="0"/>
              </a:rPr>
              <a:t>Modelo generador de CSS</a:t>
            </a:r>
            <a:endParaRPr lang="en-US"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grpSp>
        <p:nvGrpSpPr>
          <p:cNvPr id="23" name="Grupo 22">
            <a:extLst>
              <a:ext uri="{FF2B5EF4-FFF2-40B4-BE49-F238E27FC236}">
                <a16:creationId xmlns:a16="http://schemas.microsoft.com/office/drawing/2014/main" id="{7406EA65-FE68-247B-0429-F10B545CBD7F}"/>
              </a:ext>
            </a:extLst>
          </p:cNvPr>
          <p:cNvGrpSpPr/>
          <p:nvPr/>
        </p:nvGrpSpPr>
        <p:grpSpPr>
          <a:xfrm>
            <a:off x="6869167" y="2077447"/>
            <a:ext cx="931159"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3527785" y="242101"/>
            <a:ext cx="5136429"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ABORDAJE DE LA SOLUCIÓN</a:t>
            </a:r>
            <a:endParaRPr lang="en-US" sz="2800" dirty="0">
              <a:solidFill>
                <a:srgbClr val="00F1FF"/>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Imagen 4">
            <a:extLst>
              <a:ext uri="{FF2B5EF4-FFF2-40B4-BE49-F238E27FC236}">
                <a16:creationId xmlns:a16="http://schemas.microsoft.com/office/drawing/2014/main" id="{98FC7E35-A700-9E29-DF67-16FD1E992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844" y="2155922"/>
            <a:ext cx="2707316" cy="2707316"/>
          </a:xfrm>
          <a:prstGeom prst="rect">
            <a:avLst/>
          </a:prstGeom>
        </p:spPr>
      </p:pic>
      <p:grpSp>
        <p:nvGrpSpPr>
          <p:cNvPr id="28" name="Grupo 27">
            <a:extLst>
              <a:ext uri="{FF2B5EF4-FFF2-40B4-BE49-F238E27FC236}">
                <a16:creationId xmlns:a16="http://schemas.microsoft.com/office/drawing/2014/main" id="{2660A1FE-3BC2-DFB1-F17F-A56B09915BF1}"/>
              </a:ext>
            </a:extLst>
          </p:cNvPr>
          <p:cNvGrpSpPr/>
          <p:nvPr/>
        </p:nvGrpSpPr>
        <p:grpSpPr>
          <a:xfrm>
            <a:off x="7194266" y="3325985"/>
            <a:ext cx="1031633" cy="533400"/>
            <a:chOff x="5120849" y="3017520"/>
            <a:chExt cx="2879148" cy="533400"/>
          </a:xfrm>
          <a:effectLst>
            <a:glow rad="228600">
              <a:srgbClr val="00F1FF">
                <a:alpha val="40000"/>
              </a:srgbClr>
            </a:glow>
          </a:effectLst>
        </p:grpSpPr>
        <p:cxnSp>
          <p:nvCxnSpPr>
            <p:cNvPr id="29" name="Conector recto 28">
              <a:extLst>
                <a:ext uri="{FF2B5EF4-FFF2-40B4-BE49-F238E27FC236}">
                  <a16:creationId xmlns:a16="http://schemas.microsoft.com/office/drawing/2014/main" id="{5CA3C669-98E9-01E7-E61E-79112CDE1C02}"/>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30" name="Conector recto 29">
              <a:extLst>
                <a:ext uri="{FF2B5EF4-FFF2-40B4-BE49-F238E27FC236}">
                  <a16:creationId xmlns:a16="http://schemas.microsoft.com/office/drawing/2014/main" id="{696C0562-86AB-A760-123A-20AF1BFB7752}"/>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31" name="Conector recto 30">
              <a:extLst>
                <a:ext uri="{FF2B5EF4-FFF2-40B4-BE49-F238E27FC236}">
                  <a16:creationId xmlns:a16="http://schemas.microsoft.com/office/drawing/2014/main" id="{8F9EE661-EEE8-3A6D-155D-6A84B763B7AC}"/>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40" name="Grupo 39">
            <a:extLst>
              <a:ext uri="{FF2B5EF4-FFF2-40B4-BE49-F238E27FC236}">
                <a16:creationId xmlns:a16="http://schemas.microsoft.com/office/drawing/2014/main" id="{6B6153A7-F259-27EE-A8C5-759D3B317FB7}"/>
              </a:ext>
            </a:extLst>
          </p:cNvPr>
          <p:cNvGrpSpPr/>
          <p:nvPr/>
        </p:nvGrpSpPr>
        <p:grpSpPr>
          <a:xfrm flipH="1">
            <a:off x="3637225" y="2066176"/>
            <a:ext cx="1069404" cy="533400"/>
            <a:chOff x="5120849" y="3017520"/>
            <a:chExt cx="2879148" cy="533400"/>
          </a:xfrm>
          <a:effectLst>
            <a:glow rad="228600">
              <a:srgbClr val="00F1FF">
                <a:alpha val="40000"/>
              </a:srgbClr>
            </a:glow>
          </a:effectLst>
        </p:grpSpPr>
        <p:cxnSp>
          <p:nvCxnSpPr>
            <p:cNvPr id="41" name="Conector recto 40">
              <a:extLst>
                <a:ext uri="{FF2B5EF4-FFF2-40B4-BE49-F238E27FC236}">
                  <a16:creationId xmlns:a16="http://schemas.microsoft.com/office/drawing/2014/main" id="{7A3A800F-B8CE-E2CD-7B99-EC36867A761B}"/>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2" name="Conector recto 41">
              <a:extLst>
                <a:ext uri="{FF2B5EF4-FFF2-40B4-BE49-F238E27FC236}">
                  <a16:creationId xmlns:a16="http://schemas.microsoft.com/office/drawing/2014/main" id="{10F5EDCF-CDB0-6FEE-BE50-301096C29354}"/>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43" name="Conector recto 42">
              <a:extLst>
                <a:ext uri="{FF2B5EF4-FFF2-40B4-BE49-F238E27FC236}">
                  <a16:creationId xmlns:a16="http://schemas.microsoft.com/office/drawing/2014/main" id="{761FF778-FEE5-30B7-0BA0-F43A35AA505C}"/>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44" name="Grupo 43">
            <a:extLst>
              <a:ext uri="{FF2B5EF4-FFF2-40B4-BE49-F238E27FC236}">
                <a16:creationId xmlns:a16="http://schemas.microsoft.com/office/drawing/2014/main" id="{42A2C09D-5341-A8FD-5841-DAB40F82870A}"/>
              </a:ext>
            </a:extLst>
          </p:cNvPr>
          <p:cNvGrpSpPr/>
          <p:nvPr/>
        </p:nvGrpSpPr>
        <p:grpSpPr>
          <a:xfrm flipH="1">
            <a:off x="3424584" y="3325985"/>
            <a:ext cx="975485" cy="533400"/>
            <a:chOff x="5120849" y="3017520"/>
            <a:chExt cx="2879148" cy="533400"/>
          </a:xfrm>
          <a:effectLst>
            <a:glow rad="228600">
              <a:srgbClr val="00F1FF">
                <a:alpha val="40000"/>
              </a:srgbClr>
            </a:glow>
          </a:effectLst>
        </p:grpSpPr>
        <p:cxnSp>
          <p:nvCxnSpPr>
            <p:cNvPr id="45" name="Conector recto 44">
              <a:extLst>
                <a:ext uri="{FF2B5EF4-FFF2-40B4-BE49-F238E27FC236}">
                  <a16:creationId xmlns:a16="http://schemas.microsoft.com/office/drawing/2014/main" id="{D9B96796-8D12-1BE0-5179-5E6522319D1F}"/>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6" name="Conector recto 45">
              <a:extLst>
                <a:ext uri="{FF2B5EF4-FFF2-40B4-BE49-F238E27FC236}">
                  <a16:creationId xmlns:a16="http://schemas.microsoft.com/office/drawing/2014/main" id="{AC4113A2-0DA5-D1F0-B3EC-AD0CC32EE0DA}"/>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47" name="Conector recto 46">
              <a:extLst>
                <a:ext uri="{FF2B5EF4-FFF2-40B4-BE49-F238E27FC236}">
                  <a16:creationId xmlns:a16="http://schemas.microsoft.com/office/drawing/2014/main" id="{E7DB5015-C468-9CA2-6850-501A162F7E4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51" name="CuadroTexto 50">
            <a:extLst>
              <a:ext uri="{FF2B5EF4-FFF2-40B4-BE49-F238E27FC236}">
                <a16:creationId xmlns:a16="http://schemas.microsoft.com/office/drawing/2014/main" id="{52500A0D-FC60-A4FE-A818-BB3674DB4360}"/>
              </a:ext>
            </a:extLst>
          </p:cNvPr>
          <p:cNvSpPr txBox="1"/>
          <p:nvPr/>
        </p:nvSpPr>
        <p:spPr>
          <a:xfrm>
            <a:off x="8318730" y="3002819"/>
            <a:ext cx="4052959" cy="646331"/>
          </a:xfrm>
          <a:prstGeom prst="rect">
            <a:avLst/>
          </a:prstGeom>
          <a:noFill/>
        </p:spPr>
        <p:txBody>
          <a:bodyPr wrap="square" rtlCol="0">
            <a:spAutoFit/>
          </a:bodyPr>
          <a:lstStyle/>
          <a:p>
            <a:r>
              <a:rPr lang="es-MX" dirty="0">
                <a:solidFill>
                  <a:srgbClr val="00F1FF"/>
                </a:solidFill>
                <a:latin typeface="Raleway Black" pitchFamily="2" charset="0"/>
                <a:ea typeface="Open Sans SemiBold" panose="020B0706030804020204" pitchFamily="34" charset="0"/>
                <a:cs typeface="Open Sans SemiBold" panose="020B0706030804020204" pitchFamily="34" charset="0"/>
              </a:rPr>
              <a:t>Procesamiento del lenguaje natural (</a:t>
            </a:r>
            <a:r>
              <a:rPr lang="es-MX" dirty="0" err="1">
                <a:solidFill>
                  <a:srgbClr val="00F1FF"/>
                </a:solidFill>
                <a:latin typeface="Raleway Black" pitchFamily="2" charset="0"/>
                <a:ea typeface="Open Sans SemiBold" panose="020B0706030804020204" pitchFamily="34" charset="0"/>
                <a:cs typeface="Open Sans SemiBold" panose="020B0706030804020204" pitchFamily="34" charset="0"/>
              </a:rPr>
              <a:t>NLP</a:t>
            </a:r>
            <a:r>
              <a:rPr lang="es-MX" dirty="0">
                <a:solidFill>
                  <a:srgbClr val="00F1FF"/>
                </a:solidFill>
                <a:latin typeface="Raleway Black" pitchFamily="2" charset="0"/>
                <a:ea typeface="Open Sans SemiBold" panose="020B0706030804020204" pitchFamily="34" charset="0"/>
                <a:cs typeface="Open Sans SemiBold" panose="020B0706030804020204" pitchFamily="34" charset="0"/>
              </a:rPr>
              <a:t>)</a:t>
            </a:r>
            <a:endParaRPr lang="en-US"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52" name="CuadroTexto 51">
            <a:extLst>
              <a:ext uri="{FF2B5EF4-FFF2-40B4-BE49-F238E27FC236}">
                <a16:creationId xmlns:a16="http://schemas.microsoft.com/office/drawing/2014/main" id="{8CEEC69C-63B9-E12A-5EAD-5038F7D1BB7E}"/>
              </a:ext>
            </a:extLst>
          </p:cNvPr>
          <p:cNvSpPr txBox="1"/>
          <p:nvPr/>
        </p:nvSpPr>
        <p:spPr>
          <a:xfrm>
            <a:off x="199901" y="2891173"/>
            <a:ext cx="3326253" cy="646331"/>
          </a:xfrm>
          <a:prstGeom prst="rect">
            <a:avLst/>
          </a:prstGeom>
          <a:noFill/>
        </p:spPr>
        <p:txBody>
          <a:bodyPr wrap="square" rtlCol="0">
            <a:spAutoFit/>
          </a:bodyPr>
          <a:lstStyle/>
          <a:p>
            <a:r>
              <a:rPr lang="en-US" dirty="0">
                <a:solidFill>
                  <a:srgbClr val="00F1FF"/>
                </a:solidFill>
                <a:latin typeface="Raleway Black" pitchFamily="2" charset="0"/>
                <a:ea typeface="Open Sans SemiBold" panose="020B0706030804020204" pitchFamily="34" charset="0"/>
                <a:cs typeface="Open Sans SemiBold" panose="020B0706030804020204" pitchFamily="34" charset="0"/>
              </a:rPr>
              <a:t>Modulo de </a:t>
            </a:r>
            <a:r>
              <a:rPr lang="en-US" dirty="0" err="1">
                <a:solidFill>
                  <a:srgbClr val="00F1FF"/>
                </a:solidFill>
                <a:latin typeface="Raleway Black" pitchFamily="2" charset="0"/>
                <a:ea typeface="Open Sans SemiBold" panose="020B0706030804020204" pitchFamily="34" charset="0"/>
                <a:cs typeface="Open Sans SemiBold" panose="020B0706030804020204" pitchFamily="34" charset="0"/>
              </a:rPr>
              <a:t>Previsualizacion</a:t>
            </a:r>
            <a:r>
              <a:rPr lang="en-US" dirty="0">
                <a:solidFill>
                  <a:srgbClr val="00F1FF"/>
                </a:solidFill>
                <a:latin typeface="Raleway Black" pitchFamily="2" charset="0"/>
                <a:ea typeface="Open Sans SemiBold" panose="020B0706030804020204" pitchFamily="34" charset="0"/>
                <a:cs typeface="Open Sans SemiBold" panose="020B0706030804020204" pitchFamily="34" charset="0"/>
              </a:rPr>
              <a:t> </a:t>
            </a:r>
            <a:r>
              <a:rPr lang="en-US" dirty="0" err="1">
                <a:solidFill>
                  <a:srgbClr val="00F1FF"/>
                </a:solidFill>
                <a:latin typeface="Raleway Black" pitchFamily="2" charset="0"/>
                <a:ea typeface="Open Sans SemiBold" panose="020B0706030804020204" pitchFamily="34" charset="0"/>
                <a:cs typeface="Open Sans SemiBold" panose="020B0706030804020204" pitchFamily="34" charset="0"/>
              </a:rPr>
              <a:t>en</a:t>
            </a:r>
            <a:r>
              <a:rPr lang="en-US" dirty="0">
                <a:solidFill>
                  <a:srgbClr val="00F1FF"/>
                </a:solidFill>
                <a:latin typeface="Raleway Black" pitchFamily="2" charset="0"/>
                <a:ea typeface="Open Sans SemiBold" panose="020B0706030804020204" pitchFamily="34" charset="0"/>
                <a:cs typeface="Open Sans SemiBold" panose="020B0706030804020204" pitchFamily="34" charset="0"/>
              </a:rPr>
              <a:t> </a:t>
            </a:r>
            <a:r>
              <a:rPr lang="en-US" dirty="0" err="1">
                <a:solidFill>
                  <a:srgbClr val="00F1FF"/>
                </a:solidFill>
                <a:latin typeface="Raleway Black" pitchFamily="2" charset="0"/>
                <a:ea typeface="Open Sans SemiBold" panose="020B0706030804020204" pitchFamily="34" charset="0"/>
                <a:cs typeface="Open Sans SemiBold" panose="020B0706030804020204" pitchFamily="34" charset="0"/>
              </a:rPr>
              <a:t>tiempo</a:t>
            </a:r>
            <a:r>
              <a:rPr lang="en-US" dirty="0">
                <a:solidFill>
                  <a:srgbClr val="00F1FF"/>
                </a:solidFill>
                <a:latin typeface="Raleway Black" pitchFamily="2" charset="0"/>
                <a:ea typeface="Open Sans SemiBold" panose="020B0706030804020204" pitchFamily="34" charset="0"/>
                <a:cs typeface="Open Sans SemiBold" panose="020B0706030804020204" pitchFamily="34" charset="0"/>
              </a:rPr>
              <a:t> real</a:t>
            </a:r>
          </a:p>
        </p:txBody>
      </p:sp>
      <p:sp>
        <p:nvSpPr>
          <p:cNvPr id="53" name="CuadroTexto 52">
            <a:extLst>
              <a:ext uri="{FF2B5EF4-FFF2-40B4-BE49-F238E27FC236}">
                <a16:creationId xmlns:a16="http://schemas.microsoft.com/office/drawing/2014/main" id="{42C2EEEE-7E25-BF46-6661-E6B9BAD3A65B}"/>
              </a:ext>
            </a:extLst>
          </p:cNvPr>
          <p:cNvSpPr txBox="1"/>
          <p:nvPr/>
        </p:nvSpPr>
        <p:spPr>
          <a:xfrm>
            <a:off x="1552226" y="1861643"/>
            <a:ext cx="2171312" cy="369332"/>
          </a:xfrm>
          <a:prstGeom prst="rect">
            <a:avLst/>
          </a:prstGeom>
          <a:noFill/>
        </p:spPr>
        <p:txBody>
          <a:bodyPr wrap="square" rtlCol="0">
            <a:spAutoFit/>
          </a:bodyPr>
          <a:lstStyle/>
          <a:p>
            <a:r>
              <a:rPr lang="es-CO" dirty="0">
                <a:solidFill>
                  <a:srgbClr val="00F1FF"/>
                </a:solidFill>
                <a:latin typeface="Raleway Black" pitchFamily="2" charset="0"/>
                <a:ea typeface="Open Sans SemiBold" panose="020B0706030804020204" pitchFamily="34" charset="0"/>
                <a:cs typeface="Open Sans SemiBold" panose="020B0706030804020204" pitchFamily="34" charset="0"/>
              </a:rPr>
              <a:t>Aplicación Web</a:t>
            </a:r>
            <a:endParaRPr lang="en-US"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054795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2884454-84A6-6FD6-E809-FF1D32EF82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8" name="CuadroTexto 7">
            <a:extLst>
              <a:ext uri="{FF2B5EF4-FFF2-40B4-BE49-F238E27FC236}">
                <a16:creationId xmlns:a16="http://schemas.microsoft.com/office/drawing/2014/main" id="{7B181F70-7A71-453A-DB15-AC4D8CD8A33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CuadroTexto 1">
            <a:extLst>
              <a:ext uri="{FF2B5EF4-FFF2-40B4-BE49-F238E27FC236}">
                <a16:creationId xmlns:a16="http://schemas.microsoft.com/office/drawing/2014/main" id="{6E2C753E-031A-A0F4-0EE3-13832C10421D}"/>
              </a:ext>
            </a:extLst>
          </p:cNvPr>
          <p:cNvSpPr txBox="1"/>
          <p:nvPr/>
        </p:nvSpPr>
        <p:spPr>
          <a:xfrm>
            <a:off x="3527785" y="242101"/>
            <a:ext cx="5136429"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ABORDAJE DE LA SOLUCIÓN</a:t>
            </a:r>
            <a:endParaRPr lang="en-US" sz="2800" dirty="0">
              <a:solidFill>
                <a:srgbClr val="00F1FF"/>
              </a:solidFill>
              <a:latin typeface="Raleway Black" pitchFamily="2" charset="0"/>
            </a:endParaRPr>
          </a:p>
        </p:txBody>
      </p:sp>
      <p:pic>
        <p:nvPicPr>
          <p:cNvPr id="3" name="Imagen 2">
            <a:extLst>
              <a:ext uri="{FF2B5EF4-FFF2-40B4-BE49-F238E27FC236}">
                <a16:creationId xmlns:a16="http://schemas.microsoft.com/office/drawing/2014/main" id="{9931345E-3A9F-6870-A9C0-48440B29ACD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9986" y="992394"/>
            <a:ext cx="7652025" cy="518590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440093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3456451" y="2832295"/>
            <a:ext cx="5192447" cy="707886"/>
          </a:xfrm>
          <a:prstGeom prst="rect">
            <a:avLst/>
          </a:prstGeom>
          <a:noFill/>
        </p:spPr>
        <p:txBody>
          <a:bodyPr wrap="none" rtlCol="0">
            <a:spAutoFit/>
          </a:bodyPr>
          <a:lstStyle/>
          <a:p>
            <a:r>
              <a:rPr lang="en-US" sz="4000" dirty="0" err="1">
                <a:solidFill>
                  <a:srgbClr val="EB9734"/>
                </a:solidFill>
                <a:latin typeface="Raleway Black" pitchFamily="2" charset="0"/>
              </a:rPr>
              <a:t>OBJETIVO</a:t>
            </a:r>
            <a:r>
              <a:rPr lang="en-US" sz="4000" dirty="0">
                <a:solidFill>
                  <a:srgbClr val="EB9734"/>
                </a:solidFill>
                <a:latin typeface="Raleway Black" pitchFamily="2" charset="0"/>
              </a:rPr>
              <a:t> GENERAL</a:t>
            </a:r>
          </a:p>
        </p:txBody>
      </p:sp>
    </p:spTree>
    <p:extLst>
      <p:ext uri="{BB962C8B-B14F-4D97-AF65-F5344CB8AC3E}">
        <p14:creationId xmlns:p14="http://schemas.microsoft.com/office/powerpoint/2010/main" val="3003342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2243759" y="2279624"/>
            <a:ext cx="8298117" cy="1938992"/>
          </a:xfrm>
          <a:prstGeom prst="rect">
            <a:avLst/>
          </a:prstGeom>
          <a:noFill/>
        </p:spPr>
        <p:txBody>
          <a:bodyPr wrap="square" rtlCol="0">
            <a:spAutoFit/>
          </a:bodyPr>
          <a:lstStyle/>
          <a:p>
            <a:r>
              <a:rPr lang="es-MX" sz="2400" dirty="0">
                <a:solidFill>
                  <a:schemeClr val="bg1"/>
                </a:solidFill>
                <a:latin typeface="Raleway Black" pitchFamily="2" charset="0"/>
                <a:ea typeface="Open Sans SemiBold" panose="020B0706030804020204" pitchFamily="34" charset="0"/>
                <a:cs typeface="Open Sans SemiBold" panose="020B0706030804020204" pitchFamily="34" charset="0"/>
              </a:rPr>
              <a:t>Desarrollar un modelo de inteligencia artificial para la generación de código CSS predefinido y con buen diseño, que facilite el trabajo de los desarrolladores de software, reduciendo así el tiempo de desarrollo al generar diseños predefinidos y personalizables.</a:t>
            </a:r>
            <a:endParaRPr lang="en-US" sz="24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159412" y="307461"/>
            <a:ext cx="3693640" cy="523220"/>
          </a:xfrm>
          <a:prstGeom prst="rect">
            <a:avLst/>
          </a:prstGeom>
          <a:noFill/>
        </p:spPr>
        <p:txBody>
          <a:bodyPr wrap="none" rtlCol="0">
            <a:spAutoFit/>
          </a:bodyPr>
          <a:lstStyle/>
          <a:p>
            <a:r>
              <a:rPr lang="en-US" sz="2800" dirty="0" err="1">
                <a:solidFill>
                  <a:srgbClr val="EB9734"/>
                </a:solidFill>
                <a:latin typeface="Raleway Black" pitchFamily="2" charset="0"/>
              </a:rPr>
              <a:t>OBJETIVO</a:t>
            </a:r>
            <a:r>
              <a:rPr lang="en-US" sz="2800" dirty="0">
                <a:solidFill>
                  <a:srgbClr val="EB9734"/>
                </a:solidFill>
                <a:latin typeface="Raleway Black" pitchFamily="2" charset="0"/>
              </a:rPr>
              <a:t> GENERAL</a:t>
            </a: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5D4D7C5F-06D1-62DB-9343-B07E1EA05D99}"/>
              </a:ext>
            </a:extLst>
          </p:cNvPr>
          <p:cNvSpPr/>
          <p:nvPr/>
        </p:nvSpPr>
        <p:spPr>
          <a:xfrm rot="8561659">
            <a:off x="9502288" y="5266961"/>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0D2211A2-FE16-6804-B97B-18D83D4741E2}"/>
              </a:ext>
            </a:extLst>
          </p:cNvPr>
          <p:cNvSpPr/>
          <p:nvPr/>
        </p:nvSpPr>
        <p:spPr>
          <a:xfrm rot="6213016">
            <a:off x="10915527" y="5149328"/>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Marco 3">
            <a:extLst>
              <a:ext uri="{FF2B5EF4-FFF2-40B4-BE49-F238E27FC236}">
                <a16:creationId xmlns:a16="http://schemas.microsoft.com/office/drawing/2014/main" id="{F3AF34A3-B019-932B-2E4C-56148C89CF02}"/>
              </a:ext>
            </a:extLst>
          </p:cNvPr>
          <p:cNvSpPr/>
          <p:nvPr/>
        </p:nvSpPr>
        <p:spPr>
          <a:xfrm rot="8409895">
            <a:off x="1102284" y="5271942"/>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Marco 4">
            <a:extLst>
              <a:ext uri="{FF2B5EF4-FFF2-40B4-BE49-F238E27FC236}">
                <a16:creationId xmlns:a16="http://schemas.microsoft.com/office/drawing/2014/main" id="{200A66D6-3519-314A-51EE-763DF2500C1D}"/>
              </a:ext>
            </a:extLst>
          </p:cNvPr>
          <p:cNvSpPr/>
          <p:nvPr/>
        </p:nvSpPr>
        <p:spPr>
          <a:xfrm rot="2700000">
            <a:off x="10402713" y="101187"/>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B8B3D805-BA03-C98E-E01B-D09A4EE7B12A}"/>
              </a:ext>
            </a:extLst>
          </p:cNvPr>
          <p:cNvSpPr/>
          <p:nvPr/>
        </p:nvSpPr>
        <p:spPr>
          <a:xfrm rot="10646673">
            <a:off x="133389" y="5149328"/>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3393C719-FE86-45DB-8220-B3DF1F0574E4}"/>
              </a:ext>
            </a:extLst>
          </p:cNvPr>
          <p:cNvSpPr/>
          <p:nvPr/>
        </p:nvSpPr>
        <p:spPr>
          <a:xfrm rot="14378614">
            <a:off x="197875" y="1821143"/>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5006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3014284" y="2801938"/>
            <a:ext cx="6420347" cy="707886"/>
          </a:xfrm>
          <a:prstGeom prst="rect">
            <a:avLst/>
          </a:prstGeom>
          <a:noFill/>
        </p:spPr>
        <p:txBody>
          <a:bodyPr wrap="none" rtlCol="0">
            <a:spAutoFit/>
          </a:bodyPr>
          <a:lstStyle/>
          <a:p>
            <a:r>
              <a:rPr lang="es-CO" sz="4000" dirty="0">
                <a:solidFill>
                  <a:srgbClr val="009A90"/>
                </a:solidFill>
                <a:latin typeface="Raleway Black" pitchFamily="2" charset="0"/>
                <a:ea typeface="Open Sans SemiBold" panose="020B0706030804020204" pitchFamily="34" charset="0"/>
                <a:cs typeface="Open Sans SemiBold" panose="020B0706030804020204" pitchFamily="34" charset="0"/>
              </a:rPr>
              <a:t>OBJETIVOS ESPECÍFICOS</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2544493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758373" y="1785274"/>
            <a:ext cx="8675253" cy="3287449"/>
          </a:xfrm>
          <a:prstGeom prst="rect">
            <a:avLst/>
          </a:prstGeom>
          <a:noFill/>
        </p:spPr>
        <p:txBody>
          <a:bodyPr wrap="square" rtlCol="0">
            <a:spAutoFit/>
          </a:bodyPr>
          <a:lstStyle/>
          <a:p>
            <a:pPr marL="342900" indent="-342900">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Desarrollar una aplicación web para generar código CSS que brinde una previsualización en tiempo real de vistas generadas en base a etiquetas HTML.</a:t>
            </a:r>
          </a:p>
          <a:p>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Mejorar la eficiencia del código generado considerando la reducción de la complejidad </a:t>
            </a:r>
            <a:r>
              <a:rPr lang="es-MX" sz="2000" dirty="0" err="1">
                <a:solidFill>
                  <a:schemeClr val="bg1"/>
                </a:solidFill>
                <a:latin typeface="Raleway Black" pitchFamily="2" charset="0"/>
                <a:ea typeface="Open Sans SemiBold" panose="020B0706030804020204" pitchFamily="34" charset="0"/>
                <a:cs typeface="Open Sans SemiBold" panose="020B0706030804020204" pitchFamily="34" charset="0"/>
              </a:rPr>
              <a:t>ciclomática</a:t>
            </a: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 y la reducción del código repetitivo y líneas de código.</a:t>
            </a:r>
          </a:p>
          <a:p>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Mejorar la eficiencia y la productividad en el código generado respecto a la programación tradicional.</a:t>
            </a:r>
            <a:endParaRPr lang="en-US"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3669760" y="472935"/>
            <a:ext cx="4554452"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OBJETIVOS ESPECÍFICOS</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Marco 9">
            <a:extLst>
              <a:ext uri="{FF2B5EF4-FFF2-40B4-BE49-F238E27FC236}">
                <a16:creationId xmlns:a16="http://schemas.microsoft.com/office/drawing/2014/main" id="{4E2F4396-988A-BBBC-EF77-5336DDBE043B}"/>
              </a:ext>
            </a:extLst>
          </p:cNvPr>
          <p:cNvSpPr/>
          <p:nvPr/>
        </p:nvSpPr>
        <p:spPr>
          <a:xfrm rot="2700000">
            <a:off x="9382061" y="1734875"/>
            <a:ext cx="3440387" cy="3388249"/>
          </a:xfrm>
          <a:prstGeom prst="frame">
            <a:avLst>
              <a:gd name="adj1" fmla="val 31126"/>
            </a:avLst>
          </a:prstGeom>
          <a:solidFill>
            <a:srgbClr val="009B90"/>
          </a:solidFill>
          <a:ln>
            <a:noFill/>
          </a:ln>
          <a:scene3d>
            <a:camera prst="perspectiveContrastingLeftFacing">
              <a:rot lat="2106427" lon="4129802" rev="1773145"/>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Marco 11">
            <a:extLst>
              <a:ext uri="{FF2B5EF4-FFF2-40B4-BE49-F238E27FC236}">
                <a16:creationId xmlns:a16="http://schemas.microsoft.com/office/drawing/2014/main" id="{6B7043E6-A16E-F277-EB3B-93E3104C4766}"/>
              </a:ext>
            </a:extLst>
          </p:cNvPr>
          <p:cNvSpPr/>
          <p:nvPr/>
        </p:nvSpPr>
        <p:spPr>
          <a:xfrm rot="13703644">
            <a:off x="-700773" y="2064834"/>
            <a:ext cx="3096158" cy="3281710"/>
          </a:xfrm>
          <a:prstGeom prst="frame">
            <a:avLst>
              <a:gd name="adj1" fmla="val 31126"/>
            </a:avLst>
          </a:prstGeom>
          <a:solidFill>
            <a:srgbClr val="009B90"/>
          </a:solidFill>
          <a:ln>
            <a:noFill/>
          </a:ln>
          <a:scene3d>
            <a:camera prst="perspectiveContrastingLeftFacing">
              <a:rot lat="2106427" lon="4129802" rev="1773145"/>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95696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4360214" y="2832295"/>
            <a:ext cx="4060727"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026613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149310" y="2208865"/>
            <a:ext cx="10106742" cy="2862322"/>
          </a:xfrm>
          <a:prstGeom prst="rect">
            <a:avLst/>
          </a:prstGeom>
          <a:noFill/>
        </p:spPr>
        <p:txBody>
          <a:bodyPr wrap="square" rtlCol="0">
            <a:spAutoFit/>
          </a:bodyPr>
          <a:lstStyle/>
          <a:p>
            <a:pPr marL="342900" indent="-342900">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Se busca reducir los procesos repetitivos que un desarrollo de software puede tener a la hora de desarrollar con CSS</a:t>
            </a:r>
          </a:p>
          <a:p>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Los desarrolladores de software siempre enfrentan dificultades por la cantidad de tiempo mal gastado buscando ser mas productivos y eficientes a la hora de desarrollar software de calidad. Al desarrollar una plataforma web que permite generación código CSS, previsualización en tiempo real de estilos CSS y el ahorro de tiempo en pruebas y  desarrollo, se espera contribuir a la solución de este problema</a:t>
            </a:r>
            <a:endParaRPr lang="en-US"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645922" y="472935"/>
            <a:ext cx="2900153" cy="523220"/>
          </a:xfrm>
          <a:prstGeom prst="rect">
            <a:avLst/>
          </a:prstGeom>
          <a:noFill/>
        </p:spPr>
        <p:txBody>
          <a:bodyPr wrap="none" rtlCol="0">
            <a:spAutoFit/>
          </a:bodyPr>
          <a:lstStyle/>
          <a:p>
            <a:r>
              <a:rPr lang="es-CO" sz="28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a:t>
            </a:r>
            <a:endParaRPr lang="en-US" sz="28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9EE11A52-29B0-7E53-2BDB-6888EDB42876}"/>
              </a:ext>
            </a:extLst>
          </p:cNvPr>
          <p:cNvSpPr/>
          <p:nvPr/>
        </p:nvSpPr>
        <p:spPr>
          <a:xfrm rot="1015177">
            <a:off x="157215" y="56267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F0AA8EC3-B8EF-0325-CF91-DF3376E835ED}"/>
              </a:ext>
            </a:extLst>
          </p:cNvPr>
          <p:cNvSpPr/>
          <p:nvPr/>
        </p:nvSpPr>
        <p:spPr>
          <a:xfrm rot="18693024">
            <a:off x="5144036" y="5841406"/>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Marco 3">
            <a:extLst>
              <a:ext uri="{FF2B5EF4-FFF2-40B4-BE49-F238E27FC236}">
                <a16:creationId xmlns:a16="http://schemas.microsoft.com/office/drawing/2014/main" id="{EEFAB7F4-F3A5-9C31-695F-3B8771FC6663}"/>
              </a:ext>
            </a:extLst>
          </p:cNvPr>
          <p:cNvSpPr/>
          <p:nvPr/>
        </p:nvSpPr>
        <p:spPr>
          <a:xfrm rot="8971553">
            <a:off x="10805933" y="232912"/>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Marco 4">
            <a:extLst>
              <a:ext uri="{FF2B5EF4-FFF2-40B4-BE49-F238E27FC236}">
                <a16:creationId xmlns:a16="http://schemas.microsoft.com/office/drawing/2014/main" id="{9DB8E7D4-F829-38F5-2537-91694D228C35}"/>
              </a:ext>
            </a:extLst>
          </p:cNvPr>
          <p:cNvSpPr/>
          <p:nvPr/>
        </p:nvSpPr>
        <p:spPr>
          <a:xfrm rot="2700000">
            <a:off x="-264619" y="1575507"/>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01B69663-0226-41F2-F178-6601FE0CE422}"/>
              </a:ext>
            </a:extLst>
          </p:cNvPr>
          <p:cNvSpPr/>
          <p:nvPr/>
        </p:nvSpPr>
        <p:spPr>
          <a:xfrm rot="17445565">
            <a:off x="10606621" y="53928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uadroTexto 8">
            <a:extLst>
              <a:ext uri="{FF2B5EF4-FFF2-40B4-BE49-F238E27FC236}">
                <a16:creationId xmlns:a16="http://schemas.microsoft.com/office/drawing/2014/main" id="{7E34B77F-32EA-90BF-1AA8-420BC5726BF4}"/>
              </a:ext>
            </a:extLst>
          </p:cNvPr>
          <p:cNvSpPr txBox="1"/>
          <p:nvPr/>
        </p:nvSpPr>
        <p:spPr>
          <a:xfrm>
            <a:off x="1442046" y="1383970"/>
            <a:ext cx="3752950" cy="430887"/>
          </a:xfrm>
          <a:prstGeom prst="rect">
            <a:avLst/>
          </a:prstGeom>
          <a:noFill/>
        </p:spPr>
        <p:txBody>
          <a:bodyPr wrap="none" rtlCol="0">
            <a:spAutoFit/>
          </a:bodyPr>
          <a:lstStyle/>
          <a:p>
            <a:r>
              <a:rPr lang="es-CO" sz="22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 Tecnológica</a:t>
            </a:r>
            <a:endParaRPr lang="en-US"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710337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8695745">
            <a:off x="1073149" y="-3313074"/>
            <a:ext cx="2688817" cy="2799422"/>
          </a:xfrm>
          <a:prstGeom prst="frame">
            <a:avLst>
              <a:gd name="adj1" fmla="val 17453"/>
            </a:avLst>
          </a:prstGeom>
          <a:noFill/>
          <a:ln w="12700">
            <a:solidFill>
              <a:schemeClr val="bg1">
                <a:alpha val="56000"/>
              </a:schemeClr>
            </a:solidFill>
          </a:ln>
          <a:effectLst>
            <a:glow rad="2286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DED5D3D2-CF7B-CF94-F27F-DFF8CC012AE1}"/>
              </a:ext>
            </a:extLst>
          </p:cNvPr>
          <p:cNvSpPr/>
          <p:nvPr/>
        </p:nvSpPr>
        <p:spPr>
          <a:xfrm rot="19996613">
            <a:off x="1628583" y="6890347"/>
            <a:ext cx="2316595" cy="2174662"/>
          </a:xfrm>
          <a:prstGeom prst="frame">
            <a:avLst>
              <a:gd name="adj1" fmla="val 31126"/>
            </a:avLst>
          </a:prstGeom>
          <a:noFill/>
          <a:ln w="12700">
            <a:solidFill>
              <a:schemeClr val="bg1">
                <a:alpha val="56000"/>
              </a:schemeClr>
            </a:solidFill>
          </a:ln>
          <a:effectLst>
            <a:glow rad="228600">
              <a:srgbClr val="E10D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4CC59E32-888E-E818-D715-A0D4183F521C}"/>
              </a:ext>
            </a:extLst>
          </p:cNvPr>
          <p:cNvSpPr/>
          <p:nvPr/>
        </p:nvSpPr>
        <p:spPr>
          <a:xfrm rot="5944558" flipH="1" flipV="1">
            <a:off x="-2174762" y="2343768"/>
            <a:ext cx="1963784" cy="1666032"/>
          </a:xfrm>
          <a:prstGeom prst="frame">
            <a:avLst>
              <a:gd name="adj1" fmla="val 50000"/>
            </a:avLst>
          </a:prstGeom>
          <a:noFill/>
          <a:ln w="12700">
            <a:solidFill>
              <a:schemeClr val="bg1">
                <a:alpha val="56000"/>
              </a:schemeClr>
            </a:solidFill>
          </a:ln>
          <a:effectLst>
            <a:glow rad="228600">
              <a:srgbClr val="E7AD2A"/>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12409403" y="4870207"/>
            <a:ext cx="3977371" cy="707886"/>
          </a:xfrm>
          <a:prstGeom prst="rect">
            <a:avLst/>
          </a:prstGeom>
          <a:noFill/>
        </p:spPr>
        <p:txBody>
          <a:bodyPr wrap="none" rtlCol="0">
            <a:spAutoFit/>
          </a:bodyPr>
          <a:lstStyle/>
          <a:p>
            <a:r>
              <a:rPr lang="es-CO" sz="4000" dirty="0">
                <a:solidFill>
                  <a:srgbClr val="00F1FF"/>
                </a:solidFill>
                <a:latin typeface="Raleway Black" pitchFamily="2" charset="0"/>
                <a:ea typeface="Open Sans SemiBold" panose="020B0706030804020204" pitchFamily="34" charset="0"/>
                <a:cs typeface="Open Sans SemiBold" panose="020B0706030804020204" pitchFamily="34" charset="0"/>
              </a:rPr>
              <a:t>Información 01</a:t>
            </a:r>
            <a:endParaRPr lang="en-US" sz="40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13514202" y="3523118"/>
            <a:ext cx="4004622"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Información 02</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14334939" y="2133012"/>
            <a:ext cx="3995004" cy="707886"/>
          </a:xfrm>
          <a:prstGeom prst="rect">
            <a:avLst/>
          </a:prstGeom>
          <a:noFill/>
        </p:spPr>
        <p:txBody>
          <a:bodyPr wrap="none" rtlCol="0">
            <a:spAutoFit/>
          </a:bodyPr>
          <a:lstStyle/>
          <a:p>
            <a:r>
              <a:rPr lang="es-CO" sz="4000" b="1" dirty="0">
                <a:solidFill>
                  <a:srgbClr val="FFFF00"/>
                </a:solidFill>
                <a:latin typeface="Raleway Black" pitchFamily="2" charset="0"/>
                <a:ea typeface="Open Sans SemiBold" panose="020B0706030804020204" pitchFamily="34" charset="0"/>
                <a:cs typeface="Open Sans SemiBold" panose="020B0706030804020204" pitchFamily="34" charset="0"/>
              </a:rPr>
              <a:t>Información 03</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12409403" y="5393427"/>
            <a:ext cx="3969373"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13514203" y="4024211"/>
            <a:ext cx="4051656"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14359829" y="2598003"/>
            <a:ext cx="4150909" cy="1569660"/>
          </a:xfrm>
          <a:prstGeom prst="rect">
            <a:avLst/>
          </a:prstGeom>
          <a:noFill/>
        </p:spPr>
        <p:txBody>
          <a:bodyPr wrap="square" rtlCol="0">
            <a:spAutoFit/>
          </a:bodyPr>
          <a:lstStyle/>
          <a:p>
            <a:pPr algn="just"/>
            <a:r>
              <a:rPr lang="es-CO"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5" name="Grupo 14">
            <a:extLst>
              <a:ext uri="{FF2B5EF4-FFF2-40B4-BE49-F238E27FC236}">
                <a16:creationId xmlns:a16="http://schemas.microsoft.com/office/drawing/2014/main" id="{973DBB14-65D7-BC6A-2530-31F7B7F02396}"/>
              </a:ext>
            </a:extLst>
          </p:cNvPr>
          <p:cNvGrpSpPr/>
          <p:nvPr/>
        </p:nvGrpSpPr>
        <p:grpSpPr>
          <a:xfrm rot="17832459">
            <a:off x="-1520900" y="1613970"/>
            <a:ext cx="1645920" cy="533400"/>
            <a:chOff x="6096000" y="3017520"/>
            <a:chExt cx="1645920" cy="533400"/>
          </a:xfrm>
          <a:effectLst>
            <a:glow rad="228600">
              <a:schemeClr val="accent4">
                <a:satMod val="175000"/>
                <a:alpha val="40000"/>
              </a:schemeClr>
            </a:glow>
          </a:effectLst>
        </p:grpSpPr>
        <p:cxnSp>
          <p:nvCxnSpPr>
            <p:cNvPr id="16" name="Conector recto 15">
              <a:extLst>
                <a:ext uri="{FF2B5EF4-FFF2-40B4-BE49-F238E27FC236}">
                  <a16:creationId xmlns:a16="http://schemas.microsoft.com/office/drawing/2014/main" id="{2A22A933-1640-11CA-4331-31E7D1010D0B}"/>
                </a:ext>
              </a:extLst>
            </p:cNvPr>
            <p:cNvCxnSpPr>
              <a:cxnSpLocks/>
            </p:cNvCxnSpPr>
            <p:nvPr/>
          </p:nvCxnSpPr>
          <p:spPr>
            <a:xfrm>
              <a:off x="6096000" y="3550920"/>
              <a:ext cx="71628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F5A5B847-5FCE-4082-83B6-DFD34DFD7C3D}"/>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911699F8-65B8-D502-3474-C6500CA6418C}"/>
                </a:ext>
              </a:extLst>
            </p:cNvPr>
            <p:cNvCxnSpPr>
              <a:cxnSpLocks/>
            </p:cNvCxnSpPr>
            <p:nvPr/>
          </p:nvCxnSpPr>
          <p:spPr>
            <a:xfrm>
              <a:off x="7071360" y="3017520"/>
              <a:ext cx="67056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19" name="Grupo 18">
            <a:extLst>
              <a:ext uri="{FF2B5EF4-FFF2-40B4-BE49-F238E27FC236}">
                <a16:creationId xmlns:a16="http://schemas.microsoft.com/office/drawing/2014/main" id="{41D7AAFB-C444-D693-E951-333C5A9AFD3A}"/>
              </a:ext>
            </a:extLst>
          </p:cNvPr>
          <p:cNvGrpSpPr/>
          <p:nvPr/>
        </p:nvGrpSpPr>
        <p:grpSpPr>
          <a:xfrm rot="6651366">
            <a:off x="-1833149" y="3333298"/>
            <a:ext cx="2348819" cy="533400"/>
            <a:chOff x="5651178" y="3017520"/>
            <a:chExt cx="2348819" cy="533400"/>
          </a:xfrm>
          <a:effectLst>
            <a:glow rad="127000">
              <a:srgbClr val="E10DFF"/>
            </a:glow>
          </a:effectLst>
        </p:grpSpPr>
        <p:cxnSp>
          <p:nvCxnSpPr>
            <p:cNvPr id="20" name="Conector recto 19">
              <a:extLst>
                <a:ext uri="{FF2B5EF4-FFF2-40B4-BE49-F238E27FC236}">
                  <a16:creationId xmlns:a16="http://schemas.microsoft.com/office/drawing/2014/main" id="{00417A29-1A8F-E2F9-ECB6-9875AC7ADD2C}"/>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1" name="Conector recto 20">
              <a:extLst>
                <a:ext uri="{FF2B5EF4-FFF2-40B4-BE49-F238E27FC236}">
                  <a16:creationId xmlns:a16="http://schemas.microsoft.com/office/drawing/2014/main" id="{2CBB25C7-463F-8B81-4A5A-8852C7B667C9}"/>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94ED5E5A-F27C-76C2-FBB9-42155D65AE9E}"/>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23" name="Grupo 22">
            <a:extLst>
              <a:ext uri="{FF2B5EF4-FFF2-40B4-BE49-F238E27FC236}">
                <a16:creationId xmlns:a16="http://schemas.microsoft.com/office/drawing/2014/main" id="{7406EA65-FE68-247B-0429-F10B545CBD7F}"/>
              </a:ext>
            </a:extLst>
          </p:cNvPr>
          <p:cNvGrpSpPr/>
          <p:nvPr/>
        </p:nvGrpSpPr>
        <p:grpSpPr>
          <a:xfrm rot="5400000">
            <a:off x="-2013007" y="5469764"/>
            <a:ext cx="2879148"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4543222" y="-709683"/>
            <a:ext cx="2483372" cy="338554"/>
          </a:xfrm>
          <a:prstGeom prst="rect">
            <a:avLst/>
          </a:prstGeom>
          <a:noFill/>
          <a:effectLst>
            <a:glow rad="228600">
              <a:srgbClr val="00F1FF">
                <a:alpha val="40000"/>
              </a:srgbClr>
            </a:glow>
          </a:effectLst>
        </p:spPr>
        <p:txBody>
          <a:bodyPr wrap="none" rtlCol="0">
            <a:spAutoFit/>
          </a:bodyPr>
          <a:lstStyle/>
          <a:p>
            <a:r>
              <a:rPr lang="es-CO" sz="1600" dirty="0">
                <a:solidFill>
                  <a:schemeClr val="bg1"/>
                </a:solidFill>
                <a:latin typeface="Raleway Black" pitchFamily="2" charset="0"/>
              </a:rPr>
              <a:t>INFOGRAFIA</a:t>
            </a:r>
            <a:r>
              <a:rPr lang="es-CO" sz="1600" dirty="0">
                <a:latin typeface="Raleway Black" pitchFamily="2" charset="0"/>
              </a:rPr>
              <a:t> </a:t>
            </a:r>
            <a:r>
              <a:rPr lang="es-CO" sz="1600" dirty="0">
                <a:solidFill>
                  <a:srgbClr val="00F1FF"/>
                </a:solidFill>
                <a:latin typeface="Raleway Black" pitchFamily="2" charset="0"/>
              </a:rPr>
              <a:t>3 NIVELES</a:t>
            </a:r>
            <a:endParaRPr lang="en-US" sz="1600" dirty="0">
              <a:solidFill>
                <a:srgbClr val="00F1FF"/>
              </a:solidFill>
              <a:latin typeface="Raleway Black" pitchFamily="2" charset="0"/>
            </a:endParaRPr>
          </a:p>
        </p:txBody>
      </p:sp>
      <p:sp>
        <p:nvSpPr>
          <p:cNvPr id="28" name="CuadroTexto 27">
            <a:extLst>
              <a:ext uri="{FF2B5EF4-FFF2-40B4-BE49-F238E27FC236}">
                <a16:creationId xmlns:a16="http://schemas.microsoft.com/office/drawing/2014/main" id="{2FE935DD-CA9B-4670-B07D-795FF99D9332}"/>
              </a:ext>
            </a:extLst>
          </p:cNvPr>
          <p:cNvSpPr txBox="1"/>
          <p:nvPr/>
        </p:nvSpPr>
        <p:spPr>
          <a:xfrm>
            <a:off x="5433339" y="-336943"/>
            <a:ext cx="1184940" cy="307777"/>
          </a:xfrm>
          <a:prstGeom prst="rect">
            <a:avLst/>
          </a:prstGeom>
          <a:noFill/>
        </p:spPr>
        <p:txBody>
          <a:bodyPr wrap="none" rtlCol="0">
            <a:spAutoFit/>
          </a:bodyPr>
          <a:lstStyle/>
          <a:p>
            <a:r>
              <a:rPr lang="es-CO"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3" name="Imagen 2">
            <a:extLst>
              <a:ext uri="{FF2B5EF4-FFF2-40B4-BE49-F238E27FC236}">
                <a16:creationId xmlns:a16="http://schemas.microsoft.com/office/drawing/2014/main" id="{8D3667A9-A011-DAE7-444D-EA99F3DD97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4" name="CuadroTexto 3">
            <a:extLst>
              <a:ext uri="{FF2B5EF4-FFF2-40B4-BE49-F238E27FC236}">
                <a16:creationId xmlns:a16="http://schemas.microsoft.com/office/drawing/2014/main" id="{84349706-DE84-F8D4-AB5D-4C96B460565D}"/>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CuadroTexto 28">
            <a:extLst>
              <a:ext uri="{FF2B5EF4-FFF2-40B4-BE49-F238E27FC236}">
                <a16:creationId xmlns:a16="http://schemas.microsoft.com/office/drawing/2014/main" id="{20BCAB0B-5AD1-0328-D445-92127DD69211}"/>
              </a:ext>
            </a:extLst>
          </p:cNvPr>
          <p:cNvSpPr txBox="1"/>
          <p:nvPr/>
        </p:nvSpPr>
        <p:spPr>
          <a:xfrm>
            <a:off x="5102661" y="2958490"/>
            <a:ext cx="2483373" cy="707886"/>
          </a:xfrm>
          <a:prstGeom prst="rect">
            <a:avLst/>
          </a:prstGeom>
          <a:noFill/>
        </p:spPr>
        <p:txBody>
          <a:bodyPr wrap="square">
            <a:spAutoFit/>
          </a:bodyPr>
          <a:lstStyle/>
          <a:p>
            <a:r>
              <a:rPr lang="es-CO" sz="4000" dirty="0">
                <a:solidFill>
                  <a:schemeClr val="accent1">
                    <a:lumMod val="40000"/>
                    <a:lumOff val="60000"/>
                  </a:schemeClr>
                </a:solidFill>
                <a:latin typeface="Raleway Black" pitchFamily="2" charset="0"/>
              </a:rPr>
              <a:t>ÍNDICE</a:t>
            </a:r>
            <a:endParaRPr lang="en-US" sz="4000" dirty="0">
              <a:solidFill>
                <a:schemeClr val="accent1">
                  <a:lumMod val="40000"/>
                  <a:lumOff val="60000"/>
                </a:schemeClr>
              </a:solidFill>
              <a:latin typeface="Raleway Black" pitchFamily="2" charset="0"/>
            </a:endParaRPr>
          </a:p>
        </p:txBody>
      </p:sp>
    </p:spTree>
    <p:extLst>
      <p:ext uri="{BB962C8B-B14F-4D97-AF65-F5344CB8AC3E}">
        <p14:creationId xmlns:p14="http://schemas.microsoft.com/office/powerpoint/2010/main" val="405517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4179349" y="3075057"/>
            <a:ext cx="3902030" cy="707886"/>
          </a:xfrm>
          <a:prstGeom prst="rect">
            <a:avLst/>
          </a:prstGeom>
          <a:noFill/>
        </p:spPr>
        <p:txBody>
          <a:bodyPr wrap="none" rtlCol="0">
            <a:spAutoFit/>
          </a:bodyPr>
          <a:lstStyle/>
          <a:p>
            <a:r>
              <a:rPr lang="es-CO" sz="4000" b="1" dirty="0">
                <a:solidFill>
                  <a:srgbClr val="FFFF00"/>
                </a:solidFill>
                <a:latin typeface="Raleway Black" pitchFamily="2" charset="0"/>
                <a:ea typeface="Open Sans SemiBold" panose="020B0706030804020204" pitchFamily="34" charset="0"/>
                <a:cs typeface="Open Sans SemiBold" panose="020B0706030804020204" pitchFamily="34" charset="0"/>
              </a:rPr>
              <a:t>CRONOGRAMA</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357399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985721" y="1411668"/>
            <a:ext cx="10106742" cy="1323439"/>
          </a:xfrm>
          <a:prstGeom prst="rect">
            <a:avLst/>
          </a:prstGeom>
          <a:noFill/>
        </p:spPr>
        <p:txBody>
          <a:bodyPr wrap="square" rtlCol="0">
            <a:spAutoFit/>
          </a:bodyPr>
          <a:lstStyle/>
          <a:p>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Se utilizará la metodología ágil SCRUM adaptándola al desarrollo individual, que es un conjunto de técnicas aplicadas en ciclos de trabajo cortos e iterativos.</a:t>
            </a:r>
          </a:p>
          <a:p>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645922" y="472935"/>
            <a:ext cx="2786340" cy="523220"/>
          </a:xfrm>
          <a:prstGeom prst="rect">
            <a:avLst/>
          </a:prstGeom>
          <a:noFill/>
        </p:spPr>
        <p:txBody>
          <a:bodyPr wrap="none" rtlCol="0">
            <a:spAutoFit/>
          </a:bodyPr>
          <a:lstStyle/>
          <a:p>
            <a:r>
              <a:rPr lang="es-CO" sz="2800" b="1" dirty="0">
                <a:solidFill>
                  <a:srgbClr val="FFFF00"/>
                </a:solidFill>
                <a:latin typeface="Raleway Black" pitchFamily="2" charset="0"/>
                <a:ea typeface="Open Sans SemiBold" panose="020B0706030804020204" pitchFamily="34" charset="0"/>
                <a:cs typeface="Open Sans SemiBold" panose="020B0706030804020204" pitchFamily="34" charset="0"/>
              </a:rPr>
              <a:t>CRONOGRAMA</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622498" y="222808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185433" y="5580754"/>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86D83E37-9387-3BEA-F221-EC309AA6142F}"/>
              </a:ext>
            </a:extLst>
          </p:cNvPr>
          <p:cNvSpPr txBox="1"/>
          <p:nvPr/>
        </p:nvSpPr>
        <p:spPr>
          <a:xfrm>
            <a:off x="957477" y="2918472"/>
            <a:ext cx="9826137" cy="1323439"/>
          </a:xfrm>
          <a:prstGeom prst="rect">
            <a:avLst/>
          </a:prstGeom>
          <a:noFill/>
        </p:spPr>
        <p:txBody>
          <a:bodyPr wrap="square" rtlCol="0">
            <a:spAutoFit/>
          </a:bodyPr>
          <a:lstStyle/>
          <a:p>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Como cronograma se estima que el tiempo requerido para el desarrollo del proyecto será de 20 semanas, también se utilizará el Diagrama de Gantt para organizar y ejecutar el cronograma de manera eficiente a continuación mostrado.</a:t>
            </a:r>
          </a:p>
        </p:txBody>
      </p:sp>
    </p:spTree>
    <p:extLst>
      <p:ext uri="{BB962C8B-B14F-4D97-AF65-F5344CB8AC3E}">
        <p14:creationId xmlns:p14="http://schemas.microsoft.com/office/powerpoint/2010/main" val="2525867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2884454-84A6-6FD6-E809-FF1D32EF82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8" name="CuadroTexto 7">
            <a:extLst>
              <a:ext uri="{FF2B5EF4-FFF2-40B4-BE49-F238E27FC236}">
                <a16:creationId xmlns:a16="http://schemas.microsoft.com/office/drawing/2014/main" id="{7B181F70-7A71-453A-DB15-AC4D8CD8A33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Imagen 2">
            <a:extLst>
              <a:ext uri="{FF2B5EF4-FFF2-40B4-BE49-F238E27FC236}">
                <a16:creationId xmlns:a16="http://schemas.microsoft.com/office/drawing/2014/main" id="{E3C0FA13-22CE-9CB0-49CB-74099FDDE96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865" y="987972"/>
            <a:ext cx="10375100" cy="5517932"/>
          </a:xfrm>
          <a:prstGeom prst="rect">
            <a:avLst/>
          </a:prstGeom>
          <a:noFill/>
          <a:ln>
            <a:noFill/>
          </a:ln>
        </p:spPr>
      </p:pic>
      <p:sp>
        <p:nvSpPr>
          <p:cNvPr id="6" name="CuadroTexto 5">
            <a:extLst>
              <a:ext uri="{FF2B5EF4-FFF2-40B4-BE49-F238E27FC236}">
                <a16:creationId xmlns:a16="http://schemas.microsoft.com/office/drawing/2014/main" id="{11E62E38-ED91-C739-CE23-52F6E8127FF9}"/>
              </a:ext>
            </a:extLst>
          </p:cNvPr>
          <p:cNvSpPr txBox="1"/>
          <p:nvPr/>
        </p:nvSpPr>
        <p:spPr>
          <a:xfrm>
            <a:off x="4702829" y="352096"/>
            <a:ext cx="2786340" cy="523220"/>
          </a:xfrm>
          <a:prstGeom prst="rect">
            <a:avLst/>
          </a:prstGeom>
          <a:noFill/>
        </p:spPr>
        <p:txBody>
          <a:bodyPr wrap="none" rtlCol="0">
            <a:spAutoFit/>
          </a:bodyPr>
          <a:lstStyle/>
          <a:p>
            <a:r>
              <a:rPr lang="es-CO" sz="2800" b="1" dirty="0">
                <a:solidFill>
                  <a:srgbClr val="FFFF00"/>
                </a:solidFill>
                <a:latin typeface="Raleway Black" pitchFamily="2" charset="0"/>
                <a:ea typeface="Open Sans SemiBold" panose="020B0706030804020204" pitchFamily="34" charset="0"/>
                <a:cs typeface="Open Sans SemiBold" panose="020B0706030804020204" pitchFamily="34" charset="0"/>
              </a:rPr>
              <a:t>CRONOGRAMA</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436910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2884454-84A6-6FD6-E809-FF1D32EF82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8" name="CuadroTexto 7">
            <a:extLst>
              <a:ext uri="{FF2B5EF4-FFF2-40B4-BE49-F238E27FC236}">
                <a16:creationId xmlns:a16="http://schemas.microsoft.com/office/drawing/2014/main" id="{7B181F70-7A71-453A-DB15-AC4D8CD8A33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CuadroTexto 5">
            <a:extLst>
              <a:ext uri="{FF2B5EF4-FFF2-40B4-BE49-F238E27FC236}">
                <a16:creationId xmlns:a16="http://schemas.microsoft.com/office/drawing/2014/main" id="{11E62E38-ED91-C739-CE23-52F6E8127FF9}"/>
              </a:ext>
            </a:extLst>
          </p:cNvPr>
          <p:cNvSpPr txBox="1"/>
          <p:nvPr/>
        </p:nvSpPr>
        <p:spPr>
          <a:xfrm>
            <a:off x="2291059" y="734545"/>
            <a:ext cx="7609881" cy="1631216"/>
          </a:xfrm>
          <a:prstGeom prst="rect">
            <a:avLst/>
          </a:prstGeom>
          <a:noFill/>
        </p:spPr>
        <p:txBody>
          <a:bodyPr wrap="square" rtlCol="0">
            <a:spAutoFit/>
          </a:bodyPr>
          <a:lstStyle/>
          <a:p>
            <a:pPr algn="ctr"/>
            <a:r>
              <a:rPr lang="es-CO" sz="5000" b="1" dirty="0">
                <a:solidFill>
                  <a:srgbClr val="FFFF00"/>
                </a:solidFill>
                <a:latin typeface="Raleway Black" pitchFamily="2" charset="0"/>
                <a:ea typeface="Open Sans SemiBold" panose="020B0706030804020204" pitchFamily="34" charset="0"/>
                <a:cs typeface="Open Sans SemiBold" panose="020B0706030804020204" pitchFamily="34" charset="0"/>
              </a:rPr>
              <a:t>GRACIAS POR SU TIEMPO Y ATENCIÓN</a:t>
            </a:r>
            <a:endParaRPr lang="en-US" sz="5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026" name="Picture 2">
            <a:extLst>
              <a:ext uri="{FF2B5EF4-FFF2-40B4-BE49-F238E27FC236}">
                <a16:creationId xmlns:a16="http://schemas.microsoft.com/office/drawing/2014/main" id="{00137686-6246-03A7-7BBA-19F9B4ED2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771" y="2611079"/>
            <a:ext cx="5370458" cy="376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254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2700000">
            <a:off x="124281" y="2627827"/>
            <a:ext cx="3468704" cy="3346996"/>
          </a:xfrm>
          <a:prstGeom prst="frame">
            <a:avLst>
              <a:gd name="adj1" fmla="val 17453"/>
            </a:avLst>
          </a:prstGeom>
          <a:noFill/>
          <a:ln w="12700">
            <a:solidFill>
              <a:srgbClr val="00B050">
                <a:alpha val="56000"/>
              </a:srgbClr>
            </a:solidFill>
          </a:ln>
          <a:effectLst>
            <a:glow rad="203200">
              <a:srgbClr val="00B05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Marco 6">
            <a:extLst>
              <a:ext uri="{FF2B5EF4-FFF2-40B4-BE49-F238E27FC236}">
                <a16:creationId xmlns:a16="http://schemas.microsoft.com/office/drawing/2014/main" id="{DED5D3D2-CF7B-CF94-F27F-DFF8CC012AE1}"/>
              </a:ext>
            </a:extLst>
          </p:cNvPr>
          <p:cNvSpPr/>
          <p:nvPr/>
        </p:nvSpPr>
        <p:spPr>
          <a:xfrm rot="2700000">
            <a:off x="2129347" y="1892468"/>
            <a:ext cx="2776936" cy="2679500"/>
          </a:xfrm>
          <a:prstGeom prst="frame">
            <a:avLst>
              <a:gd name="adj1" fmla="val 31126"/>
            </a:avLst>
          </a:prstGeom>
          <a:noFill/>
          <a:ln w="12700">
            <a:solidFill>
              <a:schemeClr val="tx2">
                <a:lumMod val="40000"/>
                <a:lumOff val="60000"/>
                <a:alpha val="56000"/>
              </a:schemeClr>
            </a:solidFill>
          </a:ln>
          <a:effectLst>
            <a:glow rad="127000">
              <a:schemeClr val="accent1">
                <a:lumMod val="60000"/>
                <a:lumOff val="40000"/>
              </a:schemeClr>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Marco 7">
            <a:extLst>
              <a:ext uri="{FF2B5EF4-FFF2-40B4-BE49-F238E27FC236}">
                <a16:creationId xmlns:a16="http://schemas.microsoft.com/office/drawing/2014/main" id="{4CC59E32-888E-E818-D715-A0D4183F521C}"/>
              </a:ext>
            </a:extLst>
          </p:cNvPr>
          <p:cNvSpPr/>
          <p:nvPr/>
        </p:nvSpPr>
        <p:spPr>
          <a:xfrm rot="2700000">
            <a:off x="3932168" y="1258253"/>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6054198" y="4949466"/>
            <a:ext cx="2515432" cy="461665"/>
          </a:xfrm>
          <a:prstGeom prst="rect">
            <a:avLst/>
          </a:prstGeom>
          <a:noFill/>
        </p:spPr>
        <p:txBody>
          <a:bodyPr wrap="none" rtlCol="0">
            <a:spAutoFit/>
          </a:bodyPr>
          <a:lstStyle/>
          <a:p>
            <a:r>
              <a:rPr lang="es-CO" sz="2400" dirty="0">
                <a:solidFill>
                  <a:srgbClr val="00B050"/>
                </a:solidFill>
                <a:latin typeface="Raleway Black" pitchFamily="2" charset="0"/>
                <a:ea typeface="Open Sans SemiBold" panose="020B0706030804020204" pitchFamily="34" charset="0"/>
                <a:cs typeface="Open Sans SemiBold" panose="020B0706030804020204" pitchFamily="34" charset="0"/>
              </a:rPr>
              <a:t>JUSTIFICACIÓN</a:t>
            </a:r>
            <a:endParaRPr lang="en-US" sz="2400" dirty="0">
              <a:solidFill>
                <a:srgbClr val="00B050"/>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6727476" y="4406691"/>
            <a:ext cx="3930884" cy="461665"/>
          </a:xfrm>
          <a:prstGeom prst="rect">
            <a:avLst/>
          </a:prstGeom>
          <a:noFill/>
        </p:spPr>
        <p:txBody>
          <a:bodyPr wrap="none" rtlCol="0">
            <a:spAutoFit/>
          </a:bodyPr>
          <a:lstStyle/>
          <a:p>
            <a:r>
              <a:rPr lang="es-CO" sz="2400" dirty="0">
                <a:solidFill>
                  <a:schemeClr val="tx2">
                    <a:lumMod val="40000"/>
                    <a:lumOff val="60000"/>
                  </a:schemeClr>
                </a:solidFill>
                <a:latin typeface="Raleway Black" pitchFamily="2" charset="0"/>
                <a:ea typeface="Open Sans SemiBold" panose="020B0706030804020204" pitchFamily="34" charset="0"/>
                <a:cs typeface="Open Sans SemiBold" panose="020B0706030804020204" pitchFamily="34" charset="0"/>
              </a:rPr>
              <a:t>OBJETIVOS ESPECÍFICOS</a:t>
            </a:r>
            <a:endParaRPr lang="en-US" sz="2400" dirty="0">
              <a:solidFill>
                <a:schemeClr val="tx2">
                  <a:lumMod val="40000"/>
                  <a:lumOff val="60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7318665" y="2373301"/>
            <a:ext cx="4170543" cy="461665"/>
          </a:xfrm>
          <a:prstGeom prst="rect">
            <a:avLst/>
          </a:prstGeom>
          <a:noFill/>
        </p:spPr>
        <p:txBody>
          <a:bodyPr wrap="square" rtlCol="0">
            <a:spAutoFit/>
          </a:bodyPr>
          <a:lstStyle/>
          <a:p>
            <a:r>
              <a:rPr lang="es-CO" sz="2400" dirty="0">
                <a:solidFill>
                  <a:srgbClr val="F03CED"/>
                </a:solidFill>
                <a:latin typeface="Raleway Black" pitchFamily="2" charset="0"/>
                <a:ea typeface="Open Sans SemiBold" panose="020B0706030804020204" pitchFamily="34" charset="0"/>
                <a:cs typeface="Open Sans SemiBold" panose="020B0706030804020204" pitchFamily="34" charset="0"/>
              </a:rPr>
              <a:t>PROBLEMA CENTRAL</a:t>
            </a:r>
            <a:endParaRPr lang="en-US" sz="24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grpSp>
        <p:nvGrpSpPr>
          <p:cNvPr id="15" name="Grupo 14">
            <a:extLst>
              <a:ext uri="{FF2B5EF4-FFF2-40B4-BE49-F238E27FC236}">
                <a16:creationId xmlns:a16="http://schemas.microsoft.com/office/drawing/2014/main" id="{973DBB14-65D7-BC6A-2530-31F7B7F02396}"/>
              </a:ext>
            </a:extLst>
          </p:cNvPr>
          <p:cNvGrpSpPr/>
          <p:nvPr/>
        </p:nvGrpSpPr>
        <p:grpSpPr>
          <a:xfrm>
            <a:off x="5372702" y="1081378"/>
            <a:ext cx="1645920" cy="762468"/>
            <a:chOff x="6096000" y="3017520"/>
            <a:chExt cx="1645920" cy="533400"/>
          </a:xfrm>
          <a:effectLst>
            <a:glow rad="228600">
              <a:srgbClr val="8A14EC"/>
            </a:glow>
          </a:effectLst>
        </p:grpSpPr>
        <p:cxnSp>
          <p:nvCxnSpPr>
            <p:cNvPr id="16" name="Conector recto 15">
              <a:extLst>
                <a:ext uri="{FF2B5EF4-FFF2-40B4-BE49-F238E27FC236}">
                  <a16:creationId xmlns:a16="http://schemas.microsoft.com/office/drawing/2014/main" id="{2A22A933-1640-11CA-4331-31E7D1010D0B}"/>
                </a:ext>
              </a:extLst>
            </p:cNvPr>
            <p:cNvCxnSpPr>
              <a:cxnSpLocks/>
            </p:cNvCxnSpPr>
            <p:nvPr/>
          </p:nvCxnSpPr>
          <p:spPr>
            <a:xfrm>
              <a:off x="6096000" y="3550920"/>
              <a:ext cx="716280" cy="0"/>
            </a:xfrm>
            <a:prstGeom prst="line">
              <a:avLst/>
            </a:prstGeom>
            <a:ln w="28575">
              <a:solidFill>
                <a:srgbClr val="E10DFF"/>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F5A5B847-5FCE-4082-83B6-DFD34DFD7C3D}"/>
                </a:ext>
              </a:extLst>
            </p:cNvPr>
            <p:cNvCxnSpPr>
              <a:cxnSpLocks/>
            </p:cNvCxnSpPr>
            <p:nvPr/>
          </p:nvCxnSpPr>
          <p:spPr>
            <a:xfrm flipV="1">
              <a:off x="6812280" y="3017520"/>
              <a:ext cx="259080" cy="533400"/>
            </a:xfrm>
            <a:prstGeom prst="line">
              <a:avLst/>
            </a:prstGeom>
            <a:ln w="28575">
              <a:solidFill>
                <a:srgbClr val="E10DFF"/>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911699F8-65B8-D502-3474-C6500CA6418C}"/>
                </a:ext>
              </a:extLst>
            </p:cNvPr>
            <p:cNvCxnSpPr>
              <a:cxnSpLocks/>
            </p:cNvCxnSpPr>
            <p:nvPr/>
          </p:nvCxnSpPr>
          <p:spPr>
            <a:xfrm>
              <a:off x="7071360" y="3017520"/>
              <a:ext cx="670560" cy="0"/>
            </a:xfrm>
            <a:prstGeom prst="line">
              <a:avLst/>
            </a:prstGeom>
            <a:ln w="28575">
              <a:solidFill>
                <a:srgbClr val="E10DFF"/>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19" name="Grupo 18">
            <a:extLst>
              <a:ext uri="{FF2B5EF4-FFF2-40B4-BE49-F238E27FC236}">
                <a16:creationId xmlns:a16="http://schemas.microsoft.com/office/drawing/2014/main" id="{41D7AAFB-C444-D693-E951-333C5A9AFD3A}"/>
              </a:ext>
            </a:extLst>
          </p:cNvPr>
          <p:cNvGrpSpPr/>
          <p:nvPr/>
        </p:nvGrpSpPr>
        <p:grpSpPr>
          <a:xfrm>
            <a:off x="4140466" y="3121905"/>
            <a:ext cx="2348819" cy="762468"/>
            <a:chOff x="5651178" y="3017520"/>
            <a:chExt cx="2348819" cy="533400"/>
          </a:xfrm>
          <a:effectLst>
            <a:glow rad="127000">
              <a:schemeClr val="accent1">
                <a:lumMod val="60000"/>
                <a:lumOff val="40000"/>
              </a:schemeClr>
            </a:glow>
          </a:effectLst>
        </p:grpSpPr>
        <p:cxnSp>
          <p:nvCxnSpPr>
            <p:cNvPr id="20" name="Conector recto 19">
              <a:extLst>
                <a:ext uri="{FF2B5EF4-FFF2-40B4-BE49-F238E27FC236}">
                  <a16:creationId xmlns:a16="http://schemas.microsoft.com/office/drawing/2014/main" id="{00417A29-1A8F-E2F9-ECB6-9875AC7ADD2C}"/>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1" name="Conector recto 20">
              <a:extLst>
                <a:ext uri="{FF2B5EF4-FFF2-40B4-BE49-F238E27FC236}">
                  <a16:creationId xmlns:a16="http://schemas.microsoft.com/office/drawing/2014/main" id="{2CBB25C7-463F-8B81-4A5A-8852C7B667C9}"/>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94ED5E5A-F27C-76C2-FBB9-42155D65AE9E}"/>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23" name="Grupo 22">
            <a:extLst>
              <a:ext uri="{FF2B5EF4-FFF2-40B4-BE49-F238E27FC236}">
                <a16:creationId xmlns:a16="http://schemas.microsoft.com/office/drawing/2014/main" id="{7406EA65-FE68-247B-0429-F10B545CBD7F}"/>
              </a:ext>
            </a:extLst>
          </p:cNvPr>
          <p:cNvGrpSpPr/>
          <p:nvPr/>
        </p:nvGrpSpPr>
        <p:grpSpPr>
          <a:xfrm>
            <a:off x="2929577" y="5238424"/>
            <a:ext cx="2879148" cy="523501"/>
            <a:chOff x="5120849" y="3017520"/>
            <a:chExt cx="2879148" cy="533400"/>
          </a:xfrm>
          <a:effectLst>
            <a:glow rad="228600">
              <a:srgbClr val="00B050">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5318965" y="203994"/>
            <a:ext cx="1814138" cy="523220"/>
          </a:xfrm>
          <a:prstGeom prst="rect">
            <a:avLst/>
          </a:prstGeom>
          <a:noFill/>
          <a:effectLst>
            <a:glow rad="228600">
              <a:srgbClr val="00F1FF">
                <a:alpha val="40000"/>
              </a:srgbClr>
            </a:glow>
          </a:effectLst>
        </p:spPr>
        <p:txBody>
          <a:bodyPr wrap="square" rtlCol="0">
            <a:spAutoFit/>
          </a:bodyPr>
          <a:lstStyle/>
          <a:p>
            <a:r>
              <a:rPr lang="es-CO" sz="2800" dirty="0">
                <a:solidFill>
                  <a:schemeClr val="accent1">
                    <a:lumMod val="40000"/>
                    <a:lumOff val="60000"/>
                  </a:schemeClr>
                </a:solidFill>
                <a:latin typeface="Raleway Black" pitchFamily="2" charset="0"/>
              </a:rPr>
              <a:t>ÍNDICE</a:t>
            </a:r>
            <a:endParaRPr lang="en-US" sz="2800" dirty="0">
              <a:solidFill>
                <a:schemeClr val="accent1">
                  <a:lumMod val="40000"/>
                  <a:lumOff val="60000"/>
                </a:schemeClr>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4" name="Grupo 3">
            <a:extLst>
              <a:ext uri="{FF2B5EF4-FFF2-40B4-BE49-F238E27FC236}">
                <a16:creationId xmlns:a16="http://schemas.microsoft.com/office/drawing/2014/main" id="{0256D58F-FAF0-BC7C-856D-927910EBDACA}"/>
              </a:ext>
            </a:extLst>
          </p:cNvPr>
          <p:cNvGrpSpPr/>
          <p:nvPr/>
        </p:nvGrpSpPr>
        <p:grpSpPr>
          <a:xfrm flipV="1">
            <a:off x="4144555" y="3874476"/>
            <a:ext cx="2348819" cy="796847"/>
            <a:chOff x="5651178" y="3017520"/>
            <a:chExt cx="2348819" cy="533400"/>
          </a:xfrm>
          <a:effectLst>
            <a:glow rad="127000">
              <a:schemeClr val="accent1">
                <a:lumMod val="60000"/>
                <a:lumOff val="40000"/>
              </a:schemeClr>
            </a:glow>
          </a:effectLst>
        </p:grpSpPr>
        <p:cxnSp>
          <p:nvCxnSpPr>
            <p:cNvPr id="5" name="Conector recto 4">
              <a:extLst>
                <a:ext uri="{FF2B5EF4-FFF2-40B4-BE49-F238E27FC236}">
                  <a16:creationId xmlns:a16="http://schemas.microsoft.com/office/drawing/2014/main" id="{67F1D7D1-FF1C-87E5-506F-3FE0610F20D4}"/>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8" name="Conector recto 27">
              <a:extLst>
                <a:ext uri="{FF2B5EF4-FFF2-40B4-BE49-F238E27FC236}">
                  <a16:creationId xmlns:a16="http://schemas.microsoft.com/office/drawing/2014/main" id="{CB598100-596A-DD1D-432D-7BF540FD925D}"/>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9" name="Conector recto 28">
              <a:extLst>
                <a:ext uri="{FF2B5EF4-FFF2-40B4-BE49-F238E27FC236}">
                  <a16:creationId xmlns:a16="http://schemas.microsoft.com/office/drawing/2014/main" id="{BCC85A74-2DB3-CD7A-C6EE-D8AB8DAA2644}"/>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30" name="Grupo 29">
            <a:extLst>
              <a:ext uri="{FF2B5EF4-FFF2-40B4-BE49-F238E27FC236}">
                <a16:creationId xmlns:a16="http://schemas.microsoft.com/office/drawing/2014/main" id="{8CCFE9F6-5B18-82D7-DAD1-6479664F1228}"/>
              </a:ext>
            </a:extLst>
          </p:cNvPr>
          <p:cNvGrpSpPr/>
          <p:nvPr/>
        </p:nvGrpSpPr>
        <p:grpSpPr>
          <a:xfrm flipV="1">
            <a:off x="2929577" y="5761923"/>
            <a:ext cx="2879148" cy="424775"/>
            <a:chOff x="5120849" y="3017520"/>
            <a:chExt cx="2879148" cy="533400"/>
          </a:xfrm>
          <a:effectLst>
            <a:glow rad="228600">
              <a:srgbClr val="00B050">
                <a:alpha val="40000"/>
              </a:srgbClr>
            </a:glow>
          </a:effectLst>
        </p:grpSpPr>
        <p:cxnSp>
          <p:nvCxnSpPr>
            <p:cNvPr id="31" name="Conector recto 30">
              <a:extLst>
                <a:ext uri="{FF2B5EF4-FFF2-40B4-BE49-F238E27FC236}">
                  <a16:creationId xmlns:a16="http://schemas.microsoft.com/office/drawing/2014/main" id="{94B38FA8-8D31-2345-1074-C50BC6B7EC6C}"/>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32" name="Conector recto 31">
              <a:extLst>
                <a:ext uri="{FF2B5EF4-FFF2-40B4-BE49-F238E27FC236}">
                  <a16:creationId xmlns:a16="http://schemas.microsoft.com/office/drawing/2014/main" id="{D5A5F941-DCA4-16C4-093C-7A9FC6E77F1E}"/>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33" name="Conector recto 32">
              <a:extLst>
                <a:ext uri="{FF2B5EF4-FFF2-40B4-BE49-F238E27FC236}">
                  <a16:creationId xmlns:a16="http://schemas.microsoft.com/office/drawing/2014/main" id="{E85F8756-908E-5490-1063-F8CA2089B3A6}"/>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34" name="Grupo 33">
            <a:extLst>
              <a:ext uri="{FF2B5EF4-FFF2-40B4-BE49-F238E27FC236}">
                <a16:creationId xmlns:a16="http://schemas.microsoft.com/office/drawing/2014/main" id="{D49C0855-9A8D-625C-3E91-00E7921C6727}"/>
              </a:ext>
            </a:extLst>
          </p:cNvPr>
          <p:cNvGrpSpPr/>
          <p:nvPr/>
        </p:nvGrpSpPr>
        <p:grpSpPr>
          <a:xfrm flipV="1">
            <a:off x="5441853" y="1848741"/>
            <a:ext cx="1576767" cy="762468"/>
            <a:chOff x="6096000" y="3017520"/>
            <a:chExt cx="1598975" cy="533400"/>
          </a:xfrm>
          <a:effectLst>
            <a:glow rad="228600">
              <a:srgbClr val="8A14EC"/>
            </a:glow>
          </a:effectLst>
        </p:grpSpPr>
        <p:cxnSp>
          <p:nvCxnSpPr>
            <p:cNvPr id="35" name="Conector recto 34">
              <a:extLst>
                <a:ext uri="{FF2B5EF4-FFF2-40B4-BE49-F238E27FC236}">
                  <a16:creationId xmlns:a16="http://schemas.microsoft.com/office/drawing/2014/main" id="{CF1E06CF-4325-7970-FA93-EE3031A36D99}"/>
                </a:ext>
              </a:extLst>
            </p:cNvPr>
            <p:cNvCxnSpPr>
              <a:cxnSpLocks/>
            </p:cNvCxnSpPr>
            <p:nvPr/>
          </p:nvCxnSpPr>
          <p:spPr>
            <a:xfrm>
              <a:off x="6096000" y="3550920"/>
              <a:ext cx="716280" cy="0"/>
            </a:xfrm>
            <a:prstGeom prst="line">
              <a:avLst/>
            </a:prstGeom>
            <a:ln w="28575">
              <a:solidFill>
                <a:srgbClr val="E10DFF"/>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36" name="Conector recto 35">
              <a:extLst>
                <a:ext uri="{FF2B5EF4-FFF2-40B4-BE49-F238E27FC236}">
                  <a16:creationId xmlns:a16="http://schemas.microsoft.com/office/drawing/2014/main" id="{E0C00F78-EB3B-AC5C-6AF5-5015D483DD61}"/>
                </a:ext>
              </a:extLst>
            </p:cNvPr>
            <p:cNvCxnSpPr>
              <a:cxnSpLocks/>
            </p:cNvCxnSpPr>
            <p:nvPr/>
          </p:nvCxnSpPr>
          <p:spPr>
            <a:xfrm flipV="1">
              <a:off x="6812280" y="3017520"/>
              <a:ext cx="259080" cy="533400"/>
            </a:xfrm>
            <a:prstGeom prst="line">
              <a:avLst/>
            </a:prstGeom>
            <a:ln w="28575">
              <a:solidFill>
                <a:srgbClr val="E10DFF"/>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37" name="Conector recto 36">
              <a:extLst>
                <a:ext uri="{FF2B5EF4-FFF2-40B4-BE49-F238E27FC236}">
                  <a16:creationId xmlns:a16="http://schemas.microsoft.com/office/drawing/2014/main" id="{E710F408-BB0C-2937-9A25-8243385992DC}"/>
                </a:ext>
              </a:extLst>
            </p:cNvPr>
            <p:cNvCxnSpPr>
              <a:cxnSpLocks/>
            </p:cNvCxnSpPr>
            <p:nvPr/>
          </p:nvCxnSpPr>
          <p:spPr>
            <a:xfrm flipV="1">
              <a:off x="7071360" y="3017520"/>
              <a:ext cx="623615" cy="0"/>
            </a:xfrm>
            <a:prstGeom prst="line">
              <a:avLst/>
            </a:prstGeom>
            <a:ln w="28575">
              <a:solidFill>
                <a:srgbClr val="E10DFF"/>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42" name="Grupo 41">
            <a:extLst>
              <a:ext uri="{FF2B5EF4-FFF2-40B4-BE49-F238E27FC236}">
                <a16:creationId xmlns:a16="http://schemas.microsoft.com/office/drawing/2014/main" id="{A4F09708-BAAB-CF4A-6592-7D3C123F44B6}"/>
              </a:ext>
            </a:extLst>
          </p:cNvPr>
          <p:cNvGrpSpPr/>
          <p:nvPr/>
        </p:nvGrpSpPr>
        <p:grpSpPr>
          <a:xfrm flipV="1">
            <a:off x="5372701" y="1858599"/>
            <a:ext cx="1645919" cy="8374"/>
            <a:chOff x="6096000" y="3550920"/>
            <a:chExt cx="1669101" cy="5858"/>
          </a:xfrm>
          <a:effectLst>
            <a:glow rad="228600">
              <a:srgbClr val="8A14EC"/>
            </a:glow>
          </a:effectLst>
        </p:grpSpPr>
        <p:cxnSp>
          <p:nvCxnSpPr>
            <p:cNvPr id="43" name="Conector recto 42">
              <a:extLst>
                <a:ext uri="{FF2B5EF4-FFF2-40B4-BE49-F238E27FC236}">
                  <a16:creationId xmlns:a16="http://schemas.microsoft.com/office/drawing/2014/main" id="{510C8779-A73E-9119-4BD9-CC33B4EC0C16}"/>
                </a:ext>
              </a:extLst>
            </p:cNvPr>
            <p:cNvCxnSpPr>
              <a:cxnSpLocks/>
            </p:cNvCxnSpPr>
            <p:nvPr/>
          </p:nvCxnSpPr>
          <p:spPr>
            <a:xfrm>
              <a:off x="6096000" y="3550920"/>
              <a:ext cx="716280" cy="0"/>
            </a:xfrm>
            <a:prstGeom prst="line">
              <a:avLst/>
            </a:prstGeom>
            <a:ln w="28575">
              <a:solidFill>
                <a:srgbClr val="E10DFF"/>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4" name="Conector recto 43">
              <a:extLst>
                <a:ext uri="{FF2B5EF4-FFF2-40B4-BE49-F238E27FC236}">
                  <a16:creationId xmlns:a16="http://schemas.microsoft.com/office/drawing/2014/main" id="{4E481349-84F4-C554-787F-352BBCE3321D}"/>
                </a:ext>
              </a:extLst>
            </p:cNvPr>
            <p:cNvCxnSpPr>
              <a:cxnSpLocks/>
            </p:cNvCxnSpPr>
            <p:nvPr/>
          </p:nvCxnSpPr>
          <p:spPr>
            <a:xfrm>
              <a:off x="6812280" y="3550920"/>
              <a:ext cx="952821" cy="5858"/>
            </a:xfrm>
            <a:prstGeom prst="line">
              <a:avLst/>
            </a:prstGeom>
            <a:ln w="28575">
              <a:solidFill>
                <a:srgbClr val="E10DFF"/>
              </a:solidFill>
              <a:headEnd type="oval"/>
              <a:tailEnd type="oval"/>
            </a:ln>
          </p:spPr>
          <p:style>
            <a:lnRef idx="1">
              <a:schemeClr val="accent2"/>
            </a:lnRef>
            <a:fillRef idx="0">
              <a:schemeClr val="accent2"/>
            </a:fillRef>
            <a:effectRef idx="0">
              <a:schemeClr val="accent2"/>
            </a:effectRef>
            <a:fontRef idx="minor">
              <a:schemeClr val="tx1"/>
            </a:fontRef>
          </p:style>
        </p:cxnSp>
      </p:grpSp>
      <p:sp>
        <p:nvSpPr>
          <p:cNvPr id="54" name="CuadroTexto 53">
            <a:extLst>
              <a:ext uri="{FF2B5EF4-FFF2-40B4-BE49-F238E27FC236}">
                <a16:creationId xmlns:a16="http://schemas.microsoft.com/office/drawing/2014/main" id="{D558D6DB-C294-98D5-9C52-82B0793B3A8A}"/>
              </a:ext>
            </a:extLst>
          </p:cNvPr>
          <p:cNvSpPr txBox="1"/>
          <p:nvPr/>
        </p:nvSpPr>
        <p:spPr>
          <a:xfrm>
            <a:off x="7318665" y="1636140"/>
            <a:ext cx="4322855" cy="461665"/>
          </a:xfrm>
          <a:prstGeom prst="rect">
            <a:avLst/>
          </a:prstGeom>
          <a:noFill/>
        </p:spPr>
        <p:txBody>
          <a:bodyPr wrap="square" rtlCol="0">
            <a:spAutoFit/>
          </a:bodyPr>
          <a:lstStyle/>
          <a:p>
            <a:r>
              <a:rPr lang="es-CO" sz="2400" dirty="0">
                <a:solidFill>
                  <a:srgbClr val="F03CED"/>
                </a:solidFill>
                <a:latin typeface="Raleway Black" pitchFamily="2" charset="0"/>
                <a:ea typeface="Open Sans SemiBold" panose="020B0706030804020204" pitchFamily="34" charset="0"/>
                <a:cs typeface="Open Sans SemiBold" panose="020B0706030804020204" pitchFamily="34" charset="0"/>
              </a:rPr>
              <a:t>SITUACIÓN PROBLEMÁTICA</a:t>
            </a:r>
            <a:endParaRPr lang="en-US" sz="24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55" name="CuadroTexto 54">
            <a:extLst>
              <a:ext uri="{FF2B5EF4-FFF2-40B4-BE49-F238E27FC236}">
                <a16:creationId xmlns:a16="http://schemas.microsoft.com/office/drawing/2014/main" id="{C9166523-DFBE-47A4-CAFF-81ABF8C30B23}"/>
              </a:ext>
            </a:extLst>
          </p:cNvPr>
          <p:cNvSpPr txBox="1"/>
          <p:nvPr/>
        </p:nvSpPr>
        <p:spPr>
          <a:xfrm>
            <a:off x="7318665" y="860879"/>
            <a:ext cx="3310987" cy="461665"/>
          </a:xfrm>
          <a:prstGeom prst="rect">
            <a:avLst/>
          </a:prstGeom>
          <a:noFill/>
        </p:spPr>
        <p:txBody>
          <a:bodyPr wrap="square" rtlCol="0">
            <a:spAutoFit/>
          </a:bodyPr>
          <a:lstStyle/>
          <a:p>
            <a:r>
              <a:rPr lang="es-CO" sz="2400" dirty="0">
                <a:solidFill>
                  <a:srgbClr val="F03CED"/>
                </a:solidFill>
                <a:latin typeface="Raleway Black" pitchFamily="2" charset="0"/>
                <a:ea typeface="Open Sans SemiBold" panose="020B0706030804020204" pitchFamily="34" charset="0"/>
                <a:cs typeface="Open Sans SemiBold" panose="020B0706030804020204" pitchFamily="34" charset="0"/>
              </a:rPr>
              <a:t>ANTECEDENTES</a:t>
            </a:r>
            <a:endParaRPr lang="en-US" sz="24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56" name="CuadroTexto 55">
            <a:extLst>
              <a:ext uri="{FF2B5EF4-FFF2-40B4-BE49-F238E27FC236}">
                <a16:creationId xmlns:a16="http://schemas.microsoft.com/office/drawing/2014/main" id="{745BA5FF-9B94-D2BB-2E9D-3098C933EEE4}"/>
              </a:ext>
            </a:extLst>
          </p:cNvPr>
          <p:cNvSpPr txBox="1"/>
          <p:nvPr/>
        </p:nvSpPr>
        <p:spPr>
          <a:xfrm>
            <a:off x="6745045" y="2928331"/>
            <a:ext cx="3962944" cy="461665"/>
          </a:xfrm>
          <a:prstGeom prst="rect">
            <a:avLst/>
          </a:prstGeom>
          <a:noFill/>
        </p:spPr>
        <p:txBody>
          <a:bodyPr wrap="none" rtlCol="0">
            <a:spAutoFit/>
          </a:bodyPr>
          <a:lstStyle/>
          <a:p>
            <a:r>
              <a:rPr lang="es-CO" sz="2400" dirty="0">
                <a:solidFill>
                  <a:schemeClr val="tx2">
                    <a:lumMod val="40000"/>
                    <a:lumOff val="60000"/>
                  </a:schemeClr>
                </a:solidFill>
                <a:latin typeface="Raleway Black" pitchFamily="2" charset="0"/>
                <a:ea typeface="Open Sans SemiBold" panose="020B0706030804020204" pitchFamily="34" charset="0"/>
                <a:cs typeface="Open Sans SemiBold" panose="020B0706030804020204" pitchFamily="34" charset="0"/>
              </a:rPr>
              <a:t>ABORDAJE DE SOLUCIÓN</a:t>
            </a:r>
            <a:endParaRPr lang="en-US" sz="2400" dirty="0">
              <a:solidFill>
                <a:schemeClr val="tx2">
                  <a:lumMod val="40000"/>
                  <a:lumOff val="60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57" name="CuadroTexto 56">
            <a:extLst>
              <a:ext uri="{FF2B5EF4-FFF2-40B4-BE49-F238E27FC236}">
                <a16:creationId xmlns:a16="http://schemas.microsoft.com/office/drawing/2014/main" id="{F2E08C68-3D99-8502-F758-E124943E29AE}"/>
              </a:ext>
            </a:extLst>
          </p:cNvPr>
          <p:cNvSpPr txBox="1"/>
          <p:nvPr/>
        </p:nvSpPr>
        <p:spPr>
          <a:xfrm>
            <a:off x="6091234" y="5942869"/>
            <a:ext cx="2419252" cy="461665"/>
          </a:xfrm>
          <a:prstGeom prst="rect">
            <a:avLst/>
          </a:prstGeom>
          <a:noFill/>
        </p:spPr>
        <p:txBody>
          <a:bodyPr wrap="none" rtlCol="0">
            <a:spAutoFit/>
          </a:bodyPr>
          <a:lstStyle/>
          <a:p>
            <a:r>
              <a:rPr lang="es-CO" sz="2400" dirty="0">
                <a:solidFill>
                  <a:srgbClr val="00B050"/>
                </a:solidFill>
                <a:latin typeface="Raleway Black" pitchFamily="2" charset="0"/>
                <a:ea typeface="Open Sans SemiBold" panose="020B0706030804020204" pitchFamily="34" charset="0"/>
                <a:cs typeface="Open Sans SemiBold" panose="020B0706030804020204" pitchFamily="34" charset="0"/>
              </a:rPr>
              <a:t>CRONOGRAMA</a:t>
            </a:r>
            <a:endParaRPr lang="en-US" sz="2400" dirty="0">
              <a:solidFill>
                <a:srgbClr val="00B050"/>
              </a:solidFill>
              <a:latin typeface="Raleway Black" pitchFamily="2" charset="0"/>
              <a:ea typeface="Open Sans SemiBold" panose="020B0706030804020204" pitchFamily="34" charset="0"/>
              <a:cs typeface="Open Sans SemiBold" panose="020B0706030804020204" pitchFamily="34" charset="0"/>
            </a:endParaRPr>
          </a:p>
        </p:txBody>
      </p:sp>
      <p:grpSp>
        <p:nvGrpSpPr>
          <p:cNvPr id="13" name="Grupo 12">
            <a:extLst>
              <a:ext uri="{FF2B5EF4-FFF2-40B4-BE49-F238E27FC236}">
                <a16:creationId xmlns:a16="http://schemas.microsoft.com/office/drawing/2014/main" id="{3079BC1E-05FB-6225-E889-BDF0A0F716CD}"/>
              </a:ext>
            </a:extLst>
          </p:cNvPr>
          <p:cNvGrpSpPr/>
          <p:nvPr/>
        </p:nvGrpSpPr>
        <p:grpSpPr>
          <a:xfrm flipV="1">
            <a:off x="4181069" y="3910911"/>
            <a:ext cx="2142690" cy="21"/>
            <a:chOff x="5651178" y="3550854"/>
            <a:chExt cx="2142690" cy="20"/>
          </a:xfrm>
          <a:effectLst>
            <a:glow rad="127000">
              <a:schemeClr val="accent1">
                <a:lumMod val="60000"/>
                <a:lumOff val="40000"/>
              </a:schemeClr>
            </a:glow>
          </a:effectLst>
        </p:grpSpPr>
        <p:cxnSp>
          <p:nvCxnSpPr>
            <p:cNvPr id="14" name="Conector recto 13">
              <a:extLst>
                <a:ext uri="{FF2B5EF4-FFF2-40B4-BE49-F238E27FC236}">
                  <a16:creationId xmlns:a16="http://schemas.microsoft.com/office/drawing/2014/main" id="{6862C768-B1A5-6803-C49C-91853AA518E3}"/>
                </a:ext>
              </a:extLst>
            </p:cNvPr>
            <p:cNvCxnSpPr>
              <a:cxnSpLocks/>
            </p:cNvCxnSpPr>
            <p:nvPr/>
          </p:nvCxnSpPr>
          <p:spPr>
            <a:xfrm>
              <a:off x="5651178" y="3550854"/>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38" name="Conector recto 37">
              <a:extLst>
                <a:ext uri="{FF2B5EF4-FFF2-40B4-BE49-F238E27FC236}">
                  <a16:creationId xmlns:a16="http://schemas.microsoft.com/office/drawing/2014/main" id="{D31F7906-FD17-1059-2FE0-0925AACD2335}"/>
                </a:ext>
              </a:extLst>
            </p:cNvPr>
            <p:cNvCxnSpPr>
              <a:cxnSpLocks/>
            </p:cNvCxnSpPr>
            <p:nvPr/>
          </p:nvCxnSpPr>
          <p:spPr>
            <a:xfrm flipV="1">
              <a:off x="6812280" y="3550874"/>
              <a:ext cx="981588"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grpSp>
      <p:sp>
        <p:nvSpPr>
          <p:cNvPr id="47" name="CuadroTexto 46">
            <a:extLst>
              <a:ext uri="{FF2B5EF4-FFF2-40B4-BE49-F238E27FC236}">
                <a16:creationId xmlns:a16="http://schemas.microsoft.com/office/drawing/2014/main" id="{127F7700-1E40-B933-0809-8E0EAE54EB68}"/>
              </a:ext>
            </a:extLst>
          </p:cNvPr>
          <p:cNvSpPr txBox="1"/>
          <p:nvPr/>
        </p:nvSpPr>
        <p:spPr>
          <a:xfrm>
            <a:off x="6683342" y="3652102"/>
            <a:ext cx="3193503" cy="461665"/>
          </a:xfrm>
          <a:prstGeom prst="rect">
            <a:avLst/>
          </a:prstGeom>
          <a:noFill/>
        </p:spPr>
        <p:txBody>
          <a:bodyPr wrap="none" rtlCol="0">
            <a:spAutoFit/>
          </a:bodyPr>
          <a:lstStyle/>
          <a:p>
            <a:r>
              <a:rPr lang="es-CO" sz="2400" dirty="0">
                <a:solidFill>
                  <a:schemeClr val="tx2">
                    <a:lumMod val="40000"/>
                    <a:lumOff val="60000"/>
                  </a:schemeClr>
                </a:solidFill>
                <a:latin typeface="Raleway Black" pitchFamily="2" charset="0"/>
                <a:ea typeface="Open Sans SemiBold" panose="020B0706030804020204" pitchFamily="34" charset="0"/>
                <a:cs typeface="Open Sans SemiBold" panose="020B0706030804020204" pitchFamily="34" charset="0"/>
              </a:rPr>
              <a:t>OBJETIVO GENERAL</a:t>
            </a:r>
            <a:endParaRPr lang="en-US" sz="2400" dirty="0">
              <a:solidFill>
                <a:schemeClr val="tx2">
                  <a:lumMod val="40000"/>
                  <a:lumOff val="60000"/>
                </a:schemeClr>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057952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8695745">
            <a:off x="1073149" y="-3313074"/>
            <a:ext cx="2688817" cy="2799422"/>
          </a:xfrm>
          <a:prstGeom prst="frame">
            <a:avLst>
              <a:gd name="adj1" fmla="val 17453"/>
            </a:avLst>
          </a:prstGeom>
          <a:noFill/>
          <a:ln w="12700">
            <a:solidFill>
              <a:schemeClr val="bg1">
                <a:alpha val="56000"/>
              </a:schemeClr>
            </a:solidFill>
          </a:ln>
          <a:effectLst>
            <a:glow rad="2286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DED5D3D2-CF7B-CF94-F27F-DFF8CC012AE1}"/>
              </a:ext>
            </a:extLst>
          </p:cNvPr>
          <p:cNvSpPr/>
          <p:nvPr/>
        </p:nvSpPr>
        <p:spPr>
          <a:xfrm rot="19996613">
            <a:off x="1628583" y="6890347"/>
            <a:ext cx="2316595" cy="2174662"/>
          </a:xfrm>
          <a:prstGeom prst="frame">
            <a:avLst>
              <a:gd name="adj1" fmla="val 31126"/>
            </a:avLst>
          </a:prstGeom>
          <a:noFill/>
          <a:ln w="12700">
            <a:solidFill>
              <a:schemeClr val="bg1">
                <a:alpha val="56000"/>
              </a:schemeClr>
            </a:solidFill>
          </a:ln>
          <a:effectLst>
            <a:glow rad="228600">
              <a:srgbClr val="E10D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4CC59E32-888E-E818-D715-A0D4183F521C}"/>
              </a:ext>
            </a:extLst>
          </p:cNvPr>
          <p:cNvSpPr/>
          <p:nvPr/>
        </p:nvSpPr>
        <p:spPr>
          <a:xfrm rot="5944558" flipH="1" flipV="1">
            <a:off x="-2174762" y="2343768"/>
            <a:ext cx="1963784" cy="1666032"/>
          </a:xfrm>
          <a:prstGeom prst="frame">
            <a:avLst>
              <a:gd name="adj1" fmla="val 50000"/>
            </a:avLst>
          </a:prstGeom>
          <a:noFill/>
          <a:ln w="12700">
            <a:solidFill>
              <a:schemeClr val="bg1">
                <a:alpha val="56000"/>
              </a:schemeClr>
            </a:solidFill>
          </a:ln>
          <a:effectLst>
            <a:glow rad="228600">
              <a:srgbClr val="E7AD2A"/>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12409403" y="4870207"/>
            <a:ext cx="3977371" cy="707886"/>
          </a:xfrm>
          <a:prstGeom prst="rect">
            <a:avLst/>
          </a:prstGeom>
          <a:noFill/>
        </p:spPr>
        <p:txBody>
          <a:bodyPr wrap="none" rtlCol="0">
            <a:spAutoFit/>
          </a:bodyPr>
          <a:lstStyle/>
          <a:p>
            <a:r>
              <a:rPr lang="es-CO" sz="4000" dirty="0">
                <a:solidFill>
                  <a:srgbClr val="00F1FF"/>
                </a:solidFill>
                <a:latin typeface="Raleway Black" pitchFamily="2" charset="0"/>
                <a:ea typeface="Open Sans SemiBold" panose="020B0706030804020204" pitchFamily="34" charset="0"/>
                <a:cs typeface="Open Sans SemiBold" panose="020B0706030804020204" pitchFamily="34" charset="0"/>
              </a:rPr>
              <a:t>Información 01</a:t>
            </a:r>
            <a:endParaRPr lang="en-US" sz="40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13514202" y="3523118"/>
            <a:ext cx="4004622"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Información 02</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14334939" y="2133012"/>
            <a:ext cx="3995004" cy="707886"/>
          </a:xfrm>
          <a:prstGeom prst="rect">
            <a:avLst/>
          </a:prstGeom>
          <a:noFill/>
        </p:spPr>
        <p:txBody>
          <a:bodyPr wrap="none" rtlCol="0">
            <a:spAutoFit/>
          </a:bodyPr>
          <a:lstStyle/>
          <a:p>
            <a:r>
              <a:rPr lang="es-CO" sz="4000" b="1" dirty="0">
                <a:solidFill>
                  <a:srgbClr val="FFFF00"/>
                </a:solidFill>
                <a:latin typeface="Raleway Black" pitchFamily="2" charset="0"/>
                <a:ea typeface="Open Sans SemiBold" panose="020B0706030804020204" pitchFamily="34" charset="0"/>
                <a:cs typeface="Open Sans SemiBold" panose="020B0706030804020204" pitchFamily="34" charset="0"/>
              </a:rPr>
              <a:t>Información 03</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12409403" y="5393427"/>
            <a:ext cx="3969373"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13514203" y="4024211"/>
            <a:ext cx="4051656"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14359829" y="2598003"/>
            <a:ext cx="4150909" cy="1569660"/>
          </a:xfrm>
          <a:prstGeom prst="rect">
            <a:avLst/>
          </a:prstGeom>
          <a:noFill/>
        </p:spPr>
        <p:txBody>
          <a:bodyPr wrap="square" rtlCol="0">
            <a:spAutoFit/>
          </a:bodyPr>
          <a:lstStyle/>
          <a:p>
            <a:pPr algn="just"/>
            <a:r>
              <a:rPr lang="es-CO"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5" name="Grupo 14">
            <a:extLst>
              <a:ext uri="{FF2B5EF4-FFF2-40B4-BE49-F238E27FC236}">
                <a16:creationId xmlns:a16="http://schemas.microsoft.com/office/drawing/2014/main" id="{973DBB14-65D7-BC6A-2530-31F7B7F02396}"/>
              </a:ext>
            </a:extLst>
          </p:cNvPr>
          <p:cNvGrpSpPr/>
          <p:nvPr/>
        </p:nvGrpSpPr>
        <p:grpSpPr>
          <a:xfrm rot="17832459">
            <a:off x="-1520900" y="1613970"/>
            <a:ext cx="1645920" cy="533400"/>
            <a:chOff x="6096000" y="3017520"/>
            <a:chExt cx="1645920" cy="533400"/>
          </a:xfrm>
          <a:effectLst>
            <a:glow rad="228600">
              <a:schemeClr val="accent4">
                <a:satMod val="175000"/>
                <a:alpha val="40000"/>
              </a:schemeClr>
            </a:glow>
          </a:effectLst>
        </p:grpSpPr>
        <p:cxnSp>
          <p:nvCxnSpPr>
            <p:cNvPr id="16" name="Conector recto 15">
              <a:extLst>
                <a:ext uri="{FF2B5EF4-FFF2-40B4-BE49-F238E27FC236}">
                  <a16:creationId xmlns:a16="http://schemas.microsoft.com/office/drawing/2014/main" id="{2A22A933-1640-11CA-4331-31E7D1010D0B}"/>
                </a:ext>
              </a:extLst>
            </p:cNvPr>
            <p:cNvCxnSpPr>
              <a:cxnSpLocks/>
            </p:cNvCxnSpPr>
            <p:nvPr/>
          </p:nvCxnSpPr>
          <p:spPr>
            <a:xfrm>
              <a:off x="6096000" y="3550920"/>
              <a:ext cx="71628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F5A5B847-5FCE-4082-83B6-DFD34DFD7C3D}"/>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911699F8-65B8-D502-3474-C6500CA6418C}"/>
                </a:ext>
              </a:extLst>
            </p:cNvPr>
            <p:cNvCxnSpPr>
              <a:cxnSpLocks/>
            </p:cNvCxnSpPr>
            <p:nvPr/>
          </p:nvCxnSpPr>
          <p:spPr>
            <a:xfrm>
              <a:off x="7071360" y="3017520"/>
              <a:ext cx="67056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19" name="Grupo 18">
            <a:extLst>
              <a:ext uri="{FF2B5EF4-FFF2-40B4-BE49-F238E27FC236}">
                <a16:creationId xmlns:a16="http://schemas.microsoft.com/office/drawing/2014/main" id="{41D7AAFB-C444-D693-E951-333C5A9AFD3A}"/>
              </a:ext>
            </a:extLst>
          </p:cNvPr>
          <p:cNvGrpSpPr/>
          <p:nvPr/>
        </p:nvGrpSpPr>
        <p:grpSpPr>
          <a:xfrm rot="6651366">
            <a:off x="-1833149" y="3333298"/>
            <a:ext cx="2348819" cy="533400"/>
            <a:chOff x="5651178" y="3017520"/>
            <a:chExt cx="2348819" cy="533400"/>
          </a:xfrm>
          <a:effectLst>
            <a:glow rad="127000">
              <a:srgbClr val="E10DFF"/>
            </a:glow>
          </a:effectLst>
        </p:grpSpPr>
        <p:cxnSp>
          <p:nvCxnSpPr>
            <p:cNvPr id="20" name="Conector recto 19">
              <a:extLst>
                <a:ext uri="{FF2B5EF4-FFF2-40B4-BE49-F238E27FC236}">
                  <a16:creationId xmlns:a16="http://schemas.microsoft.com/office/drawing/2014/main" id="{00417A29-1A8F-E2F9-ECB6-9875AC7ADD2C}"/>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1" name="Conector recto 20">
              <a:extLst>
                <a:ext uri="{FF2B5EF4-FFF2-40B4-BE49-F238E27FC236}">
                  <a16:creationId xmlns:a16="http://schemas.microsoft.com/office/drawing/2014/main" id="{2CBB25C7-463F-8B81-4A5A-8852C7B667C9}"/>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94ED5E5A-F27C-76C2-FBB9-42155D65AE9E}"/>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23" name="Grupo 22">
            <a:extLst>
              <a:ext uri="{FF2B5EF4-FFF2-40B4-BE49-F238E27FC236}">
                <a16:creationId xmlns:a16="http://schemas.microsoft.com/office/drawing/2014/main" id="{7406EA65-FE68-247B-0429-F10B545CBD7F}"/>
              </a:ext>
            </a:extLst>
          </p:cNvPr>
          <p:cNvGrpSpPr/>
          <p:nvPr/>
        </p:nvGrpSpPr>
        <p:grpSpPr>
          <a:xfrm rot="5400000">
            <a:off x="-2013007" y="5469764"/>
            <a:ext cx="2879148"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4543222" y="-709683"/>
            <a:ext cx="2483372" cy="338554"/>
          </a:xfrm>
          <a:prstGeom prst="rect">
            <a:avLst/>
          </a:prstGeom>
          <a:noFill/>
          <a:effectLst>
            <a:glow rad="228600">
              <a:srgbClr val="00F1FF">
                <a:alpha val="40000"/>
              </a:srgbClr>
            </a:glow>
          </a:effectLst>
        </p:spPr>
        <p:txBody>
          <a:bodyPr wrap="none" rtlCol="0">
            <a:spAutoFit/>
          </a:bodyPr>
          <a:lstStyle/>
          <a:p>
            <a:r>
              <a:rPr lang="es-CO" sz="1600" dirty="0">
                <a:solidFill>
                  <a:schemeClr val="bg1"/>
                </a:solidFill>
                <a:latin typeface="Raleway Black" pitchFamily="2" charset="0"/>
              </a:rPr>
              <a:t>INFOGRAFIA</a:t>
            </a:r>
            <a:r>
              <a:rPr lang="es-CO" sz="1600" dirty="0">
                <a:latin typeface="Raleway Black" pitchFamily="2" charset="0"/>
              </a:rPr>
              <a:t> </a:t>
            </a:r>
            <a:r>
              <a:rPr lang="es-CO" sz="1600" dirty="0">
                <a:solidFill>
                  <a:srgbClr val="00F1FF"/>
                </a:solidFill>
                <a:latin typeface="Raleway Black" pitchFamily="2" charset="0"/>
              </a:rPr>
              <a:t>3 NIVELES</a:t>
            </a:r>
            <a:endParaRPr lang="en-US" sz="1600" dirty="0">
              <a:solidFill>
                <a:srgbClr val="00F1FF"/>
              </a:solidFill>
              <a:latin typeface="Raleway Black" pitchFamily="2" charset="0"/>
            </a:endParaRPr>
          </a:p>
        </p:txBody>
      </p:sp>
      <p:sp>
        <p:nvSpPr>
          <p:cNvPr id="28" name="CuadroTexto 27">
            <a:extLst>
              <a:ext uri="{FF2B5EF4-FFF2-40B4-BE49-F238E27FC236}">
                <a16:creationId xmlns:a16="http://schemas.microsoft.com/office/drawing/2014/main" id="{2FE935DD-CA9B-4670-B07D-795FF99D9332}"/>
              </a:ext>
            </a:extLst>
          </p:cNvPr>
          <p:cNvSpPr txBox="1"/>
          <p:nvPr/>
        </p:nvSpPr>
        <p:spPr>
          <a:xfrm>
            <a:off x="5433339" y="-336943"/>
            <a:ext cx="1184940" cy="307777"/>
          </a:xfrm>
          <a:prstGeom prst="rect">
            <a:avLst/>
          </a:prstGeom>
          <a:noFill/>
        </p:spPr>
        <p:txBody>
          <a:bodyPr wrap="none" rtlCol="0">
            <a:spAutoFit/>
          </a:bodyPr>
          <a:lstStyle/>
          <a:p>
            <a:r>
              <a:rPr lang="es-CO"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3" name="Imagen 2">
            <a:extLst>
              <a:ext uri="{FF2B5EF4-FFF2-40B4-BE49-F238E27FC236}">
                <a16:creationId xmlns:a16="http://schemas.microsoft.com/office/drawing/2014/main" id="{8D3667A9-A011-DAE7-444D-EA99F3DD97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4" name="CuadroTexto 3">
            <a:extLst>
              <a:ext uri="{FF2B5EF4-FFF2-40B4-BE49-F238E27FC236}">
                <a16:creationId xmlns:a16="http://schemas.microsoft.com/office/drawing/2014/main" id="{84349706-DE84-F8D4-AB5D-4C96B460565D}"/>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CuadroTexto 28">
            <a:extLst>
              <a:ext uri="{FF2B5EF4-FFF2-40B4-BE49-F238E27FC236}">
                <a16:creationId xmlns:a16="http://schemas.microsoft.com/office/drawing/2014/main" id="{20BCAB0B-5AD1-0328-D445-92127DD69211}"/>
              </a:ext>
            </a:extLst>
          </p:cNvPr>
          <p:cNvSpPr txBox="1"/>
          <p:nvPr/>
        </p:nvSpPr>
        <p:spPr>
          <a:xfrm>
            <a:off x="3897804" y="2902198"/>
            <a:ext cx="5127861" cy="707886"/>
          </a:xfrm>
          <a:prstGeom prst="rect">
            <a:avLst/>
          </a:prstGeom>
          <a:noFill/>
        </p:spPr>
        <p:txBody>
          <a:bodyPr wrap="square">
            <a:spAutoFit/>
          </a:bodyPr>
          <a:lstStyle/>
          <a:p>
            <a:r>
              <a:rPr lang="es-CO" sz="4000" dirty="0">
                <a:solidFill>
                  <a:srgbClr val="00F1FF"/>
                </a:solidFill>
                <a:latin typeface="Raleway Black" pitchFamily="2" charset="0"/>
              </a:rPr>
              <a:t>ANTECEDENTES</a:t>
            </a:r>
            <a:endParaRPr lang="en-US" sz="4000" dirty="0">
              <a:solidFill>
                <a:srgbClr val="00F1FF"/>
              </a:solidFill>
              <a:latin typeface="Raleway Black" pitchFamily="2" charset="0"/>
            </a:endParaRPr>
          </a:p>
        </p:txBody>
      </p:sp>
    </p:spTree>
    <p:extLst>
      <p:ext uri="{BB962C8B-B14F-4D97-AF65-F5344CB8AC3E}">
        <p14:creationId xmlns:p14="http://schemas.microsoft.com/office/powerpoint/2010/main" val="3386098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2700000">
            <a:off x="399156" y="1755504"/>
            <a:ext cx="3468704" cy="3346996"/>
          </a:xfrm>
          <a:prstGeom prst="frame">
            <a:avLst>
              <a:gd name="adj1" fmla="val 17453"/>
            </a:avLst>
          </a:prstGeom>
          <a:noFill/>
          <a:ln w="12700">
            <a:solidFill>
              <a:schemeClr val="bg1">
                <a:alpha val="56000"/>
              </a:schemeClr>
            </a:solidFill>
          </a:ln>
          <a:effectLst>
            <a:glow rad="2032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DED5D3D2-CF7B-CF94-F27F-DFF8CC012AE1}"/>
              </a:ext>
            </a:extLst>
          </p:cNvPr>
          <p:cNvSpPr/>
          <p:nvPr/>
        </p:nvSpPr>
        <p:spPr>
          <a:xfrm rot="2700000">
            <a:off x="2378972" y="2089251"/>
            <a:ext cx="2776936" cy="2679500"/>
          </a:xfrm>
          <a:prstGeom prst="frame">
            <a:avLst>
              <a:gd name="adj1" fmla="val 31126"/>
            </a:avLst>
          </a:prstGeom>
          <a:noFill/>
          <a:ln w="12700">
            <a:solidFill>
              <a:schemeClr val="bg1">
                <a:alpha val="56000"/>
              </a:schemeClr>
            </a:solidFill>
          </a:ln>
          <a:effectLst>
            <a:glow rad="228600">
              <a:srgbClr val="E10D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4CC59E32-888E-E818-D715-A0D4183F521C}"/>
              </a:ext>
            </a:extLst>
          </p:cNvPr>
          <p:cNvSpPr/>
          <p:nvPr/>
        </p:nvSpPr>
        <p:spPr>
          <a:xfrm rot="2700000">
            <a:off x="4485974" y="2795641"/>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5679868" y="4987438"/>
            <a:ext cx="5145787" cy="461665"/>
          </a:xfrm>
          <a:prstGeom prst="rect">
            <a:avLst/>
          </a:prstGeom>
          <a:noFill/>
        </p:spPr>
        <p:txBody>
          <a:bodyPr wrap="square" rtlCol="0">
            <a:spAutoFit/>
          </a:bodyPr>
          <a:lstStyle/>
          <a:p>
            <a:r>
              <a:rPr lang="es-CO" sz="2400" dirty="0">
                <a:solidFill>
                  <a:srgbClr val="00F1FF"/>
                </a:solidFill>
                <a:latin typeface="Raleway Black" pitchFamily="2" charset="0"/>
                <a:ea typeface="Open Sans SemiBold" panose="020B0706030804020204" pitchFamily="34" charset="0"/>
                <a:cs typeface="Open Sans SemiBold" panose="020B0706030804020204" pitchFamily="34" charset="0"/>
              </a:rPr>
              <a:t>Tecnologías mas usadas de CSS</a:t>
            </a:r>
            <a:endParaRPr lang="en-US" sz="24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7043064" y="3610227"/>
            <a:ext cx="4570482" cy="461665"/>
          </a:xfrm>
          <a:prstGeom prst="rect">
            <a:avLst/>
          </a:prstGeom>
          <a:noFill/>
        </p:spPr>
        <p:txBody>
          <a:bodyPr wrap="none" rtlCol="0">
            <a:spAutoFit/>
          </a:bodyPr>
          <a:lstStyle/>
          <a:p>
            <a:r>
              <a:rPr lang="es-CO" sz="2400" dirty="0">
                <a:solidFill>
                  <a:srgbClr val="F03CED"/>
                </a:solidFill>
                <a:latin typeface="Raleway Black" pitchFamily="2" charset="0"/>
                <a:ea typeface="Open Sans SemiBold" panose="020B0706030804020204" pitchFamily="34" charset="0"/>
                <a:cs typeface="Open Sans SemiBold" panose="020B0706030804020204" pitchFamily="34" charset="0"/>
              </a:rPr>
              <a:t>Desarrolladores de Software</a:t>
            </a:r>
            <a:endParaRPr lang="en-US" sz="24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7685126" y="2176861"/>
            <a:ext cx="4015843" cy="461665"/>
          </a:xfrm>
          <a:prstGeom prst="rect">
            <a:avLst/>
          </a:prstGeom>
          <a:noFill/>
        </p:spPr>
        <p:txBody>
          <a:bodyPr wrap="none" rtlCol="0">
            <a:spAutoFit/>
          </a:bodyPr>
          <a:lstStyle/>
          <a:p>
            <a:r>
              <a:rPr lang="es-CO" sz="2400" b="1" dirty="0">
                <a:solidFill>
                  <a:srgbClr val="FFFF00"/>
                </a:solidFill>
                <a:latin typeface="Raleway Black" pitchFamily="2" charset="0"/>
                <a:ea typeface="Open Sans SemiBold" panose="020B0706030804020204" pitchFamily="34" charset="0"/>
                <a:cs typeface="Open Sans SemiBold" panose="020B0706030804020204" pitchFamily="34" charset="0"/>
              </a:rPr>
              <a:t>Breve Introducción a CSS</a:t>
            </a:r>
            <a:endParaRPr lang="en-US" sz="24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5679868" y="5510658"/>
            <a:ext cx="63334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MX" dirty="0">
                <a:solidFill>
                  <a:schemeClr val="bg1"/>
                </a:solidFill>
              </a:rPr>
              <a:t>Bootstrap es la librería de CSS más utilizada en la actualidad, con un 16% de participación de mercado. Le sigue </a:t>
            </a:r>
            <a:r>
              <a:rPr lang="es-MX" dirty="0" err="1">
                <a:solidFill>
                  <a:schemeClr val="bg1"/>
                </a:solidFill>
              </a:rPr>
              <a:t>Materialize</a:t>
            </a:r>
            <a:r>
              <a:rPr lang="es-MX" dirty="0">
                <a:solidFill>
                  <a:schemeClr val="bg1"/>
                </a:solidFill>
              </a:rPr>
              <a:t> CSS con un 0,9%, </a:t>
            </a:r>
            <a:r>
              <a:rPr lang="es-MX" dirty="0" err="1">
                <a:solidFill>
                  <a:schemeClr val="bg1"/>
                </a:solidFill>
              </a:rPr>
              <a:t>Foundation</a:t>
            </a:r>
            <a:r>
              <a:rPr lang="es-MX" dirty="0">
                <a:solidFill>
                  <a:schemeClr val="bg1"/>
                </a:solidFill>
              </a:rPr>
              <a:t> con un 0,8%, etc.</a:t>
            </a:r>
            <a:endParaRPr lang="en-US"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7043065" y="4111320"/>
            <a:ext cx="4812604"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solidFill>
                  <a:schemeClr val="bg1"/>
                </a:solidFill>
              </a:rPr>
              <a:t>Los </a:t>
            </a:r>
            <a:r>
              <a:rPr lang="en-US" dirty="0" err="1">
                <a:solidFill>
                  <a:schemeClr val="bg1"/>
                </a:solidFill>
              </a:rPr>
              <a:t>desarrolladores</a:t>
            </a:r>
            <a:r>
              <a:rPr lang="en-US" dirty="0">
                <a:solidFill>
                  <a:schemeClr val="bg1"/>
                </a:solidFill>
              </a:rPr>
              <a:t> de software </a:t>
            </a:r>
            <a:r>
              <a:rPr lang="en-US" dirty="0" err="1">
                <a:solidFill>
                  <a:schemeClr val="bg1"/>
                </a:solidFill>
              </a:rPr>
              <a:t>durante</a:t>
            </a:r>
            <a:r>
              <a:rPr lang="en-US" dirty="0">
                <a:solidFill>
                  <a:schemeClr val="bg1"/>
                </a:solidFill>
              </a:rPr>
              <a:t> </a:t>
            </a:r>
            <a:r>
              <a:rPr lang="en-US" dirty="0" err="1">
                <a:solidFill>
                  <a:schemeClr val="bg1"/>
                </a:solidFill>
              </a:rPr>
              <a:t>mucho</a:t>
            </a:r>
            <a:r>
              <a:rPr lang="en-US" dirty="0">
                <a:solidFill>
                  <a:schemeClr val="bg1"/>
                </a:solidFill>
              </a:rPr>
              <a:t> </a:t>
            </a:r>
            <a:r>
              <a:rPr lang="en-US" dirty="0" err="1">
                <a:solidFill>
                  <a:schemeClr val="bg1"/>
                </a:solidFill>
              </a:rPr>
              <a:t>tiempo</a:t>
            </a:r>
            <a:r>
              <a:rPr lang="en-US" dirty="0">
                <a:solidFill>
                  <a:schemeClr val="bg1"/>
                </a:solidFill>
              </a:rPr>
              <a:t> </a:t>
            </a:r>
            <a:r>
              <a:rPr lang="en-US" dirty="0" err="1">
                <a:solidFill>
                  <a:schemeClr val="bg1"/>
                </a:solidFill>
              </a:rPr>
              <a:t>han</a:t>
            </a:r>
            <a:r>
              <a:rPr lang="en-US" dirty="0">
                <a:solidFill>
                  <a:schemeClr val="bg1"/>
                </a:solidFill>
              </a:rPr>
              <a:t> </a:t>
            </a:r>
            <a:r>
              <a:rPr lang="en-US" dirty="0" err="1">
                <a:solidFill>
                  <a:schemeClr val="bg1"/>
                </a:solidFill>
              </a:rPr>
              <a:t>intentado</a:t>
            </a:r>
            <a:r>
              <a:rPr lang="en-US" dirty="0">
                <a:solidFill>
                  <a:schemeClr val="bg1"/>
                </a:solidFill>
              </a:rPr>
              <a:t> </a:t>
            </a:r>
            <a:r>
              <a:rPr lang="en-US" dirty="0" err="1">
                <a:solidFill>
                  <a:schemeClr val="bg1"/>
                </a:solidFill>
              </a:rPr>
              <a:t>hacer</a:t>
            </a:r>
            <a:r>
              <a:rPr lang="en-US" dirty="0">
                <a:solidFill>
                  <a:schemeClr val="bg1"/>
                </a:solidFill>
              </a:rPr>
              <a:t> </a:t>
            </a:r>
            <a:r>
              <a:rPr lang="en-US" dirty="0" err="1">
                <a:solidFill>
                  <a:schemeClr val="bg1"/>
                </a:solidFill>
              </a:rPr>
              <a:t>su</a:t>
            </a:r>
            <a:r>
              <a:rPr lang="en-US" dirty="0">
                <a:solidFill>
                  <a:schemeClr val="bg1"/>
                </a:solidFill>
              </a:rPr>
              <a:t> </a:t>
            </a:r>
            <a:r>
              <a:rPr lang="en-US" dirty="0" err="1">
                <a:solidFill>
                  <a:schemeClr val="bg1"/>
                </a:solidFill>
              </a:rPr>
              <a:t>trabajo</a:t>
            </a:r>
            <a:r>
              <a:rPr lang="en-US" dirty="0">
                <a:solidFill>
                  <a:schemeClr val="bg1"/>
                </a:solidFill>
              </a:rPr>
              <a:t> mas </a:t>
            </a:r>
            <a:r>
              <a:rPr lang="en-US" dirty="0" err="1">
                <a:solidFill>
                  <a:schemeClr val="bg1"/>
                </a:solidFill>
              </a:rPr>
              <a:t>eficiente</a:t>
            </a:r>
            <a:r>
              <a:rPr lang="en-US" dirty="0">
                <a:solidFill>
                  <a:schemeClr val="bg1"/>
                </a:solidFill>
              </a:rPr>
              <a:t> y </a:t>
            </a:r>
            <a:r>
              <a:rPr lang="en-US" dirty="0" err="1">
                <a:solidFill>
                  <a:schemeClr val="bg1"/>
                </a:solidFill>
              </a:rPr>
              <a:t>productivo</a:t>
            </a:r>
            <a:r>
              <a:rPr lang="en-US" dirty="0">
                <a:solidFill>
                  <a:schemeClr val="bg1"/>
                </a:solidFill>
              </a:rPr>
              <a:t>.</a:t>
            </a:r>
            <a:endParaRPr lang="es-CO" dirty="0">
              <a:solidFill>
                <a:schemeClr val="bg1"/>
              </a:solidFill>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7685126" y="2647273"/>
            <a:ext cx="4328198" cy="830997"/>
          </a:xfrm>
          <a:prstGeom prst="rect">
            <a:avLst/>
          </a:prstGeom>
          <a:noFill/>
        </p:spPr>
        <p:txBody>
          <a:bodyPr wrap="square" rtlCol="0">
            <a:spAutoFit/>
          </a:bodyPr>
          <a:lstStyle/>
          <a:p>
            <a:pPr algn="just"/>
            <a:r>
              <a:rPr lang="es-MX" sz="16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En la actualidad el lenguaje de diseño y programación CSS tiene muchas, librerías, </a:t>
            </a:r>
            <a:r>
              <a:rPr lang="es-MX" sz="1600" dirty="0" err="1">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API’s</a:t>
            </a:r>
            <a:r>
              <a:rPr lang="es-MX" sz="16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s-MX" sz="1600" dirty="0" err="1">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Frameworks</a:t>
            </a:r>
            <a:r>
              <a:rPr lang="es-MX" sz="16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etc.</a:t>
            </a:r>
            <a:endParaRPr lang="en-US" sz="16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5" name="Grupo 14">
            <a:extLst>
              <a:ext uri="{FF2B5EF4-FFF2-40B4-BE49-F238E27FC236}">
                <a16:creationId xmlns:a16="http://schemas.microsoft.com/office/drawing/2014/main" id="{973DBB14-65D7-BC6A-2530-31F7B7F02396}"/>
              </a:ext>
            </a:extLst>
          </p:cNvPr>
          <p:cNvGrpSpPr/>
          <p:nvPr/>
        </p:nvGrpSpPr>
        <p:grpSpPr>
          <a:xfrm>
            <a:off x="5957231" y="2903028"/>
            <a:ext cx="1645920" cy="533400"/>
            <a:chOff x="6096000" y="3017520"/>
            <a:chExt cx="1645920" cy="533400"/>
          </a:xfrm>
          <a:effectLst>
            <a:glow rad="228600">
              <a:schemeClr val="accent4">
                <a:satMod val="175000"/>
                <a:alpha val="40000"/>
              </a:schemeClr>
            </a:glow>
          </a:effectLst>
        </p:grpSpPr>
        <p:cxnSp>
          <p:nvCxnSpPr>
            <p:cNvPr id="16" name="Conector recto 15">
              <a:extLst>
                <a:ext uri="{FF2B5EF4-FFF2-40B4-BE49-F238E27FC236}">
                  <a16:creationId xmlns:a16="http://schemas.microsoft.com/office/drawing/2014/main" id="{2A22A933-1640-11CA-4331-31E7D1010D0B}"/>
                </a:ext>
              </a:extLst>
            </p:cNvPr>
            <p:cNvCxnSpPr>
              <a:cxnSpLocks/>
            </p:cNvCxnSpPr>
            <p:nvPr/>
          </p:nvCxnSpPr>
          <p:spPr>
            <a:xfrm>
              <a:off x="6096000" y="3550920"/>
              <a:ext cx="71628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F5A5B847-5FCE-4082-83B6-DFD34DFD7C3D}"/>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911699F8-65B8-D502-3474-C6500CA6418C}"/>
                </a:ext>
              </a:extLst>
            </p:cNvPr>
            <p:cNvCxnSpPr>
              <a:cxnSpLocks/>
            </p:cNvCxnSpPr>
            <p:nvPr/>
          </p:nvCxnSpPr>
          <p:spPr>
            <a:xfrm>
              <a:off x="7071360" y="3017520"/>
              <a:ext cx="67056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19" name="Grupo 18">
            <a:extLst>
              <a:ext uri="{FF2B5EF4-FFF2-40B4-BE49-F238E27FC236}">
                <a16:creationId xmlns:a16="http://schemas.microsoft.com/office/drawing/2014/main" id="{41D7AAFB-C444-D693-E951-333C5A9AFD3A}"/>
              </a:ext>
            </a:extLst>
          </p:cNvPr>
          <p:cNvGrpSpPr/>
          <p:nvPr/>
        </p:nvGrpSpPr>
        <p:grpSpPr>
          <a:xfrm>
            <a:off x="4647623" y="4096633"/>
            <a:ext cx="2348819" cy="533400"/>
            <a:chOff x="5651178" y="3017520"/>
            <a:chExt cx="2348819" cy="533400"/>
          </a:xfrm>
          <a:effectLst>
            <a:glow rad="127000">
              <a:srgbClr val="E10DFF"/>
            </a:glow>
          </a:effectLst>
        </p:grpSpPr>
        <p:cxnSp>
          <p:nvCxnSpPr>
            <p:cNvPr id="20" name="Conector recto 19">
              <a:extLst>
                <a:ext uri="{FF2B5EF4-FFF2-40B4-BE49-F238E27FC236}">
                  <a16:creationId xmlns:a16="http://schemas.microsoft.com/office/drawing/2014/main" id="{00417A29-1A8F-E2F9-ECB6-9875AC7ADD2C}"/>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1" name="Conector recto 20">
              <a:extLst>
                <a:ext uri="{FF2B5EF4-FFF2-40B4-BE49-F238E27FC236}">
                  <a16:creationId xmlns:a16="http://schemas.microsoft.com/office/drawing/2014/main" id="{2CBB25C7-463F-8B81-4A5A-8852C7B667C9}"/>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94ED5E5A-F27C-76C2-FBB9-42155D65AE9E}"/>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23" name="Grupo 22">
            <a:extLst>
              <a:ext uri="{FF2B5EF4-FFF2-40B4-BE49-F238E27FC236}">
                <a16:creationId xmlns:a16="http://schemas.microsoft.com/office/drawing/2014/main" id="{7406EA65-FE68-247B-0429-F10B545CBD7F}"/>
              </a:ext>
            </a:extLst>
          </p:cNvPr>
          <p:cNvGrpSpPr/>
          <p:nvPr/>
        </p:nvGrpSpPr>
        <p:grpSpPr>
          <a:xfrm>
            <a:off x="2658346" y="5213836"/>
            <a:ext cx="2879148"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4438495" y="242101"/>
            <a:ext cx="2999539"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ANTECEDENTES</a:t>
            </a:r>
            <a:endParaRPr lang="en-US" sz="2800" dirty="0">
              <a:solidFill>
                <a:srgbClr val="00F1FF"/>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15588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2584361" y="2894271"/>
            <a:ext cx="7092006" cy="707886"/>
          </a:xfrm>
          <a:prstGeom prst="rect">
            <a:avLst/>
          </a:prstGeom>
          <a:noFill/>
        </p:spPr>
        <p:txBody>
          <a:bodyPr wrap="none" rtlCol="0">
            <a:spAutoFit/>
          </a:bodyPr>
          <a:lstStyle/>
          <a:p>
            <a:r>
              <a:rPr lang="es-CO" sz="4000" dirty="0">
                <a:solidFill>
                  <a:srgbClr val="EB9734"/>
                </a:solidFill>
                <a:latin typeface="Raleway Black" pitchFamily="2" charset="0"/>
              </a:rPr>
              <a:t>SITUACIÓN PROBLEMÁTICA</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1556056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700000">
            <a:off x="8373877" y="1622173"/>
            <a:ext cx="3831235" cy="4087796"/>
          </a:xfrm>
          <a:prstGeom prst="frame">
            <a:avLst>
              <a:gd name="adj1" fmla="val 17453"/>
            </a:avLst>
          </a:prstGeom>
          <a:solidFill>
            <a:srgbClr val="929CA0"/>
          </a:solidFill>
          <a:ln>
            <a:noFill/>
          </a:ln>
          <a:scene3d>
            <a:camera prst="perspectiveContrastingLeftFacing">
              <a:rot lat="17979827" lon="3137160" rev="4026592"/>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2700000">
            <a:off x="7463586" y="2379730"/>
            <a:ext cx="2776936" cy="2679500"/>
          </a:xfrm>
          <a:prstGeom prst="frame">
            <a:avLst>
              <a:gd name="adj1" fmla="val 31126"/>
            </a:avLst>
          </a:prstGeom>
          <a:solidFill>
            <a:srgbClr val="009B90"/>
          </a:solidFill>
          <a:ln>
            <a:noFill/>
          </a:ln>
          <a:scene3d>
            <a:camera prst="perspectiveContrastingLeftFacing">
              <a:rot lat="2106427" lon="4129802" rev="1773145"/>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2700000">
            <a:off x="6453323" y="2692073"/>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285196" y="4848427"/>
            <a:ext cx="4256293" cy="323165"/>
          </a:xfrm>
          <a:prstGeom prst="rect">
            <a:avLst/>
          </a:prstGeom>
          <a:noFill/>
        </p:spPr>
        <p:txBody>
          <a:bodyPr wrap="none" rtlCol="0">
            <a:spAutoFit/>
          </a:bodyPr>
          <a:lstStyle/>
          <a:p>
            <a:pPr marL="285750" indent="-285750">
              <a:buFont typeface="Arial" panose="020B0604020202020204" pitchFamily="34" charset="0"/>
              <a:buChar char="•"/>
            </a:pPr>
            <a:r>
              <a:rPr lang="es-MX"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Aumenta la complejidad del desarrollo.</a:t>
            </a:r>
            <a:endParaRPr lang="en-US"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270759" y="2909448"/>
            <a:ext cx="5565947" cy="323165"/>
          </a:xfrm>
          <a:prstGeom prst="rect">
            <a:avLst/>
          </a:prstGeom>
          <a:noFill/>
        </p:spPr>
        <p:txBody>
          <a:bodyPr wrap="none" rtlCol="0">
            <a:spAutoFit/>
          </a:bodyPr>
          <a:lstStyle/>
          <a:p>
            <a:pPr marL="285750" indent="-285750">
              <a:buFont typeface="Arial" panose="020B0604020202020204" pitchFamily="34" charset="0"/>
              <a:buChar char="•"/>
            </a:pPr>
            <a:r>
              <a:rPr lang="es-CO" sz="1500" dirty="0">
                <a:solidFill>
                  <a:srgbClr val="009A90"/>
                </a:solidFill>
                <a:latin typeface="Raleway Black" pitchFamily="2" charset="0"/>
                <a:ea typeface="Open Sans SemiBold" panose="020B0706030804020204" pitchFamily="34" charset="0"/>
                <a:cs typeface="Open Sans SemiBold" panose="020B0706030804020204" pitchFamily="34" charset="0"/>
              </a:rPr>
              <a:t>Gran cantidad de Librerías, </a:t>
            </a:r>
            <a:r>
              <a:rPr lang="es-CO" sz="1500" dirty="0" err="1">
                <a:solidFill>
                  <a:srgbClr val="009A90"/>
                </a:solidFill>
                <a:latin typeface="Raleway Black" pitchFamily="2" charset="0"/>
                <a:ea typeface="Open Sans SemiBold" panose="020B0706030804020204" pitchFamily="34" charset="0"/>
                <a:cs typeface="Open Sans SemiBold" panose="020B0706030804020204" pitchFamily="34" charset="0"/>
              </a:rPr>
              <a:t>Frameworks</a:t>
            </a:r>
            <a:r>
              <a:rPr lang="es-CO" sz="1500" dirty="0">
                <a:solidFill>
                  <a:srgbClr val="009A90"/>
                </a:solidFill>
                <a:latin typeface="Raleway Black" pitchFamily="2" charset="0"/>
                <a:ea typeface="Open Sans SemiBold" panose="020B0706030804020204" pitchFamily="34" charset="0"/>
                <a:cs typeface="Open Sans SemiBold" panose="020B0706030804020204" pitchFamily="34" charset="0"/>
              </a:rPr>
              <a:t> y </a:t>
            </a:r>
            <a:r>
              <a:rPr lang="es-CO" sz="1500" dirty="0" err="1">
                <a:solidFill>
                  <a:srgbClr val="009A90"/>
                </a:solidFill>
                <a:latin typeface="Raleway Black" pitchFamily="2" charset="0"/>
                <a:ea typeface="Open Sans SemiBold" panose="020B0706030804020204" pitchFamily="34" charset="0"/>
                <a:cs typeface="Open Sans SemiBold" panose="020B0706030804020204" pitchFamily="34" charset="0"/>
              </a:rPr>
              <a:t>APIs</a:t>
            </a:r>
            <a:r>
              <a:rPr lang="es-CO" sz="1500" dirty="0">
                <a:solidFill>
                  <a:srgbClr val="009A90"/>
                </a:solidFill>
                <a:latin typeface="Raleway Black" pitchFamily="2" charset="0"/>
                <a:ea typeface="Open Sans SemiBold" panose="020B0706030804020204" pitchFamily="34" charset="0"/>
                <a:cs typeface="Open Sans SemiBold" panose="020B0706030804020204" pitchFamily="34" charset="0"/>
              </a:rPr>
              <a:t> de CSS</a:t>
            </a:r>
            <a:endParaRPr lang="en-US" sz="15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249910" y="1422523"/>
            <a:ext cx="5420074" cy="323165"/>
          </a:xfrm>
          <a:prstGeom prst="rect">
            <a:avLst/>
          </a:prstGeom>
          <a:noFill/>
        </p:spPr>
        <p:txBody>
          <a:bodyPr wrap="none" rtlCol="0">
            <a:spAutoFit/>
          </a:bodyPr>
          <a:lstStyle/>
          <a:p>
            <a:pPr marL="285750" indent="-285750">
              <a:buFont typeface="Arial" panose="020B0604020202020204" pitchFamily="34" charset="0"/>
              <a:buChar char="•"/>
            </a:pPr>
            <a:r>
              <a:rPr lang="es-CO" sz="1500" b="1" dirty="0">
                <a:solidFill>
                  <a:srgbClr val="FFC000"/>
                </a:solidFill>
                <a:latin typeface="Raleway Black" pitchFamily="2" charset="0"/>
                <a:ea typeface="Open Sans SemiBold" panose="020B0706030804020204" pitchFamily="34" charset="0"/>
                <a:cs typeface="Open Sans SemiBold" panose="020B0706030804020204" pitchFamily="34" charset="0"/>
              </a:rPr>
              <a:t>Poca productividad a la hora de Desarrollar con CSS.</a:t>
            </a:r>
            <a:endParaRPr lang="en-US" sz="15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flipV="1">
            <a:off x="4703215" y="1905285"/>
            <a:ext cx="1986959" cy="921643"/>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flipV="1">
            <a:off x="5414458" y="3815544"/>
            <a:ext cx="2469164" cy="774804"/>
            <a:chOff x="6225768" y="3017520"/>
            <a:chExt cx="177422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flipV="1">
              <a:off x="6225768" y="3550920"/>
              <a:ext cx="586513"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flipV="1">
            <a:off x="5634001" y="5535045"/>
            <a:ext cx="3769239" cy="603690"/>
            <a:chOff x="5696612" y="3017520"/>
            <a:chExt cx="2303385"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flipV="1">
              <a:off x="5696612" y="3550920"/>
              <a:ext cx="1115668"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3557342" y="250808"/>
            <a:ext cx="5020926" cy="523220"/>
          </a:xfrm>
          <a:prstGeom prst="rect">
            <a:avLst/>
          </a:prstGeom>
          <a:noFill/>
        </p:spPr>
        <p:txBody>
          <a:bodyPr wrap="none" rtlCol="0">
            <a:spAutoFit/>
          </a:bodyPr>
          <a:lstStyle/>
          <a:p>
            <a:r>
              <a:rPr lang="es-CO" sz="2800" dirty="0">
                <a:solidFill>
                  <a:srgbClr val="EB9734"/>
                </a:solidFill>
                <a:latin typeface="Raleway Black" pitchFamily="2" charset="0"/>
              </a:rPr>
              <a:t>SITUACIÓN PROBLEMÁTICA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CuadroTexto 20">
            <a:extLst>
              <a:ext uri="{FF2B5EF4-FFF2-40B4-BE49-F238E27FC236}">
                <a16:creationId xmlns:a16="http://schemas.microsoft.com/office/drawing/2014/main" id="{1388B7EE-22EC-33CD-6348-86CF627B7A88}"/>
              </a:ext>
            </a:extLst>
          </p:cNvPr>
          <p:cNvSpPr txBox="1"/>
          <p:nvPr/>
        </p:nvSpPr>
        <p:spPr>
          <a:xfrm>
            <a:off x="268073" y="5306065"/>
            <a:ext cx="3900427" cy="323165"/>
          </a:xfrm>
          <a:prstGeom prst="rect">
            <a:avLst/>
          </a:prstGeom>
          <a:noFill/>
        </p:spPr>
        <p:txBody>
          <a:bodyPr wrap="none" rtlCol="0">
            <a:spAutoFit/>
          </a:bodyPr>
          <a:lstStyle/>
          <a:p>
            <a:pPr marL="285750" indent="-285750">
              <a:buFont typeface="Arial" panose="020B0604020202020204" pitchFamily="34" charset="0"/>
              <a:buChar char="•"/>
            </a:pPr>
            <a:r>
              <a:rPr lang="es-MX"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Incrementa el tiempo de desarrollo.</a:t>
            </a:r>
            <a:endParaRPr lang="en-US"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26" name="CuadroTexto 25">
            <a:extLst>
              <a:ext uri="{FF2B5EF4-FFF2-40B4-BE49-F238E27FC236}">
                <a16:creationId xmlns:a16="http://schemas.microsoft.com/office/drawing/2014/main" id="{763C83BE-779A-4224-43BD-2A31635EDC0B}"/>
              </a:ext>
            </a:extLst>
          </p:cNvPr>
          <p:cNvSpPr txBox="1"/>
          <p:nvPr/>
        </p:nvSpPr>
        <p:spPr>
          <a:xfrm>
            <a:off x="270759" y="3391354"/>
            <a:ext cx="5143699" cy="553998"/>
          </a:xfrm>
          <a:prstGeom prst="rect">
            <a:avLst/>
          </a:prstGeom>
          <a:noFill/>
        </p:spPr>
        <p:txBody>
          <a:bodyPr wrap="square" rtlCol="0">
            <a:spAutoFit/>
          </a:bodyPr>
          <a:lstStyle/>
          <a:p>
            <a:pPr marL="285750" indent="-285750">
              <a:buFont typeface="Arial" panose="020B0604020202020204" pitchFamily="34" charset="0"/>
              <a:buChar char="•"/>
            </a:pPr>
            <a:r>
              <a:rPr lang="es-MX" sz="1500" dirty="0">
                <a:solidFill>
                  <a:srgbClr val="009A90"/>
                </a:solidFill>
                <a:latin typeface="Raleway Black" pitchFamily="2" charset="0"/>
                <a:ea typeface="Open Sans SemiBold" panose="020B0706030804020204" pitchFamily="34" charset="0"/>
                <a:cs typeface="Open Sans SemiBold" panose="020B0706030804020204" pitchFamily="34" charset="0"/>
              </a:rPr>
              <a:t>Escribir más código y tener más conocimientos sobre la herramienta.</a:t>
            </a:r>
            <a:endParaRPr lang="en-US" sz="15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29" name="CuadroTexto 28">
            <a:extLst>
              <a:ext uri="{FF2B5EF4-FFF2-40B4-BE49-F238E27FC236}">
                <a16:creationId xmlns:a16="http://schemas.microsoft.com/office/drawing/2014/main" id="{9E9BF258-0E22-F08A-8D3A-CF3607D4077B}"/>
              </a:ext>
            </a:extLst>
          </p:cNvPr>
          <p:cNvSpPr txBox="1"/>
          <p:nvPr/>
        </p:nvSpPr>
        <p:spPr>
          <a:xfrm>
            <a:off x="257222" y="1850686"/>
            <a:ext cx="4065537" cy="323165"/>
          </a:xfrm>
          <a:prstGeom prst="rect">
            <a:avLst/>
          </a:prstGeom>
          <a:noFill/>
        </p:spPr>
        <p:txBody>
          <a:bodyPr wrap="none" rtlCol="0">
            <a:spAutoFit/>
          </a:bodyPr>
          <a:lstStyle/>
          <a:p>
            <a:pPr marL="285750" indent="-285750">
              <a:buFont typeface="Arial" panose="020B0604020202020204" pitchFamily="34" charset="0"/>
              <a:buChar char="•"/>
            </a:pPr>
            <a:r>
              <a:rPr lang="es-MX" sz="1500" b="1" dirty="0">
                <a:solidFill>
                  <a:srgbClr val="FFC000"/>
                </a:solidFill>
                <a:latin typeface="Raleway Black" pitchFamily="2" charset="0"/>
                <a:ea typeface="Open Sans SemiBold" panose="020B0706030804020204" pitchFamily="34" charset="0"/>
                <a:cs typeface="Open Sans SemiBold" panose="020B0706030804020204" pitchFamily="34" charset="0"/>
              </a:rPr>
              <a:t>Proceso de desarrollo lento y tedioso.</a:t>
            </a:r>
            <a:endParaRPr lang="en-US" sz="15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30" name="CuadroTexto 29">
            <a:extLst>
              <a:ext uri="{FF2B5EF4-FFF2-40B4-BE49-F238E27FC236}">
                <a16:creationId xmlns:a16="http://schemas.microsoft.com/office/drawing/2014/main" id="{1E9A2A1E-8EE8-6EFE-24AB-ACAE48517161}"/>
              </a:ext>
            </a:extLst>
          </p:cNvPr>
          <p:cNvSpPr txBox="1"/>
          <p:nvPr/>
        </p:nvSpPr>
        <p:spPr>
          <a:xfrm>
            <a:off x="277876" y="5733685"/>
            <a:ext cx="5400837" cy="323165"/>
          </a:xfrm>
          <a:prstGeom prst="rect">
            <a:avLst/>
          </a:prstGeom>
          <a:noFill/>
        </p:spPr>
        <p:txBody>
          <a:bodyPr wrap="none" rtlCol="0">
            <a:spAutoFit/>
          </a:bodyPr>
          <a:lstStyle/>
          <a:p>
            <a:pPr marL="285750" indent="-285750">
              <a:buFont typeface="Arial" panose="020B0604020202020204" pitchFamily="34" charset="0"/>
              <a:buChar char="•"/>
            </a:pPr>
            <a:r>
              <a:rPr lang="es-CO"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La </a:t>
            </a:r>
            <a:r>
              <a:rPr lang="es-MX"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rPr>
              <a:t>combinación de habilidades técnicas y creativas.</a:t>
            </a:r>
            <a:endParaRPr lang="en-US" sz="1500" dirty="0">
              <a:solidFill>
                <a:schemeClr val="accent1">
                  <a:lumMod val="40000"/>
                  <a:lumOff val="60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31" name="CuadroTexto 30">
            <a:extLst>
              <a:ext uri="{FF2B5EF4-FFF2-40B4-BE49-F238E27FC236}">
                <a16:creationId xmlns:a16="http://schemas.microsoft.com/office/drawing/2014/main" id="{52572835-F25A-B78F-3258-29811BB7DE6C}"/>
              </a:ext>
            </a:extLst>
          </p:cNvPr>
          <p:cNvSpPr txBox="1"/>
          <p:nvPr/>
        </p:nvSpPr>
        <p:spPr>
          <a:xfrm>
            <a:off x="285196" y="4070039"/>
            <a:ext cx="2927404" cy="323165"/>
          </a:xfrm>
          <a:prstGeom prst="rect">
            <a:avLst/>
          </a:prstGeom>
          <a:noFill/>
        </p:spPr>
        <p:txBody>
          <a:bodyPr wrap="none" rtlCol="0">
            <a:spAutoFit/>
          </a:bodyPr>
          <a:lstStyle/>
          <a:p>
            <a:pPr marL="285750" indent="-285750">
              <a:buFont typeface="Arial" panose="020B0604020202020204" pitchFamily="34" charset="0"/>
              <a:buChar char="•"/>
            </a:pPr>
            <a:r>
              <a:rPr lang="es-CO" sz="1500" dirty="0">
                <a:solidFill>
                  <a:srgbClr val="009A90"/>
                </a:solidFill>
                <a:latin typeface="Raleway Black" pitchFamily="2" charset="0"/>
                <a:ea typeface="Open Sans SemiBold" panose="020B0706030804020204" pitchFamily="34" charset="0"/>
                <a:cs typeface="Open Sans SemiBold" panose="020B0706030804020204" pitchFamily="34" charset="0"/>
              </a:rPr>
              <a:t>El trabajo se incrementa. </a:t>
            </a:r>
            <a:endParaRPr lang="en-US" sz="15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32" name="CuadroTexto 31">
            <a:extLst>
              <a:ext uri="{FF2B5EF4-FFF2-40B4-BE49-F238E27FC236}">
                <a16:creationId xmlns:a16="http://schemas.microsoft.com/office/drawing/2014/main" id="{0796FBA4-9EF0-FD35-686D-97E6D34F26B6}"/>
              </a:ext>
            </a:extLst>
          </p:cNvPr>
          <p:cNvSpPr txBox="1"/>
          <p:nvPr/>
        </p:nvSpPr>
        <p:spPr>
          <a:xfrm>
            <a:off x="257222" y="2278849"/>
            <a:ext cx="3621504" cy="323165"/>
          </a:xfrm>
          <a:prstGeom prst="rect">
            <a:avLst/>
          </a:prstGeom>
          <a:noFill/>
        </p:spPr>
        <p:txBody>
          <a:bodyPr wrap="none" rtlCol="0">
            <a:spAutoFit/>
          </a:bodyPr>
          <a:lstStyle/>
          <a:p>
            <a:pPr marL="285750" indent="-285750">
              <a:buFont typeface="Arial" panose="020B0604020202020204" pitchFamily="34" charset="0"/>
              <a:buChar char="•"/>
            </a:pPr>
            <a:r>
              <a:rPr lang="es-CO" sz="1500" b="1" dirty="0">
                <a:solidFill>
                  <a:srgbClr val="FFC000"/>
                </a:solidFill>
                <a:latin typeface="Raleway Black" pitchFamily="2" charset="0"/>
                <a:ea typeface="Open Sans SemiBold" panose="020B0706030804020204" pitchFamily="34" charset="0"/>
                <a:cs typeface="Open Sans SemiBold" panose="020B0706030804020204" pitchFamily="34" charset="0"/>
              </a:rPr>
              <a:t>La escritura de código repetitivo.</a:t>
            </a:r>
            <a:endParaRPr lang="en-US" sz="15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4163167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3404297" y="3075057"/>
            <a:ext cx="5452134" cy="707886"/>
          </a:xfrm>
          <a:prstGeom prst="rect">
            <a:avLst/>
          </a:prstGeom>
          <a:noFill/>
        </p:spPr>
        <p:txBody>
          <a:bodyPr wrap="none" rtlCol="0">
            <a:spAutoFit/>
          </a:bodyPr>
          <a:lstStyle/>
          <a:p>
            <a:r>
              <a:rPr lang="es-CO" sz="4000" dirty="0">
                <a:solidFill>
                  <a:srgbClr val="009A90"/>
                </a:solidFill>
                <a:latin typeface="Raleway Black" pitchFamily="2" charset="0"/>
                <a:ea typeface="Open Sans SemiBold" panose="020B0706030804020204" pitchFamily="34" charset="0"/>
                <a:cs typeface="Open Sans SemiBold" panose="020B0706030804020204" pitchFamily="34" charset="0"/>
              </a:rPr>
              <a:t>PROBLEMA CENTRAL</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3997501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704998" y="1309274"/>
            <a:ext cx="11130528" cy="2246769"/>
          </a:xfrm>
          <a:prstGeom prst="rect">
            <a:avLst/>
          </a:prstGeom>
          <a:noFill/>
        </p:spPr>
        <p:txBody>
          <a:bodyPr wrap="square" rtlCol="0">
            <a:spAutoFit/>
          </a:bodyPr>
          <a:lstStyle/>
          <a:p>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El uso de CSS en diseño web es complejo y requiere de muchas líneas de código y adicionalmente de librerías y </a:t>
            </a:r>
            <a:r>
              <a:rPr lang="es-MX" sz="2000" dirty="0" err="1">
                <a:solidFill>
                  <a:schemeClr val="bg1"/>
                </a:solidFill>
                <a:latin typeface="Raleway Black" pitchFamily="2" charset="0"/>
                <a:ea typeface="Open Sans SemiBold" panose="020B0706030804020204" pitchFamily="34" charset="0"/>
                <a:cs typeface="Open Sans SemiBold" panose="020B0706030804020204" pitchFamily="34" charset="0"/>
              </a:rPr>
              <a:t>frameworks</a:t>
            </a: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 lo que disminuye  la productividad, las librerías y </a:t>
            </a:r>
            <a:r>
              <a:rPr lang="es-MX" sz="2000" dirty="0" err="1">
                <a:solidFill>
                  <a:schemeClr val="bg1"/>
                </a:solidFill>
                <a:latin typeface="Raleway Black" pitchFamily="2" charset="0"/>
                <a:ea typeface="Open Sans SemiBold" panose="020B0706030804020204" pitchFamily="34" charset="0"/>
                <a:cs typeface="Open Sans SemiBold" panose="020B0706030804020204" pitchFamily="34" charset="0"/>
              </a:rPr>
              <a:t>frameworks</a:t>
            </a: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 de CSS estandarizadas limitan la flexibilidad y creatividad, también la falta de habilidades de diseño en los desarrolladores, puede generar interfaces ineficaces y la complejidad de aprendizaje de las herramientas de CSS es un obstáculo para los principiantes en el desarrollo de interfaces graficas de usuario esto resulta en un problema crítico en el desarrollo de interfaces graficas de usuario.</a:t>
            </a:r>
            <a:endParaRPr lang="en-US"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159412" y="307461"/>
            <a:ext cx="3873176"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PROBLEMA CENTRAL</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4546" y="4204491"/>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8784150" y="4522661"/>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040740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802</TotalTime>
  <Words>1164</Words>
  <Application>Microsoft Office PowerPoint</Application>
  <PresentationFormat>Panorámica</PresentationFormat>
  <Paragraphs>160</Paragraphs>
  <Slides>23</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23</vt:i4>
      </vt:variant>
    </vt:vector>
  </HeadingPairs>
  <TitlesOfParts>
    <vt:vector size="32" baseType="lpstr">
      <vt:lpstr>Arial</vt:lpstr>
      <vt:lpstr>Calibri</vt:lpstr>
      <vt:lpstr>Calibri Light</vt:lpstr>
      <vt:lpstr>Open Sans</vt:lpstr>
      <vt:lpstr>Open Sans SemiBold</vt:lpstr>
      <vt:lpstr>Raleway Black</vt:lpstr>
      <vt:lpstr>Raleway Thin</vt:lpstr>
      <vt:lpstr>Segoe UI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alex tumiri huanca</dc:creator>
  <cp:lastModifiedBy>Alex Tumiri Huanca</cp:lastModifiedBy>
  <cp:revision>36</cp:revision>
  <dcterms:created xsi:type="dcterms:W3CDTF">2023-06-21T15:58:36Z</dcterms:created>
  <dcterms:modified xsi:type="dcterms:W3CDTF">2023-06-23T22:56:40Z</dcterms:modified>
</cp:coreProperties>
</file>