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60" r:id="rId3"/>
    <p:sldId id="261" r:id="rId4"/>
    <p:sldId id="262" r:id="rId5"/>
    <p:sldId id="263" r:id="rId6"/>
    <p:sldId id="266" r:id="rId7"/>
    <p:sldId id="267" r:id="rId8"/>
    <p:sldId id="280" r:id="rId9"/>
    <p:sldId id="268" r:id="rId10"/>
    <p:sldId id="269" r:id="rId11"/>
    <p:sldId id="279" r:id="rId12"/>
    <p:sldId id="258" r:id="rId13"/>
    <p:sldId id="270" r:id="rId14"/>
    <p:sldId id="271" r:id="rId15"/>
    <p:sldId id="272" r:id="rId16"/>
    <p:sldId id="273" r:id="rId17"/>
    <p:sldId id="274" r:id="rId18"/>
    <p:sldId id="275" r:id="rId19"/>
    <p:sldId id="284" r:id="rId20"/>
    <p:sldId id="285" r:id="rId21"/>
    <p:sldId id="290" r:id="rId22"/>
    <p:sldId id="292" r:id="rId23"/>
    <p:sldId id="293" r:id="rId24"/>
    <p:sldId id="297" r:id="rId25"/>
    <p:sldId id="303" r:id="rId26"/>
    <p:sldId id="307" r:id="rId27"/>
    <p:sldId id="379" r:id="rId28"/>
    <p:sldId id="331" r:id="rId29"/>
    <p:sldId id="332" r:id="rId30"/>
    <p:sldId id="339" r:id="rId31"/>
    <p:sldId id="341" r:id="rId32"/>
    <p:sldId id="347" r:id="rId33"/>
    <p:sldId id="348" r:id="rId34"/>
    <p:sldId id="349" r:id="rId35"/>
    <p:sldId id="350" r:id="rId36"/>
    <p:sldId id="355" r:id="rId37"/>
    <p:sldId id="361" r:id="rId38"/>
    <p:sldId id="362" r:id="rId39"/>
    <p:sldId id="363" r:id="rId40"/>
    <p:sldId id="380" r:id="rId41"/>
    <p:sldId id="381" r:id="rId42"/>
    <p:sldId id="375" r:id="rId43"/>
    <p:sldId id="382" r:id="rId44"/>
    <p:sldId id="378" r:id="rId45"/>
    <p:sldId id="377" r:id="rId46"/>
    <p:sldId id="278" r:id="rId47"/>
    <p:sldId id="376" r:id="rId48"/>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Tumiri Huanca" initials="ATH" lastIdx="1" clrIdx="0">
    <p:extLst>
      <p:ext uri="{19B8F6BF-5375-455C-9EA6-DF929625EA0E}">
        <p15:presenceInfo xmlns:p15="http://schemas.microsoft.com/office/powerpoint/2012/main" userId="S::Alex.Tumiri@jala.university::e96a457a-2fba-48c0-b4ff-823a42194f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9734"/>
    <a:srgbClr val="F03CED"/>
    <a:srgbClr val="EE6DFF"/>
    <a:srgbClr val="E10DFF"/>
    <a:srgbClr val="009A90"/>
    <a:srgbClr val="161C22"/>
    <a:srgbClr val="009B90"/>
    <a:srgbClr val="8A14EC"/>
    <a:srgbClr val="0066FF"/>
    <a:srgbClr val="221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1" autoAdjust="0"/>
    <p:restoredTop sz="95658" autoAdjust="0"/>
  </p:normalViewPr>
  <p:slideViewPr>
    <p:cSldViewPr snapToGrid="0">
      <p:cViewPr varScale="1">
        <p:scale>
          <a:sx n="71" d="100"/>
          <a:sy n="71" d="100"/>
        </p:scale>
        <p:origin x="60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5AC1C-3879-49AC-930D-5E36BA111EA3}" type="datetimeFigureOut">
              <a:rPr lang="es-ES" smtClean="0"/>
              <a:t>30/06/2024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6191E-8834-4291-991B-ECA9E7F2FC25}" type="slidenum">
              <a:rPr lang="es-ES" smtClean="0"/>
              <a:t>‹Nº›</a:t>
            </a:fld>
            <a:endParaRPr lang="es-ES"/>
          </a:p>
        </p:txBody>
      </p:sp>
    </p:spTree>
    <p:extLst>
      <p:ext uri="{BB962C8B-B14F-4D97-AF65-F5344CB8AC3E}">
        <p14:creationId xmlns:p14="http://schemas.microsoft.com/office/powerpoint/2010/main" val="231095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46191E-8834-4291-991B-ECA9E7F2FC25}" type="slidenum">
              <a:rPr lang="es-ES" smtClean="0"/>
              <a:t>28</a:t>
            </a:fld>
            <a:endParaRPr lang="es-ES"/>
          </a:p>
        </p:txBody>
      </p:sp>
    </p:spTree>
    <p:extLst>
      <p:ext uri="{BB962C8B-B14F-4D97-AF65-F5344CB8AC3E}">
        <p14:creationId xmlns:p14="http://schemas.microsoft.com/office/powerpoint/2010/main" val="1520613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46191E-8834-4291-991B-ECA9E7F2FC25}" type="slidenum">
              <a:rPr lang="es-ES" smtClean="0"/>
              <a:t>29</a:t>
            </a:fld>
            <a:endParaRPr lang="es-ES"/>
          </a:p>
        </p:txBody>
      </p:sp>
    </p:spTree>
    <p:extLst>
      <p:ext uri="{BB962C8B-B14F-4D97-AF65-F5344CB8AC3E}">
        <p14:creationId xmlns:p14="http://schemas.microsoft.com/office/powerpoint/2010/main" val="3286291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61A9E-F2B7-4B22-BCEF-5965F47B0A7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BO"/>
          </a:p>
        </p:txBody>
      </p:sp>
      <p:sp>
        <p:nvSpPr>
          <p:cNvPr id="3" name="Subtítulo 2">
            <a:extLst>
              <a:ext uri="{FF2B5EF4-FFF2-40B4-BE49-F238E27FC236}">
                <a16:creationId xmlns:a16="http://schemas.microsoft.com/office/drawing/2014/main" id="{B2D40A4C-F1D8-4625-BEFD-15BCBD621A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BO"/>
          </a:p>
        </p:txBody>
      </p:sp>
      <p:sp>
        <p:nvSpPr>
          <p:cNvPr id="4" name="Marcador de fecha 3">
            <a:extLst>
              <a:ext uri="{FF2B5EF4-FFF2-40B4-BE49-F238E27FC236}">
                <a16:creationId xmlns:a16="http://schemas.microsoft.com/office/drawing/2014/main" id="{3287F56A-0B70-401D-A234-FD4E028A8A47}"/>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5" name="Marcador de pie de página 4">
            <a:extLst>
              <a:ext uri="{FF2B5EF4-FFF2-40B4-BE49-F238E27FC236}">
                <a16:creationId xmlns:a16="http://schemas.microsoft.com/office/drawing/2014/main" id="{CC67B711-006D-4D11-BC80-815D23C76131}"/>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820A68ED-1416-44F7-8BE8-F6D9BB1BF544}"/>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280275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0BDA9-71E8-4966-A7F5-2F3E0B8594B2}"/>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1DA54116-6249-4F4F-9461-B1A2F2485EB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3199AD11-A3BD-42F8-AF42-FE4BA692D672}"/>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5" name="Marcador de pie de página 4">
            <a:extLst>
              <a:ext uri="{FF2B5EF4-FFF2-40B4-BE49-F238E27FC236}">
                <a16:creationId xmlns:a16="http://schemas.microsoft.com/office/drawing/2014/main" id="{8F1B7F53-6945-429D-AB9E-3CB5C44CF8EB}"/>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822CD8F8-69FD-40BB-BAB7-584AD678D3BB}"/>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5843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A309E2E-6CF4-4408-B946-DBAD33AB2DE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2842794F-8FD3-4B82-B354-773615808C2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D9557745-BB9A-4929-93C5-6DD0DBCBD2FA}"/>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5" name="Marcador de pie de página 4">
            <a:extLst>
              <a:ext uri="{FF2B5EF4-FFF2-40B4-BE49-F238E27FC236}">
                <a16:creationId xmlns:a16="http://schemas.microsoft.com/office/drawing/2014/main" id="{B579C96E-E864-409F-B052-2C12F508D717}"/>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BAEB336E-390C-4679-8406-5B8D4647B93C}"/>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376146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2304B-18F4-4086-9145-123CE397B153}"/>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873530B4-7907-4911-8AD1-ADBE8532FC9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E149BE3D-8E11-47A5-9BEB-D074E08280F6}"/>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5" name="Marcador de pie de página 4">
            <a:extLst>
              <a:ext uri="{FF2B5EF4-FFF2-40B4-BE49-F238E27FC236}">
                <a16:creationId xmlns:a16="http://schemas.microsoft.com/office/drawing/2014/main" id="{2ADB8D73-FBA2-4E8F-875B-3ADF70DA4B33}"/>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526CB01C-2854-498E-AC3E-43526F4EFD0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952453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A1486-107B-43DC-A4C6-5FDF181B740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BAD40B3D-6640-45AC-82CE-717033FEA4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2E22C3C-9C96-4181-9BA9-BE9FFA26FD68}"/>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5" name="Marcador de pie de página 4">
            <a:extLst>
              <a:ext uri="{FF2B5EF4-FFF2-40B4-BE49-F238E27FC236}">
                <a16:creationId xmlns:a16="http://schemas.microsoft.com/office/drawing/2014/main" id="{205CB674-D5CA-4049-AA3A-882677256CDE}"/>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980B4DA5-A3E5-4A48-9C74-3CFFC746CBF6}"/>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3791167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D4E6B-E2EB-4715-BA36-3B5D072AD11C}"/>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8AEFC719-ACFE-432E-B008-2DFDDE61C21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contenido 3">
            <a:extLst>
              <a:ext uri="{FF2B5EF4-FFF2-40B4-BE49-F238E27FC236}">
                <a16:creationId xmlns:a16="http://schemas.microsoft.com/office/drawing/2014/main" id="{0E853F9F-E4FF-48F4-A51C-E1A54A9828B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fecha 4">
            <a:extLst>
              <a:ext uri="{FF2B5EF4-FFF2-40B4-BE49-F238E27FC236}">
                <a16:creationId xmlns:a16="http://schemas.microsoft.com/office/drawing/2014/main" id="{CCEDFECE-3720-4483-A904-BD170F892D6C}"/>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6" name="Marcador de pie de página 5">
            <a:extLst>
              <a:ext uri="{FF2B5EF4-FFF2-40B4-BE49-F238E27FC236}">
                <a16:creationId xmlns:a16="http://schemas.microsoft.com/office/drawing/2014/main" id="{FAAE4FA7-2094-44DA-BD97-5E4D76C09553}"/>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7E33C311-EDC0-42B2-BE3E-975E5D2E16A9}"/>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263743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032D4-CE4B-44B2-A119-47EC57D8607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3073C8CF-1542-4FE9-A8A4-94A8A3D6EE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618687E-DC4D-42DD-BEB6-CE14B1108A8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texto 4">
            <a:extLst>
              <a:ext uri="{FF2B5EF4-FFF2-40B4-BE49-F238E27FC236}">
                <a16:creationId xmlns:a16="http://schemas.microsoft.com/office/drawing/2014/main" id="{0D0DE2CF-9C2B-4A37-9EBE-1288B87EF3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5C6645A-FB09-46D7-B278-1C949CE8C57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7" name="Marcador de fecha 6">
            <a:extLst>
              <a:ext uri="{FF2B5EF4-FFF2-40B4-BE49-F238E27FC236}">
                <a16:creationId xmlns:a16="http://schemas.microsoft.com/office/drawing/2014/main" id="{09670E2D-BDC5-4A51-A62D-ECE182C9A145}"/>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8" name="Marcador de pie de página 7">
            <a:extLst>
              <a:ext uri="{FF2B5EF4-FFF2-40B4-BE49-F238E27FC236}">
                <a16:creationId xmlns:a16="http://schemas.microsoft.com/office/drawing/2014/main" id="{D702D1E7-C95C-447A-8D62-012B861BD36A}"/>
              </a:ext>
            </a:extLst>
          </p:cNvPr>
          <p:cNvSpPr>
            <a:spLocks noGrp="1"/>
          </p:cNvSpPr>
          <p:nvPr>
            <p:ph type="ftr" sz="quarter" idx="11"/>
          </p:nvPr>
        </p:nvSpPr>
        <p:spPr/>
        <p:txBody>
          <a:bodyPr/>
          <a:lstStyle/>
          <a:p>
            <a:endParaRPr lang="es-BO"/>
          </a:p>
        </p:txBody>
      </p:sp>
      <p:sp>
        <p:nvSpPr>
          <p:cNvPr id="9" name="Marcador de número de diapositiva 8">
            <a:extLst>
              <a:ext uri="{FF2B5EF4-FFF2-40B4-BE49-F238E27FC236}">
                <a16:creationId xmlns:a16="http://schemas.microsoft.com/office/drawing/2014/main" id="{D1FE0391-A4E3-4AF3-BA3C-E3AE4C27FCE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196271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911865-5F2F-4C6E-9FFC-89CF40E95A59}"/>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fecha 2">
            <a:extLst>
              <a:ext uri="{FF2B5EF4-FFF2-40B4-BE49-F238E27FC236}">
                <a16:creationId xmlns:a16="http://schemas.microsoft.com/office/drawing/2014/main" id="{8E54234B-7D65-4D6B-A052-A15D37F5F17A}"/>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4" name="Marcador de pie de página 3">
            <a:extLst>
              <a:ext uri="{FF2B5EF4-FFF2-40B4-BE49-F238E27FC236}">
                <a16:creationId xmlns:a16="http://schemas.microsoft.com/office/drawing/2014/main" id="{3833D0A9-2558-4F55-A35F-7EBCB54B742B}"/>
              </a:ext>
            </a:extLst>
          </p:cNvPr>
          <p:cNvSpPr>
            <a:spLocks noGrp="1"/>
          </p:cNvSpPr>
          <p:nvPr>
            <p:ph type="ftr" sz="quarter" idx="11"/>
          </p:nvPr>
        </p:nvSpPr>
        <p:spPr/>
        <p:txBody>
          <a:bodyPr/>
          <a:lstStyle/>
          <a:p>
            <a:endParaRPr lang="es-BO"/>
          </a:p>
        </p:txBody>
      </p:sp>
      <p:sp>
        <p:nvSpPr>
          <p:cNvPr id="5" name="Marcador de número de diapositiva 4">
            <a:extLst>
              <a:ext uri="{FF2B5EF4-FFF2-40B4-BE49-F238E27FC236}">
                <a16:creationId xmlns:a16="http://schemas.microsoft.com/office/drawing/2014/main" id="{A0E5FC22-C161-4271-B5F0-2D29AD5EC3E9}"/>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76541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6A508C3-B500-494B-836C-461E5000D294}"/>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3" name="Marcador de pie de página 2">
            <a:extLst>
              <a:ext uri="{FF2B5EF4-FFF2-40B4-BE49-F238E27FC236}">
                <a16:creationId xmlns:a16="http://schemas.microsoft.com/office/drawing/2014/main" id="{4BBD80DB-A501-45AE-9454-0D26240A2655}"/>
              </a:ext>
            </a:extLst>
          </p:cNvPr>
          <p:cNvSpPr>
            <a:spLocks noGrp="1"/>
          </p:cNvSpPr>
          <p:nvPr>
            <p:ph type="ftr" sz="quarter" idx="11"/>
          </p:nvPr>
        </p:nvSpPr>
        <p:spPr/>
        <p:txBody>
          <a:bodyPr/>
          <a:lstStyle/>
          <a:p>
            <a:endParaRPr lang="es-BO"/>
          </a:p>
        </p:txBody>
      </p:sp>
      <p:sp>
        <p:nvSpPr>
          <p:cNvPr id="4" name="Marcador de número de diapositiva 3">
            <a:extLst>
              <a:ext uri="{FF2B5EF4-FFF2-40B4-BE49-F238E27FC236}">
                <a16:creationId xmlns:a16="http://schemas.microsoft.com/office/drawing/2014/main" id="{C727F5C5-4B71-4CA6-BDEB-E99160AC0F74}"/>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73559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64C5D-5B21-43A9-9FD5-C2C403C1FB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4F316789-4214-46E8-B00E-0642EDAEC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texto 3">
            <a:extLst>
              <a:ext uri="{FF2B5EF4-FFF2-40B4-BE49-F238E27FC236}">
                <a16:creationId xmlns:a16="http://schemas.microsoft.com/office/drawing/2014/main" id="{0883A02C-B852-4397-9E54-DD5797C8E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A60435F-720B-4B3C-899B-7A4B40B5A822}"/>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6" name="Marcador de pie de página 5">
            <a:extLst>
              <a:ext uri="{FF2B5EF4-FFF2-40B4-BE49-F238E27FC236}">
                <a16:creationId xmlns:a16="http://schemas.microsoft.com/office/drawing/2014/main" id="{C62FE2A2-6113-4406-AD64-C09DBFC88B57}"/>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49D0EC46-2463-4F6B-A16A-74DB2E87BA4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681774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01A18-7502-4E47-A977-3A90E015FB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posición de imagen 2">
            <a:extLst>
              <a:ext uri="{FF2B5EF4-FFF2-40B4-BE49-F238E27FC236}">
                <a16:creationId xmlns:a16="http://schemas.microsoft.com/office/drawing/2014/main" id="{686C0384-8E3E-49EB-917E-E0663FD71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Marcador de texto 3">
            <a:extLst>
              <a:ext uri="{FF2B5EF4-FFF2-40B4-BE49-F238E27FC236}">
                <a16:creationId xmlns:a16="http://schemas.microsoft.com/office/drawing/2014/main" id="{073473E8-0556-47E0-98ED-46C3256C4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A8648D8-9A1C-4F87-AA05-BA1C8AA9A7DB}"/>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6" name="Marcador de pie de página 5">
            <a:extLst>
              <a:ext uri="{FF2B5EF4-FFF2-40B4-BE49-F238E27FC236}">
                <a16:creationId xmlns:a16="http://schemas.microsoft.com/office/drawing/2014/main" id="{4CF25CDB-4B89-496C-BDD7-D6CAE262D424}"/>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2D400ACF-7372-498D-B5D7-69AD9DBD0BC0}"/>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374436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73000">
              <a:schemeClr val="accent1">
                <a:lumMod val="50000"/>
              </a:schemeClr>
            </a:gs>
          </a:gsLst>
          <a:lin ang="13500000" scaled="0"/>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B1FC2C1-A099-4830-9191-3C7496C125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F18E0167-E80D-4B66-AE71-86A642C349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10E22279-9BE4-433B-AF78-CB4D38C9AE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ECDC7-B053-49E7-A4E4-B30D314B072F}" type="datetimeFigureOut">
              <a:rPr lang="es-BO" smtClean="0"/>
              <a:t>30/6/2024</a:t>
            </a:fld>
            <a:endParaRPr lang="es-BO"/>
          </a:p>
        </p:txBody>
      </p:sp>
      <p:sp>
        <p:nvSpPr>
          <p:cNvPr id="5" name="Marcador de pie de página 4">
            <a:extLst>
              <a:ext uri="{FF2B5EF4-FFF2-40B4-BE49-F238E27FC236}">
                <a16:creationId xmlns:a16="http://schemas.microsoft.com/office/drawing/2014/main" id="{3231A8EB-F923-47DB-AD2F-F0FEA5CFAC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Marcador de número de diapositiva 5">
            <a:extLst>
              <a:ext uri="{FF2B5EF4-FFF2-40B4-BE49-F238E27FC236}">
                <a16:creationId xmlns:a16="http://schemas.microsoft.com/office/drawing/2014/main" id="{F7BCDE19-DE08-4434-8BFE-598E1D0FD1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C5049-46AC-4F67-B6D1-706507E7B53E}" type="slidenum">
              <a:rPr lang="es-BO" smtClean="0"/>
              <a:t>‹Nº›</a:t>
            </a:fld>
            <a:endParaRPr lang="es-BO"/>
          </a:p>
        </p:txBody>
      </p:sp>
    </p:spTree>
    <p:extLst>
      <p:ext uri="{BB962C8B-B14F-4D97-AF65-F5344CB8AC3E}">
        <p14:creationId xmlns:p14="http://schemas.microsoft.com/office/powerpoint/2010/main" val="2020148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6.jpe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85CF9734-910C-7863-749A-A916A965DEDF}"/>
              </a:ext>
            </a:extLst>
          </p:cNvPr>
          <p:cNvSpPr txBox="1"/>
          <p:nvPr/>
        </p:nvSpPr>
        <p:spPr>
          <a:xfrm>
            <a:off x="245321" y="3047241"/>
            <a:ext cx="11701358" cy="1077218"/>
          </a:xfrm>
          <a:prstGeom prst="rect">
            <a:avLst/>
          </a:prstGeom>
          <a:noFill/>
        </p:spPr>
        <p:txBody>
          <a:bodyPr wrap="square" rtlCol="0">
            <a:spAutoFit/>
          </a:bodyPr>
          <a:lstStyle/>
          <a:p>
            <a:pPr algn="ctr"/>
            <a:r>
              <a:rPr lang="es-MX" sz="3200" i="0" dirty="0">
                <a:solidFill>
                  <a:schemeClr val="bg1"/>
                </a:solidFill>
                <a:effectLst/>
                <a:latin typeface="Open Sans" panose="020B0606030504020204" pitchFamily="34" charset="0"/>
              </a:rPr>
              <a:t>Modelo de Inteligencia Artificial Basado en Transformers para la Generación De Código CSS</a:t>
            </a:r>
            <a:endParaRPr lang="es-ES" sz="3200" dirty="0">
              <a:solidFill>
                <a:schemeClr val="bg1"/>
              </a:solidFill>
              <a:latin typeface="Segoe UI Light" panose="020B0502040204020203" pitchFamily="34" charset="0"/>
              <a:ea typeface="Fira Code Retina" pitchFamily="1" charset="0"/>
              <a:cs typeface="Segoe UI Light" panose="020B0502040204020203" pitchFamily="34" charset="0"/>
            </a:endParaRPr>
          </a:p>
        </p:txBody>
      </p:sp>
      <p:pic>
        <p:nvPicPr>
          <p:cNvPr id="17" name="Imagen 16">
            <a:extLst>
              <a:ext uri="{FF2B5EF4-FFF2-40B4-BE49-F238E27FC236}">
                <a16:creationId xmlns:a16="http://schemas.microsoft.com/office/drawing/2014/main" id="{1C99E4BF-5A83-DB85-22A6-ED134497CC5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5488" y="443801"/>
            <a:ext cx="2052034" cy="2603440"/>
          </a:xfrm>
          <a:prstGeom prst="rect">
            <a:avLst/>
          </a:prstGeom>
          <a:noFill/>
          <a:ln>
            <a:noFill/>
          </a:ln>
        </p:spPr>
      </p:pic>
      <p:sp>
        <p:nvSpPr>
          <p:cNvPr id="21" name="CuadroTexto 20">
            <a:extLst>
              <a:ext uri="{FF2B5EF4-FFF2-40B4-BE49-F238E27FC236}">
                <a16:creationId xmlns:a16="http://schemas.microsoft.com/office/drawing/2014/main" id="{C86D4013-0344-0574-A34B-000F1FC9C275}"/>
              </a:ext>
            </a:extLst>
          </p:cNvPr>
          <p:cNvSpPr txBox="1"/>
          <p:nvPr/>
        </p:nvSpPr>
        <p:spPr>
          <a:xfrm>
            <a:off x="2407724" y="4447208"/>
            <a:ext cx="7376552" cy="830997"/>
          </a:xfrm>
          <a:prstGeom prst="rect">
            <a:avLst/>
          </a:prstGeom>
          <a:noFill/>
        </p:spPr>
        <p:txBody>
          <a:bodyPr wrap="square" rtlCol="0">
            <a:spAutoFit/>
          </a:bodyPr>
          <a:lstStyle/>
          <a:p>
            <a:pPr algn="ctr"/>
            <a:r>
              <a:rPr lang="es-CO" sz="2400" b="1" dirty="0">
                <a:solidFill>
                  <a:schemeClr val="bg1"/>
                </a:solidFill>
                <a:latin typeface="Raleway Thin" pitchFamily="2" charset="0"/>
                <a:ea typeface="Open Sans Light" panose="020B0306030504020204" pitchFamily="34" charset="0"/>
                <a:cs typeface="Open Sans Light" panose="020B0306030504020204" pitchFamily="34" charset="0"/>
              </a:rPr>
              <a:t>Universitario : Alex Tumiri Huanca</a:t>
            </a:r>
          </a:p>
          <a:p>
            <a:pPr algn="ctr"/>
            <a:r>
              <a:rPr lang="es-CO" sz="2400" b="1" dirty="0">
                <a:solidFill>
                  <a:schemeClr val="bg1"/>
                </a:solidFill>
                <a:latin typeface="Raleway Thin" pitchFamily="2" charset="0"/>
                <a:ea typeface="Open Sans Light" panose="020B0306030504020204" pitchFamily="34" charset="0"/>
                <a:cs typeface="Open Sans Light" panose="020B0306030504020204" pitchFamily="34" charset="0"/>
              </a:rPr>
              <a:t>Carrera : Ingeniería en Ciencias de la Computación</a:t>
            </a:r>
          </a:p>
        </p:txBody>
      </p:sp>
    </p:spTree>
    <p:extLst>
      <p:ext uri="{BB962C8B-B14F-4D97-AF65-F5344CB8AC3E}">
        <p14:creationId xmlns:p14="http://schemas.microsoft.com/office/powerpoint/2010/main" val="1700817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9072500">
            <a:off x="4238932" y="3527063"/>
            <a:ext cx="2979110" cy="2812282"/>
          </a:xfrm>
          <a:prstGeom prst="frame">
            <a:avLst>
              <a:gd name="adj1" fmla="val 17453"/>
            </a:avLst>
          </a:prstGeom>
          <a:noFill/>
          <a:ln w="12700">
            <a:solidFill>
              <a:schemeClr val="bg1">
                <a:alpha val="56000"/>
              </a:schemeClr>
            </a:solidFill>
          </a:ln>
          <a:effectLst>
            <a:glow rad="2032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7846741" y="1655945"/>
            <a:ext cx="4052959" cy="369332"/>
          </a:xfrm>
          <a:prstGeom prst="rect">
            <a:avLst/>
          </a:prstGeom>
          <a:noFill/>
        </p:spPr>
        <p:txBody>
          <a:bodyPr wrap="square" rtlCol="0">
            <a:spAutoFit/>
          </a:bodyPr>
          <a:lstStyle/>
          <a:p>
            <a:r>
              <a:rPr lang="es-CO" dirty="0">
                <a:solidFill>
                  <a:srgbClr val="00F1FF"/>
                </a:solidFill>
                <a:latin typeface="Raleway Black" pitchFamily="2" charset="0"/>
                <a:ea typeface="Open Sans SemiBold" panose="020B0706030804020204" pitchFamily="34" charset="0"/>
                <a:cs typeface="Open Sans SemiBold" panose="020B0706030804020204" pitchFamily="34" charset="0"/>
              </a:rPr>
              <a:t>Modelo generador de CSS</a:t>
            </a:r>
            <a:endParaRPr lang="en-US"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grpSp>
        <p:nvGrpSpPr>
          <p:cNvPr id="23" name="Grupo 22">
            <a:extLst>
              <a:ext uri="{FF2B5EF4-FFF2-40B4-BE49-F238E27FC236}">
                <a16:creationId xmlns:a16="http://schemas.microsoft.com/office/drawing/2014/main" id="{7406EA65-FE68-247B-0429-F10B545CBD7F}"/>
              </a:ext>
            </a:extLst>
          </p:cNvPr>
          <p:cNvGrpSpPr/>
          <p:nvPr/>
        </p:nvGrpSpPr>
        <p:grpSpPr>
          <a:xfrm>
            <a:off x="6869167" y="2077447"/>
            <a:ext cx="931159"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3527785" y="242101"/>
            <a:ext cx="513642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ABORDAJE DE LA SOLUCIÓN</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Imagen 4">
            <a:extLst>
              <a:ext uri="{FF2B5EF4-FFF2-40B4-BE49-F238E27FC236}">
                <a16:creationId xmlns:a16="http://schemas.microsoft.com/office/drawing/2014/main" id="{98FC7E35-A700-9E29-DF67-16FD1E99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844" y="2155922"/>
            <a:ext cx="2707316" cy="2707316"/>
          </a:xfrm>
          <a:prstGeom prst="rect">
            <a:avLst/>
          </a:prstGeom>
        </p:spPr>
      </p:pic>
      <p:grpSp>
        <p:nvGrpSpPr>
          <p:cNvPr id="28" name="Grupo 27">
            <a:extLst>
              <a:ext uri="{FF2B5EF4-FFF2-40B4-BE49-F238E27FC236}">
                <a16:creationId xmlns:a16="http://schemas.microsoft.com/office/drawing/2014/main" id="{2660A1FE-3BC2-DFB1-F17F-A56B09915BF1}"/>
              </a:ext>
            </a:extLst>
          </p:cNvPr>
          <p:cNvGrpSpPr/>
          <p:nvPr/>
        </p:nvGrpSpPr>
        <p:grpSpPr>
          <a:xfrm>
            <a:off x="7194266" y="3325985"/>
            <a:ext cx="1031633" cy="533400"/>
            <a:chOff x="5120849" y="3017520"/>
            <a:chExt cx="2879148" cy="533400"/>
          </a:xfrm>
          <a:effectLst>
            <a:glow rad="228600">
              <a:srgbClr val="00F1FF">
                <a:alpha val="40000"/>
              </a:srgbClr>
            </a:glow>
          </a:effectLst>
        </p:grpSpPr>
        <p:cxnSp>
          <p:nvCxnSpPr>
            <p:cNvPr id="29" name="Conector recto 28">
              <a:extLst>
                <a:ext uri="{FF2B5EF4-FFF2-40B4-BE49-F238E27FC236}">
                  <a16:creationId xmlns:a16="http://schemas.microsoft.com/office/drawing/2014/main" id="{5CA3C669-98E9-01E7-E61E-79112CDE1C02}"/>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30" name="Conector recto 29">
              <a:extLst>
                <a:ext uri="{FF2B5EF4-FFF2-40B4-BE49-F238E27FC236}">
                  <a16:creationId xmlns:a16="http://schemas.microsoft.com/office/drawing/2014/main" id="{696C0562-86AB-A760-123A-20AF1BFB7752}"/>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31" name="Conector recto 30">
              <a:extLst>
                <a:ext uri="{FF2B5EF4-FFF2-40B4-BE49-F238E27FC236}">
                  <a16:creationId xmlns:a16="http://schemas.microsoft.com/office/drawing/2014/main" id="{8F9EE661-EEE8-3A6D-155D-6A84B763B7AC}"/>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40" name="Grupo 39">
            <a:extLst>
              <a:ext uri="{FF2B5EF4-FFF2-40B4-BE49-F238E27FC236}">
                <a16:creationId xmlns:a16="http://schemas.microsoft.com/office/drawing/2014/main" id="{6B6153A7-F259-27EE-A8C5-759D3B317FB7}"/>
              </a:ext>
            </a:extLst>
          </p:cNvPr>
          <p:cNvGrpSpPr/>
          <p:nvPr/>
        </p:nvGrpSpPr>
        <p:grpSpPr>
          <a:xfrm flipH="1">
            <a:off x="3637225" y="2066176"/>
            <a:ext cx="1069404" cy="533400"/>
            <a:chOff x="5120849" y="3017520"/>
            <a:chExt cx="2879148" cy="533400"/>
          </a:xfrm>
          <a:effectLst>
            <a:glow rad="228600">
              <a:srgbClr val="00F1FF">
                <a:alpha val="40000"/>
              </a:srgbClr>
            </a:glow>
          </a:effectLst>
        </p:grpSpPr>
        <p:cxnSp>
          <p:nvCxnSpPr>
            <p:cNvPr id="41" name="Conector recto 40">
              <a:extLst>
                <a:ext uri="{FF2B5EF4-FFF2-40B4-BE49-F238E27FC236}">
                  <a16:creationId xmlns:a16="http://schemas.microsoft.com/office/drawing/2014/main" id="{7A3A800F-B8CE-E2CD-7B99-EC36867A761B}"/>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2" name="Conector recto 41">
              <a:extLst>
                <a:ext uri="{FF2B5EF4-FFF2-40B4-BE49-F238E27FC236}">
                  <a16:creationId xmlns:a16="http://schemas.microsoft.com/office/drawing/2014/main" id="{10F5EDCF-CDB0-6FEE-BE50-301096C29354}"/>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43" name="Conector recto 42">
              <a:extLst>
                <a:ext uri="{FF2B5EF4-FFF2-40B4-BE49-F238E27FC236}">
                  <a16:creationId xmlns:a16="http://schemas.microsoft.com/office/drawing/2014/main" id="{761FF778-FEE5-30B7-0BA0-F43A35AA505C}"/>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44" name="Grupo 43">
            <a:extLst>
              <a:ext uri="{FF2B5EF4-FFF2-40B4-BE49-F238E27FC236}">
                <a16:creationId xmlns:a16="http://schemas.microsoft.com/office/drawing/2014/main" id="{42A2C09D-5341-A8FD-5841-DAB40F82870A}"/>
              </a:ext>
            </a:extLst>
          </p:cNvPr>
          <p:cNvGrpSpPr/>
          <p:nvPr/>
        </p:nvGrpSpPr>
        <p:grpSpPr>
          <a:xfrm flipH="1">
            <a:off x="3424584" y="3325985"/>
            <a:ext cx="975485" cy="533400"/>
            <a:chOff x="5120849" y="3017520"/>
            <a:chExt cx="2879148" cy="533400"/>
          </a:xfrm>
          <a:effectLst>
            <a:glow rad="228600">
              <a:srgbClr val="00F1FF">
                <a:alpha val="40000"/>
              </a:srgbClr>
            </a:glow>
          </a:effectLst>
        </p:grpSpPr>
        <p:cxnSp>
          <p:nvCxnSpPr>
            <p:cNvPr id="45" name="Conector recto 44">
              <a:extLst>
                <a:ext uri="{FF2B5EF4-FFF2-40B4-BE49-F238E27FC236}">
                  <a16:creationId xmlns:a16="http://schemas.microsoft.com/office/drawing/2014/main" id="{D9B96796-8D12-1BE0-5179-5E6522319D1F}"/>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6" name="Conector recto 45">
              <a:extLst>
                <a:ext uri="{FF2B5EF4-FFF2-40B4-BE49-F238E27FC236}">
                  <a16:creationId xmlns:a16="http://schemas.microsoft.com/office/drawing/2014/main" id="{AC4113A2-0DA5-D1F0-B3EC-AD0CC32EE0DA}"/>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47" name="Conector recto 46">
              <a:extLst>
                <a:ext uri="{FF2B5EF4-FFF2-40B4-BE49-F238E27FC236}">
                  <a16:creationId xmlns:a16="http://schemas.microsoft.com/office/drawing/2014/main" id="{E7DB5015-C468-9CA2-6850-501A162F7E4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51" name="CuadroTexto 50">
            <a:extLst>
              <a:ext uri="{FF2B5EF4-FFF2-40B4-BE49-F238E27FC236}">
                <a16:creationId xmlns:a16="http://schemas.microsoft.com/office/drawing/2014/main" id="{52500A0D-FC60-A4FE-A818-BB3674DB4360}"/>
              </a:ext>
            </a:extLst>
          </p:cNvPr>
          <p:cNvSpPr txBox="1"/>
          <p:nvPr/>
        </p:nvSpPr>
        <p:spPr>
          <a:xfrm>
            <a:off x="8318730" y="3002819"/>
            <a:ext cx="4052959" cy="369332"/>
          </a:xfrm>
          <a:prstGeom prst="rect">
            <a:avLst/>
          </a:prstGeom>
          <a:noFill/>
        </p:spPr>
        <p:txBody>
          <a:bodyPr wrap="square" rtlCol="0">
            <a:spAutoFit/>
          </a:bodyPr>
          <a:lstStyle/>
          <a:p>
            <a:r>
              <a:rPr lang="es-MX" dirty="0">
                <a:solidFill>
                  <a:srgbClr val="00F1FF"/>
                </a:solidFill>
                <a:latin typeface="Raleway Black" pitchFamily="2" charset="0"/>
                <a:ea typeface="Open Sans SemiBold" panose="020B0706030804020204" pitchFamily="34" charset="0"/>
                <a:cs typeface="Open Sans SemiBold" panose="020B0706030804020204" pitchFamily="34" charset="0"/>
              </a:rPr>
              <a:t>Transformers</a:t>
            </a:r>
            <a:endParaRPr lang="en-US"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52" name="CuadroTexto 51">
            <a:extLst>
              <a:ext uri="{FF2B5EF4-FFF2-40B4-BE49-F238E27FC236}">
                <a16:creationId xmlns:a16="http://schemas.microsoft.com/office/drawing/2014/main" id="{8CEEC69C-63B9-E12A-5EAD-5038F7D1BB7E}"/>
              </a:ext>
            </a:extLst>
          </p:cNvPr>
          <p:cNvSpPr txBox="1"/>
          <p:nvPr/>
        </p:nvSpPr>
        <p:spPr>
          <a:xfrm>
            <a:off x="199901" y="2891173"/>
            <a:ext cx="3326253" cy="646331"/>
          </a:xfrm>
          <a:prstGeom prst="rect">
            <a:avLst/>
          </a:prstGeom>
          <a:noFill/>
        </p:spPr>
        <p:txBody>
          <a:bodyPr wrap="square" rtlCol="0">
            <a:spAutoFit/>
          </a:bodyPr>
          <a:lstStyle/>
          <a:p>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Modulo de </a:t>
            </a:r>
            <a:r>
              <a:rPr lang="en-US" dirty="0" err="1">
                <a:solidFill>
                  <a:srgbClr val="00F1FF"/>
                </a:solidFill>
                <a:latin typeface="Raleway Black" pitchFamily="2" charset="0"/>
                <a:ea typeface="Open Sans SemiBold" panose="020B0706030804020204" pitchFamily="34" charset="0"/>
                <a:cs typeface="Open Sans SemiBold" panose="020B0706030804020204" pitchFamily="34" charset="0"/>
              </a:rPr>
              <a:t>Previsualizacion</a:t>
            </a:r>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 </a:t>
            </a:r>
            <a:r>
              <a:rPr lang="en-US" dirty="0" err="1">
                <a:solidFill>
                  <a:srgbClr val="00F1FF"/>
                </a:solidFill>
                <a:latin typeface="Raleway Black" pitchFamily="2" charset="0"/>
                <a:ea typeface="Open Sans SemiBold" panose="020B0706030804020204" pitchFamily="34" charset="0"/>
                <a:cs typeface="Open Sans SemiBold" panose="020B0706030804020204" pitchFamily="34" charset="0"/>
              </a:rPr>
              <a:t>en</a:t>
            </a:r>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 </a:t>
            </a:r>
            <a:r>
              <a:rPr lang="en-US" dirty="0" err="1">
                <a:solidFill>
                  <a:srgbClr val="00F1FF"/>
                </a:solidFill>
                <a:latin typeface="Raleway Black" pitchFamily="2" charset="0"/>
                <a:ea typeface="Open Sans SemiBold" panose="020B0706030804020204" pitchFamily="34" charset="0"/>
                <a:cs typeface="Open Sans SemiBold" panose="020B0706030804020204" pitchFamily="34" charset="0"/>
              </a:rPr>
              <a:t>tiempo</a:t>
            </a:r>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 real</a:t>
            </a:r>
          </a:p>
        </p:txBody>
      </p:sp>
      <p:sp>
        <p:nvSpPr>
          <p:cNvPr id="53" name="CuadroTexto 52">
            <a:extLst>
              <a:ext uri="{FF2B5EF4-FFF2-40B4-BE49-F238E27FC236}">
                <a16:creationId xmlns:a16="http://schemas.microsoft.com/office/drawing/2014/main" id="{42C2EEEE-7E25-BF46-6661-E6B9BAD3A65B}"/>
              </a:ext>
            </a:extLst>
          </p:cNvPr>
          <p:cNvSpPr txBox="1"/>
          <p:nvPr/>
        </p:nvSpPr>
        <p:spPr>
          <a:xfrm>
            <a:off x="1552226" y="1861643"/>
            <a:ext cx="2171312" cy="369332"/>
          </a:xfrm>
          <a:prstGeom prst="rect">
            <a:avLst/>
          </a:prstGeom>
          <a:noFill/>
        </p:spPr>
        <p:txBody>
          <a:bodyPr wrap="square" rtlCol="0">
            <a:spAutoFit/>
          </a:bodyPr>
          <a:lstStyle/>
          <a:p>
            <a:r>
              <a:rPr lang="es-CO" dirty="0">
                <a:solidFill>
                  <a:srgbClr val="00F1FF"/>
                </a:solidFill>
                <a:latin typeface="Raleway Black" pitchFamily="2" charset="0"/>
                <a:ea typeface="Open Sans SemiBold" panose="020B0706030804020204" pitchFamily="34" charset="0"/>
                <a:cs typeface="Open Sans SemiBold" panose="020B0706030804020204" pitchFamily="34" charset="0"/>
              </a:rPr>
              <a:t>Aplicación Web</a:t>
            </a:r>
            <a:endParaRPr lang="en-US"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054795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9072500">
            <a:off x="4339726" y="5057429"/>
            <a:ext cx="4444145" cy="4328044"/>
          </a:xfrm>
          <a:prstGeom prst="frame">
            <a:avLst>
              <a:gd name="adj1" fmla="val 17453"/>
            </a:avLst>
          </a:prstGeom>
          <a:noFill/>
          <a:ln w="12700">
            <a:solidFill>
              <a:schemeClr val="bg1">
                <a:alpha val="56000"/>
              </a:schemeClr>
            </a:solidFill>
          </a:ln>
          <a:effectLst>
            <a:glow rad="2032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CuadroTexto 26">
            <a:extLst>
              <a:ext uri="{FF2B5EF4-FFF2-40B4-BE49-F238E27FC236}">
                <a16:creationId xmlns:a16="http://schemas.microsoft.com/office/drawing/2014/main" id="{F4980541-A99B-E1FD-BCFC-A60BA2097147}"/>
              </a:ext>
            </a:extLst>
          </p:cNvPr>
          <p:cNvSpPr txBox="1"/>
          <p:nvPr/>
        </p:nvSpPr>
        <p:spPr>
          <a:xfrm>
            <a:off x="3527785" y="242101"/>
            <a:ext cx="513642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ABORDAJE DE LA SOLUCIÓN</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Imagen 4">
            <a:extLst>
              <a:ext uri="{FF2B5EF4-FFF2-40B4-BE49-F238E27FC236}">
                <a16:creationId xmlns:a16="http://schemas.microsoft.com/office/drawing/2014/main" id="{98FC7E35-A700-9E29-DF67-16FD1E99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8342" y="2667270"/>
            <a:ext cx="1003127" cy="1003127"/>
          </a:xfrm>
          <a:prstGeom prst="rect">
            <a:avLst/>
          </a:prstGeom>
        </p:spPr>
      </p:pic>
      <p:pic>
        <p:nvPicPr>
          <p:cNvPr id="14" name="Imagen 13">
            <a:extLst>
              <a:ext uri="{FF2B5EF4-FFF2-40B4-BE49-F238E27FC236}">
                <a16:creationId xmlns:a16="http://schemas.microsoft.com/office/drawing/2014/main" id="{D656C9D1-ED6F-53ED-8D5E-D999EDC7874D}"/>
              </a:ext>
            </a:extLst>
          </p:cNvPr>
          <p:cNvPicPr>
            <a:picLocks noChangeAspect="1"/>
          </p:cNvPicPr>
          <p:nvPr/>
        </p:nvPicPr>
        <p:blipFill>
          <a:blip r:embed="rId4"/>
          <a:stretch>
            <a:fillRect/>
          </a:stretch>
        </p:blipFill>
        <p:spPr>
          <a:xfrm>
            <a:off x="815427" y="934526"/>
            <a:ext cx="952907" cy="952907"/>
          </a:xfrm>
          <a:prstGeom prst="rect">
            <a:avLst/>
          </a:prstGeom>
        </p:spPr>
      </p:pic>
      <p:pic>
        <p:nvPicPr>
          <p:cNvPr id="18" name="Imagen 17">
            <a:extLst>
              <a:ext uri="{FF2B5EF4-FFF2-40B4-BE49-F238E27FC236}">
                <a16:creationId xmlns:a16="http://schemas.microsoft.com/office/drawing/2014/main" id="{BB7D9A63-41E5-CA3F-263D-81815112ED02}"/>
              </a:ext>
            </a:extLst>
          </p:cNvPr>
          <p:cNvPicPr>
            <a:picLocks noChangeAspect="1"/>
          </p:cNvPicPr>
          <p:nvPr/>
        </p:nvPicPr>
        <p:blipFill>
          <a:blip r:embed="rId5"/>
          <a:stretch>
            <a:fillRect/>
          </a:stretch>
        </p:blipFill>
        <p:spPr>
          <a:xfrm>
            <a:off x="3409176" y="2752147"/>
            <a:ext cx="886473" cy="886473"/>
          </a:xfrm>
          <a:prstGeom prst="rect">
            <a:avLst/>
          </a:prstGeom>
        </p:spPr>
      </p:pic>
      <p:pic>
        <p:nvPicPr>
          <p:cNvPr id="19" name="Imagen 18">
            <a:extLst>
              <a:ext uri="{FF2B5EF4-FFF2-40B4-BE49-F238E27FC236}">
                <a16:creationId xmlns:a16="http://schemas.microsoft.com/office/drawing/2014/main" id="{D3D94F19-EEFC-741E-4BCE-B0DF36E02A65}"/>
              </a:ext>
            </a:extLst>
          </p:cNvPr>
          <p:cNvPicPr>
            <a:picLocks noChangeAspect="1"/>
          </p:cNvPicPr>
          <p:nvPr/>
        </p:nvPicPr>
        <p:blipFill>
          <a:blip r:embed="rId6"/>
          <a:stretch>
            <a:fillRect/>
          </a:stretch>
        </p:blipFill>
        <p:spPr>
          <a:xfrm>
            <a:off x="2448879" y="2818750"/>
            <a:ext cx="807195" cy="807195"/>
          </a:xfrm>
          <a:prstGeom prst="rect">
            <a:avLst/>
          </a:prstGeom>
        </p:spPr>
      </p:pic>
      <p:pic>
        <p:nvPicPr>
          <p:cNvPr id="21" name="Imagen 20">
            <a:extLst>
              <a:ext uri="{FF2B5EF4-FFF2-40B4-BE49-F238E27FC236}">
                <a16:creationId xmlns:a16="http://schemas.microsoft.com/office/drawing/2014/main" id="{377BFF89-BDC6-061C-38E3-BD24859DF9AB}"/>
              </a:ext>
            </a:extLst>
          </p:cNvPr>
          <p:cNvPicPr>
            <a:picLocks noChangeAspect="1"/>
          </p:cNvPicPr>
          <p:nvPr/>
        </p:nvPicPr>
        <p:blipFill>
          <a:blip r:embed="rId6"/>
          <a:stretch>
            <a:fillRect/>
          </a:stretch>
        </p:blipFill>
        <p:spPr>
          <a:xfrm>
            <a:off x="6320330" y="2765236"/>
            <a:ext cx="807195" cy="807195"/>
          </a:xfrm>
          <a:prstGeom prst="rect">
            <a:avLst/>
          </a:prstGeom>
        </p:spPr>
      </p:pic>
      <p:pic>
        <p:nvPicPr>
          <p:cNvPr id="32" name="Imagen 31">
            <a:extLst>
              <a:ext uri="{FF2B5EF4-FFF2-40B4-BE49-F238E27FC236}">
                <a16:creationId xmlns:a16="http://schemas.microsoft.com/office/drawing/2014/main" id="{B6DBFF3B-6788-0647-6B4B-D068A78D313A}"/>
              </a:ext>
            </a:extLst>
          </p:cNvPr>
          <p:cNvPicPr>
            <a:picLocks noChangeAspect="1"/>
          </p:cNvPicPr>
          <p:nvPr/>
        </p:nvPicPr>
        <p:blipFill>
          <a:blip r:embed="rId7"/>
          <a:stretch>
            <a:fillRect/>
          </a:stretch>
        </p:blipFill>
        <p:spPr>
          <a:xfrm>
            <a:off x="7074857" y="2626637"/>
            <a:ext cx="1003127" cy="1003127"/>
          </a:xfrm>
          <a:prstGeom prst="rect">
            <a:avLst/>
          </a:prstGeom>
        </p:spPr>
      </p:pic>
      <p:pic>
        <p:nvPicPr>
          <p:cNvPr id="33" name="Imagen 32">
            <a:extLst>
              <a:ext uri="{FF2B5EF4-FFF2-40B4-BE49-F238E27FC236}">
                <a16:creationId xmlns:a16="http://schemas.microsoft.com/office/drawing/2014/main" id="{599185C8-9BBE-2E4A-C44F-E6002D3573D1}"/>
              </a:ext>
            </a:extLst>
          </p:cNvPr>
          <p:cNvPicPr>
            <a:picLocks noChangeAspect="1"/>
          </p:cNvPicPr>
          <p:nvPr/>
        </p:nvPicPr>
        <p:blipFill>
          <a:blip r:embed="rId6"/>
          <a:stretch>
            <a:fillRect/>
          </a:stretch>
        </p:blipFill>
        <p:spPr>
          <a:xfrm>
            <a:off x="8001540" y="2765236"/>
            <a:ext cx="807195" cy="807195"/>
          </a:xfrm>
          <a:prstGeom prst="rect">
            <a:avLst/>
          </a:prstGeom>
        </p:spPr>
      </p:pic>
      <p:pic>
        <p:nvPicPr>
          <p:cNvPr id="35" name="Imagen 34">
            <a:extLst>
              <a:ext uri="{FF2B5EF4-FFF2-40B4-BE49-F238E27FC236}">
                <a16:creationId xmlns:a16="http://schemas.microsoft.com/office/drawing/2014/main" id="{7C7FD6EF-20F2-04DC-B90D-6CDDF1CFAD7B}"/>
              </a:ext>
            </a:extLst>
          </p:cNvPr>
          <p:cNvPicPr>
            <a:picLocks noChangeAspect="1"/>
          </p:cNvPicPr>
          <p:nvPr/>
        </p:nvPicPr>
        <p:blipFill>
          <a:blip r:embed="rId8"/>
          <a:stretch>
            <a:fillRect/>
          </a:stretch>
        </p:blipFill>
        <p:spPr>
          <a:xfrm>
            <a:off x="10882024" y="2712429"/>
            <a:ext cx="925577" cy="925577"/>
          </a:xfrm>
          <a:prstGeom prst="rect">
            <a:avLst/>
          </a:prstGeom>
        </p:spPr>
      </p:pic>
      <p:pic>
        <p:nvPicPr>
          <p:cNvPr id="39" name="Imagen 38">
            <a:extLst>
              <a:ext uri="{FF2B5EF4-FFF2-40B4-BE49-F238E27FC236}">
                <a16:creationId xmlns:a16="http://schemas.microsoft.com/office/drawing/2014/main" id="{5B968E2E-569D-2FA4-C27B-2EC5B2836562}"/>
              </a:ext>
            </a:extLst>
          </p:cNvPr>
          <p:cNvPicPr>
            <a:picLocks noChangeAspect="1"/>
          </p:cNvPicPr>
          <p:nvPr/>
        </p:nvPicPr>
        <p:blipFill>
          <a:blip r:embed="rId9"/>
          <a:stretch>
            <a:fillRect/>
          </a:stretch>
        </p:blipFill>
        <p:spPr>
          <a:xfrm>
            <a:off x="8823283" y="2608270"/>
            <a:ext cx="1003127" cy="1003127"/>
          </a:xfrm>
          <a:prstGeom prst="rect">
            <a:avLst/>
          </a:prstGeom>
        </p:spPr>
      </p:pic>
      <p:pic>
        <p:nvPicPr>
          <p:cNvPr id="50" name="Imagen 49">
            <a:extLst>
              <a:ext uri="{FF2B5EF4-FFF2-40B4-BE49-F238E27FC236}">
                <a16:creationId xmlns:a16="http://schemas.microsoft.com/office/drawing/2014/main" id="{D8BC3FEB-67E8-4A44-0169-4B19B0D117AE}"/>
              </a:ext>
            </a:extLst>
          </p:cNvPr>
          <p:cNvPicPr>
            <a:picLocks noChangeAspect="1"/>
          </p:cNvPicPr>
          <p:nvPr/>
        </p:nvPicPr>
        <p:blipFill>
          <a:blip r:embed="rId6"/>
          <a:stretch>
            <a:fillRect/>
          </a:stretch>
        </p:blipFill>
        <p:spPr>
          <a:xfrm rot="5400000">
            <a:off x="8996544" y="1905470"/>
            <a:ext cx="656603" cy="656603"/>
          </a:xfrm>
          <a:prstGeom prst="rect">
            <a:avLst/>
          </a:prstGeom>
        </p:spPr>
      </p:pic>
      <p:pic>
        <p:nvPicPr>
          <p:cNvPr id="56" name="Imagen 55">
            <a:extLst>
              <a:ext uri="{FF2B5EF4-FFF2-40B4-BE49-F238E27FC236}">
                <a16:creationId xmlns:a16="http://schemas.microsoft.com/office/drawing/2014/main" id="{6394B5FA-F8F1-9AA8-7AB0-3E33B8962C60}"/>
              </a:ext>
            </a:extLst>
          </p:cNvPr>
          <p:cNvPicPr>
            <a:picLocks noChangeAspect="1"/>
          </p:cNvPicPr>
          <p:nvPr/>
        </p:nvPicPr>
        <p:blipFill>
          <a:blip r:embed="rId6"/>
          <a:stretch>
            <a:fillRect/>
          </a:stretch>
        </p:blipFill>
        <p:spPr>
          <a:xfrm>
            <a:off x="9931881" y="2771619"/>
            <a:ext cx="807195" cy="807195"/>
          </a:xfrm>
          <a:prstGeom prst="rect">
            <a:avLst/>
          </a:prstGeom>
        </p:spPr>
      </p:pic>
      <p:pic>
        <p:nvPicPr>
          <p:cNvPr id="57" name="Imagen 56">
            <a:extLst>
              <a:ext uri="{FF2B5EF4-FFF2-40B4-BE49-F238E27FC236}">
                <a16:creationId xmlns:a16="http://schemas.microsoft.com/office/drawing/2014/main" id="{01ACE241-24D3-257F-DF79-4D3E55F6E744}"/>
              </a:ext>
            </a:extLst>
          </p:cNvPr>
          <p:cNvPicPr>
            <a:picLocks noChangeAspect="1"/>
          </p:cNvPicPr>
          <p:nvPr/>
        </p:nvPicPr>
        <p:blipFill>
          <a:blip r:embed="rId6"/>
          <a:stretch>
            <a:fillRect/>
          </a:stretch>
        </p:blipFill>
        <p:spPr>
          <a:xfrm>
            <a:off x="4407042" y="2817790"/>
            <a:ext cx="807195" cy="807195"/>
          </a:xfrm>
          <a:prstGeom prst="rect">
            <a:avLst/>
          </a:prstGeom>
        </p:spPr>
      </p:pic>
      <p:grpSp>
        <p:nvGrpSpPr>
          <p:cNvPr id="61" name="Grupo 60">
            <a:extLst>
              <a:ext uri="{FF2B5EF4-FFF2-40B4-BE49-F238E27FC236}">
                <a16:creationId xmlns:a16="http://schemas.microsoft.com/office/drawing/2014/main" id="{6872F688-8845-AD5C-830A-615C5D82B13C}"/>
              </a:ext>
            </a:extLst>
          </p:cNvPr>
          <p:cNvGrpSpPr/>
          <p:nvPr/>
        </p:nvGrpSpPr>
        <p:grpSpPr>
          <a:xfrm>
            <a:off x="8236711" y="875393"/>
            <a:ext cx="2176267" cy="1198114"/>
            <a:chOff x="7101725" y="1198712"/>
            <a:chExt cx="2176267" cy="1198114"/>
          </a:xfrm>
        </p:grpSpPr>
        <p:pic>
          <p:nvPicPr>
            <p:cNvPr id="58" name="Imagen 57">
              <a:extLst>
                <a:ext uri="{FF2B5EF4-FFF2-40B4-BE49-F238E27FC236}">
                  <a16:creationId xmlns:a16="http://schemas.microsoft.com/office/drawing/2014/main" id="{A7D704DC-12F4-7B43-9E7F-BC0D2401404A}"/>
                </a:ext>
              </a:extLst>
            </p:cNvPr>
            <p:cNvPicPr>
              <a:picLocks noChangeAspect="1"/>
            </p:cNvPicPr>
            <p:nvPr/>
          </p:nvPicPr>
          <p:blipFill>
            <a:blip r:embed="rId7"/>
            <a:stretch>
              <a:fillRect/>
            </a:stretch>
          </p:blipFill>
          <p:spPr>
            <a:xfrm>
              <a:off x="8455695" y="1332593"/>
              <a:ext cx="822297" cy="822297"/>
            </a:xfrm>
            <a:prstGeom prst="rect">
              <a:avLst/>
            </a:prstGeom>
          </p:spPr>
        </p:pic>
        <p:pic>
          <p:nvPicPr>
            <p:cNvPr id="59" name="Imagen 58">
              <a:extLst>
                <a:ext uri="{FF2B5EF4-FFF2-40B4-BE49-F238E27FC236}">
                  <a16:creationId xmlns:a16="http://schemas.microsoft.com/office/drawing/2014/main" id="{F00948F5-1097-47A9-64A5-00758D92912B}"/>
                </a:ext>
              </a:extLst>
            </p:cNvPr>
            <p:cNvPicPr>
              <a:picLocks noChangeAspect="1"/>
            </p:cNvPicPr>
            <p:nvPr/>
          </p:nvPicPr>
          <p:blipFill>
            <a:blip r:embed="rId10"/>
            <a:stretch>
              <a:fillRect/>
            </a:stretch>
          </p:blipFill>
          <p:spPr>
            <a:xfrm>
              <a:off x="7101725" y="1343115"/>
              <a:ext cx="811775" cy="811775"/>
            </a:xfrm>
            <a:prstGeom prst="rect">
              <a:avLst/>
            </a:prstGeom>
          </p:spPr>
        </p:pic>
        <p:pic>
          <p:nvPicPr>
            <p:cNvPr id="60" name="Imagen 59">
              <a:extLst>
                <a:ext uri="{FF2B5EF4-FFF2-40B4-BE49-F238E27FC236}">
                  <a16:creationId xmlns:a16="http://schemas.microsoft.com/office/drawing/2014/main" id="{D1F42EAE-75A6-E20A-859E-3FDDAC3B0010}"/>
                </a:ext>
              </a:extLst>
            </p:cNvPr>
            <p:cNvPicPr>
              <a:picLocks noChangeAspect="1"/>
            </p:cNvPicPr>
            <p:nvPr/>
          </p:nvPicPr>
          <p:blipFill>
            <a:blip r:embed="rId11"/>
            <a:stretch>
              <a:fillRect/>
            </a:stretch>
          </p:blipFill>
          <p:spPr>
            <a:xfrm>
              <a:off x="7587684" y="1198712"/>
              <a:ext cx="1198114" cy="1198114"/>
            </a:xfrm>
            <a:prstGeom prst="rect">
              <a:avLst/>
            </a:prstGeom>
          </p:spPr>
        </p:pic>
      </p:grpSp>
      <p:pic>
        <p:nvPicPr>
          <p:cNvPr id="62" name="Imagen 61">
            <a:extLst>
              <a:ext uri="{FF2B5EF4-FFF2-40B4-BE49-F238E27FC236}">
                <a16:creationId xmlns:a16="http://schemas.microsoft.com/office/drawing/2014/main" id="{D5E1A5DC-E56C-058D-B6C7-D907826533EE}"/>
              </a:ext>
            </a:extLst>
          </p:cNvPr>
          <p:cNvPicPr>
            <a:picLocks noChangeAspect="1"/>
          </p:cNvPicPr>
          <p:nvPr/>
        </p:nvPicPr>
        <p:blipFill>
          <a:blip r:embed="rId6"/>
          <a:stretch>
            <a:fillRect/>
          </a:stretch>
        </p:blipFill>
        <p:spPr>
          <a:xfrm rot="5400000">
            <a:off x="878596" y="1986249"/>
            <a:ext cx="656603" cy="656603"/>
          </a:xfrm>
          <a:prstGeom prst="rect">
            <a:avLst/>
          </a:prstGeom>
        </p:spPr>
      </p:pic>
      <p:pic>
        <p:nvPicPr>
          <p:cNvPr id="8" name="Imagen 7">
            <a:extLst>
              <a:ext uri="{FF2B5EF4-FFF2-40B4-BE49-F238E27FC236}">
                <a16:creationId xmlns:a16="http://schemas.microsoft.com/office/drawing/2014/main" id="{A6AED8E9-FDDB-CF5D-AEDA-7BF859B0276A}"/>
              </a:ext>
            </a:extLst>
          </p:cNvPr>
          <p:cNvPicPr>
            <a:picLocks noChangeAspect="1"/>
          </p:cNvPicPr>
          <p:nvPr/>
        </p:nvPicPr>
        <p:blipFill>
          <a:blip r:embed="rId12"/>
          <a:stretch>
            <a:fillRect/>
          </a:stretch>
        </p:blipFill>
        <p:spPr>
          <a:xfrm>
            <a:off x="3902803" y="4876402"/>
            <a:ext cx="876448" cy="1149202"/>
          </a:xfrm>
          <a:prstGeom prst="rect">
            <a:avLst/>
          </a:prstGeom>
        </p:spPr>
      </p:pic>
      <p:sp>
        <p:nvSpPr>
          <p:cNvPr id="11" name="CuadroTexto 10">
            <a:extLst>
              <a:ext uri="{FF2B5EF4-FFF2-40B4-BE49-F238E27FC236}">
                <a16:creationId xmlns:a16="http://schemas.microsoft.com/office/drawing/2014/main" id="{994B1E13-427C-7F52-D1A7-2186549D84D3}"/>
              </a:ext>
            </a:extLst>
          </p:cNvPr>
          <p:cNvSpPr txBox="1"/>
          <p:nvPr/>
        </p:nvSpPr>
        <p:spPr>
          <a:xfrm>
            <a:off x="507231" y="4131232"/>
            <a:ext cx="5191490" cy="369332"/>
          </a:xfrm>
          <a:prstGeom prst="rect">
            <a:avLst/>
          </a:prstGeom>
          <a:noFill/>
          <a:effectLst>
            <a:glow rad="228600">
              <a:srgbClr val="00F1FF">
                <a:alpha val="40000"/>
              </a:srgbClr>
            </a:glow>
          </a:effectLst>
        </p:spPr>
        <p:txBody>
          <a:bodyPr wrap="square" rtlCol="0">
            <a:spAutoFit/>
          </a:bodyPr>
          <a:lstStyle/>
          <a:p>
            <a:r>
              <a:rPr lang="es-CO" dirty="0">
                <a:solidFill>
                  <a:srgbClr val="00F1FF"/>
                </a:solidFill>
                <a:latin typeface="Raleway Black" pitchFamily="2" charset="0"/>
              </a:rPr>
              <a:t>AJUSTE FINO DE MODELO PRE-ENTRENADO</a:t>
            </a:r>
            <a:endParaRPr lang="en-US" dirty="0">
              <a:solidFill>
                <a:srgbClr val="00F1FF"/>
              </a:solidFill>
              <a:latin typeface="Raleway Black" pitchFamily="2" charset="0"/>
            </a:endParaRPr>
          </a:p>
        </p:txBody>
      </p:sp>
      <p:pic>
        <p:nvPicPr>
          <p:cNvPr id="13" name="Imagen 12">
            <a:extLst>
              <a:ext uri="{FF2B5EF4-FFF2-40B4-BE49-F238E27FC236}">
                <a16:creationId xmlns:a16="http://schemas.microsoft.com/office/drawing/2014/main" id="{8C7321F8-2B7A-E325-813B-BE4AC86F8698}"/>
              </a:ext>
            </a:extLst>
          </p:cNvPr>
          <p:cNvPicPr>
            <a:picLocks noChangeAspect="1"/>
          </p:cNvPicPr>
          <p:nvPr/>
        </p:nvPicPr>
        <p:blipFill>
          <a:blip r:embed="rId6"/>
          <a:stretch>
            <a:fillRect/>
          </a:stretch>
        </p:blipFill>
        <p:spPr>
          <a:xfrm>
            <a:off x="2566444" y="5057697"/>
            <a:ext cx="807195" cy="807195"/>
          </a:xfrm>
          <a:prstGeom prst="rect">
            <a:avLst/>
          </a:prstGeom>
        </p:spPr>
      </p:pic>
      <p:pic>
        <p:nvPicPr>
          <p:cNvPr id="15" name="Imagen 14">
            <a:extLst>
              <a:ext uri="{FF2B5EF4-FFF2-40B4-BE49-F238E27FC236}">
                <a16:creationId xmlns:a16="http://schemas.microsoft.com/office/drawing/2014/main" id="{F355149A-9133-0576-C0A0-D382384E9FBC}"/>
              </a:ext>
            </a:extLst>
          </p:cNvPr>
          <p:cNvPicPr>
            <a:picLocks noChangeAspect="1"/>
          </p:cNvPicPr>
          <p:nvPr/>
        </p:nvPicPr>
        <p:blipFill>
          <a:blip r:embed="rId6"/>
          <a:stretch>
            <a:fillRect/>
          </a:stretch>
        </p:blipFill>
        <p:spPr>
          <a:xfrm>
            <a:off x="5083206" y="5005851"/>
            <a:ext cx="807195" cy="807195"/>
          </a:xfrm>
          <a:prstGeom prst="rect">
            <a:avLst/>
          </a:prstGeom>
        </p:spPr>
      </p:pic>
      <p:pic>
        <p:nvPicPr>
          <p:cNvPr id="16" name="Imagen 15">
            <a:extLst>
              <a:ext uri="{FF2B5EF4-FFF2-40B4-BE49-F238E27FC236}">
                <a16:creationId xmlns:a16="http://schemas.microsoft.com/office/drawing/2014/main" id="{E8B698D2-F6D7-F89A-12F4-4C24FF74B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0752" y="4913922"/>
            <a:ext cx="1003127" cy="1003127"/>
          </a:xfrm>
          <a:prstGeom prst="rect">
            <a:avLst/>
          </a:prstGeom>
        </p:spPr>
      </p:pic>
      <p:pic>
        <p:nvPicPr>
          <p:cNvPr id="17" name="Imagen 16">
            <a:extLst>
              <a:ext uri="{FF2B5EF4-FFF2-40B4-BE49-F238E27FC236}">
                <a16:creationId xmlns:a16="http://schemas.microsoft.com/office/drawing/2014/main" id="{7E0BCF3C-9E78-DA51-F1A1-2AAA79043D34}"/>
              </a:ext>
            </a:extLst>
          </p:cNvPr>
          <p:cNvPicPr>
            <a:picLocks noChangeAspect="1"/>
          </p:cNvPicPr>
          <p:nvPr/>
        </p:nvPicPr>
        <p:blipFill>
          <a:blip r:embed="rId6"/>
          <a:stretch>
            <a:fillRect/>
          </a:stretch>
        </p:blipFill>
        <p:spPr>
          <a:xfrm>
            <a:off x="7629793" y="4981000"/>
            <a:ext cx="807195" cy="807195"/>
          </a:xfrm>
          <a:prstGeom prst="rect">
            <a:avLst/>
          </a:prstGeom>
        </p:spPr>
      </p:pic>
      <p:pic>
        <p:nvPicPr>
          <p:cNvPr id="24" name="Imagen 23">
            <a:extLst>
              <a:ext uri="{FF2B5EF4-FFF2-40B4-BE49-F238E27FC236}">
                <a16:creationId xmlns:a16="http://schemas.microsoft.com/office/drawing/2014/main" id="{A0154002-3CAC-72DC-4E5D-05FC274FE5A5}"/>
              </a:ext>
            </a:extLst>
          </p:cNvPr>
          <p:cNvPicPr>
            <a:picLocks noChangeAspect="1"/>
          </p:cNvPicPr>
          <p:nvPr/>
        </p:nvPicPr>
        <p:blipFill>
          <a:blip r:embed="rId13"/>
          <a:stretch>
            <a:fillRect/>
          </a:stretch>
        </p:blipFill>
        <p:spPr>
          <a:xfrm>
            <a:off x="6141535" y="4878902"/>
            <a:ext cx="985990" cy="985990"/>
          </a:xfrm>
          <a:prstGeom prst="rect">
            <a:avLst/>
          </a:prstGeom>
        </p:spPr>
      </p:pic>
      <p:grpSp>
        <p:nvGrpSpPr>
          <p:cNvPr id="26" name="Grupo 25">
            <a:extLst>
              <a:ext uri="{FF2B5EF4-FFF2-40B4-BE49-F238E27FC236}">
                <a16:creationId xmlns:a16="http://schemas.microsoft.com/office/drawing/2014/main" id="{DD742131-5E5E-15B1-D8D2-7BCC45021416}"/>
              </a:ext>
            </a:extLst>
          </p:cNvPr>
          <p:cNvGrpSpPr/>
          <p:nvPr/>
        </p:nvGrpSpPr>
        <p:grpSpPr>
          <a:xfrm>
            <a:off x="189791" y="2617610"/>
            <a:ext cx="1996158" cy="1083624"/>
            <a:chOff x="189791" y="2617610"/>
            <a:chExt cx="1996158" cy="1083624"/>
          </a:xfrm>
        </p:grpSpPr>
        <p:pic>
          <p:nvPicPr>
            <p:cNvPr id="7" name="Imagen 6">
              <a:extLst>
                <a:ext uri="{FF2B5EF4-FFF2-40B4-BE49-F238E27FC236}">
                  <a16:creationId xmlns:a16="http://schemas.microsoft.com/office/drawing/2014/main" id="{09F7D65A-9D02-6D47-A222-88A989EFB5FF}"/>
                </a:ext>
              </a:extLst>
            </p:cNvPr>
            <p:cNvPicPr>
              <a:picLocks noChangeAspect="1"/>
            </p:cNvPicPr>
            <p:nvPr/>
          </p:nvPicPr>
          <p:blipFill>
            <a:blip r:embed="rId10"/>
            <a:stretch>
              <a:fillRect/>
            </a:stretch>
          </p:blipFill>
          <p:spPr>
            <a:xfrm>
              <a:off x="189791" y="2749335"/>
              <a:ext cx="723228" cy="723228"/>
            </a:xfrm>
            <a:prstGeom prst="rect">
              <a:avLst/>
            </a:prstGeom>
          </p:spPr>
        </p:pic>
        <p:pic>
          <p:nvPicPr>
            <p:cNvPr id="23" name="Imagen 22">
              <a:extLst>
                <a:ext uri="{FF2B5EF4-FFF2-40B4-BE49-F238E27FC236}">
                  <a16:creationId xmlns:a16="http://schemas.microsoft.com/office/drawing/2014/main" id="{8799EA2E-4277-5D8E-CF04-4708679C0AC5}"/>
                </a:ext>
              </a:extLst>
            </p:cNvPr>
            <p:cNvPicPr>
              <a:picLocks noChangeAspect="1"/>
            </p:cNvPicPr>
            <p:nvPr/>
          </p:nvPicPr>
          <p:blipFill>
            <a:blip r:embed="rId14"/>
            <a:stretch>
              <a:fillRect/>
            </a:stretch>
          </p:blipFill>
          <p:spPr>
            <a:xfrm>
              <a:off x="1541044" y="2846380"/>
              <a:ext cx="644905" cy="644905"/>
            </a:xfrm>
            <a:prstGeom prst="rect">
              <a:avLst/>
            </a:prstGeom>
          </p:spPr>
        </p:pic>
        <p:pic>
          <p:nvPicPr>
            <p:cNvPr id="25" name="Imagen 24">
              <a:extLst>
                <a:ext uri="{FF2B5EF4-FFF2-40B4-BE49-F238E27FC236}">
                  <a16:creationId xmlns:a16="http://schemas.microsoft.com/office/drawing/2014/main" id="{3654C646-CD3F-A66B-357A-AB36C05C765E}"/>
                </a:ext>
              </a:extLst>
            </p:cNvPr>
            <p:cNvPicPr>
              <a:picLocks noChangeAspect="1"/>
            </p:cNvPicPr>
            <p:nvPr/>
          </p:nvPicPr>
          <p:blipFill>
            <a:blip r:embed="rId11"/>
            <a:stretch>
              <a:fillRect/>
            </a:stretch>
          </p:blipFill>
          <p:spPr>
            <a:xfrm>
              <a:off x="646058" y="2617610"/>
              <a:ext cx="1083624" cy="1083624"/>
            </a:xfrm>
            <a:prstGeom prst="rect">
              <a:avLst/>
            </a:prstGeom>
          </p:spPr>
        </p:pic>
      </p:grpSp>
      <p:grpSp>
        <p:nvGrpSpPr>
          <p:cNvPr id="28" name="Grupo 27">
            <a:extLst>
              <a:ext uri="{FF2B5EF4-FFF2-40B4-BE49-F238E27FC236}">
                <a16:creationId xmlns:a16="http://schemas.microsoft.com/office/drawing/2014/main" id="{FCAFA3D2-7535-0E03-A619-ACAC491F5E10}"/>
              </a:ext>
            </a:extLst>
          </p:cNvPr>
          <p:cNvGrpSpPr/>
          <p:nvPr/>
        </p:nvGrpSpPr>
        <p:grpSpPr>
          <a:xfrm>
            <a:off x="332327" y="4916449"/>
            <a:ext cx="2176267" cy="1198114"/>
            <a:chOff x="7101725" y="1198712"/>
            <a:chExt cx="2176267" cy="1198114"/>
          </a:xfrm>
        </p:grpSpPr>
        <p:pic>
          <p:nvPicPr>
            <p:cNvPr id="29" name="Imagen 28">
              <a:extLst>
                <a:ext uri="{FF2B5EF4-FFF2-40B4-BE49-F238E27FC236}">
                  <a16:creationId xmlns:a16="http://schemas.microsoft.com/office/drawing/2014/main" id="{59ABB08E-9F17-57CC-B100-8C9F37DF7353}"/>
                </a:ext>
              </a:extLst>
            </p:cNvPr>
            <p:cNvPicPr>
              <a:picLocks noChangeAspect="1"/>
            </p:cNvPicPr>
            <p:nvPr/>
          </p:nvPicPr>
          <p:blipFill>
            <a:blip r:embed="rId7"/>
            <a:stretch>
              <a:fillRect/>
            </a:stretch>
          </p:blipFill>
          <p:spPr>
            <a:xfrm>
              <a:off x="8455695" y="1332593"/>
              <a:ext cx="822297" cy="822297"/>
            </a:xfrm>
            <a:prstGeom prst="rect">
              <a:avLst/>
            </a:prstGeom>
          </p:spPr>
        </p:pic>
        <p:pic>
          <p:nvPicPr>
            <p:cNvPr id="30" name="Imagen 29">
              <a:extLst>
                <a:ext uri="{FF2B5EF4-FFF2-40B4-BE49-F238E27FC236}">
                  <a16:creationId xmlns:a16="http://schemas.microsoft.com/office/drawing/2014/main" id="{9909E755-0E79-C74E-B767-96D2C6977E56}"/>
                </a:ext>
              </a:extLst>
            </p:cNvPr>
            <p:cNvPicPr>
              <a:picLocks noChangeAspect="1"/>
            </p:cNvPicPr>
            <p:nvPr/>
          </p:nvPicPr>
          <p:blipFill>
            <a:blip r:embed="rId10"/>
            <a:stretch>
              <a:fillRect/>
            </a:stretch>
          </p:blipFill>
          <p:spPr>
            <a:xfrm>
              <a:off x="7101725" y="1343115"/>
              <a:ext cx="811775" cy="811775"/>
            </a:xfrm>
            <a:prstGeom prst="rect">
              <a:avLst/>
            </a:prstGeom>
          </p:spPr>
        </p:pic>
        <p:pic>
          <p:nvPicPr>
            <p:cNvPr id="31" name="Imagen 30">
              <a:extLst>
                <a:ext uri="{FF2B5EF4-FFF2-40B4-BE49-F238E27FC236}">
                  <a16:creationId xmlns:a16="http://schemas.microsoft.com/office/drawing/2014/main" id="{88213C9F-A8B5-5609-9845-D5E9BE7AA89B}"/>
                </a:ext>
              </a:extLst>
            </p:cNvPr>
            <p:cNvPicPr>
              <a:picLocks noChangeAspect="1"/>
            </p:cNvPicPr>
            <p:nvPr/>
          </p:nvPicPr>
          <p:blipFill>
            <a:blip r:embed="rId11"/>
            <a:stretch>
              <a:fillRect/>
            </a:stretch>
          </p:blipFill>
          <p:spPr>
            <a:xfrm>
              <a:off x="7587684" y="1198712"/>
              <a:ext cx="1198114" cy="1198114"/>
            </a:xfrm>
            <a:prstGeom prst="rect">
              <a:avLst/>
            </a:prstGeom>
          </p:spPr>
        </p:pic>
      </p:grpSp>
    </p:spTree>
    <p:extLst>
      <p:ext uri="{BB962C8B-B14F-4D97-AF65-F5344CB8AC3E}">
        <p14:creationId xmlns:p14="http://schemas.microsoft.com/office/powerpoint/2010/main" val="4015690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CuadroTexto 1">
            <a:extLst>
              <a:ext uri="{FF2B5EF4-FFF2-40B4-BE49-F238E27FC236}">
                <a16:creationId xmlns:a16="http://schemas.microsoft.com/office/drawing/2014/main" id="{6E2C753E-031A-A0F4-0EE3-13832C10421D}"/>
              </a:ext>
            </a:extLst>
          </p:cNvPr>
          <p:cNvSpPr txBox="1"/>
          <p:nvPr/>
        </p:nvSpPr>
        <p:spPr>
          <a:xfrm>
            <a:off x="3527785" y="242101"/>
            <a:ext cx="513642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ABORDAJE DE LA SOLUCIÓN</a:t>
            </a:r>
            <a:endParaRPr lang="en-US" sz="2800" dirty="0">
              <a:solidFill>
                <a:srgbClr val="00F1FF"/>
              </a:solidFill>
              <a:latin typeface="Raleway Black" pitchFamily="2" charset="0"/>
            </a:endParaRPr>
          </a:p>
        </p:txBody>
      </p:sp>
      <p:pic>
        <p:nvPicPr>
          <p:cNvPr id="3" name="Imagen 2">
            <a:extLst>
              <a:ext uri="{FF2B5EF4-FFF2-40B4-BE49-F238E27FC236}">
                <a16:creationId xmlns:a16="http://schemas.microsoft.com/office/drawing/2014/main" id="{9931345E-3A9F-6870-A9C0-48440B29ACD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9986" y="992394"/>
            <a:ext cx="7652025" cy="518590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440093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456451" y="2832295"/>
            <a:ext cx="5192447" cy="707886"/>
          </a:xfrm>
          <a:prstGeom prst="rect">
            <a:avLst/>
          </a:prstGeom>
          <a:noFill/>
        </p:spPr>
        <p:txBody>
          <a:bodyPr wrap="none" rtlCol="0">
            <a:spAutoFit/>
          </a:bodyPr>
          <a:lstStyle/>
          <a:p>
            <a:r>
              <a:rPr lang="en-US" sz="4000" dirty="0" err="1">
                <a:solidFill>
                  <a:srgbClr val="EB9734"/>
                </a:solidFill>
                <a:latin typeface="Raleway Black" pitchFamily="2" charset="0"/>
              </a:rPr>
              <a:t>OBJETIVO</a:t>
            </a:r>
            <a:r>
              <a:rPr lang="en-US" sz="4000" dirty="0">
                <a:solidFill>
                  <a:srgbClr val="EB9734"/>
                </a:solidFill>
                <a:latin typeface="Raleway Black" pitchFamily="2" charset="0"/>
              </a:rPr>
              <a:t> GENERAL</a:t>
            </a:r>
          </a:p>
        </p:txBody>
      </p:sp>
    </p:spTree>
    <p:extLst>
      <p:ext uri="{BB962C8B-B14F-4D97-AF65-F5344CB8AC3E}">
        <p14:creationId xmlns:p14="http://schemas.microsoft.com/office/powerpoint/2010/main" val="3003342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459845" y="1919667"/>
            <a:ext cx="9447892" cy="2308324"/>
          </a:xfrm>
          <a:prstGeom prst="rect">
            <a:avLst/>
          </a:prstGeom>
          <a:noFill/>
        </p:spPr>
        <p:txBody>
          <a:bodyPr wrap="square" rtlCol="0">
            <a:spAutoFit/>
          </a:bodyPr>
          <a:lstStyle/>
          <a:p>
            <a:pPr algn="just"/>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Desarrollar un modelo de inteligencia artificial basado en Transformers para la generación de código CSS predefinido </a:t>
            </a:r>
            <a:r>
              <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rPr>
              <a:t>que alcance un porcentaje de precisión del 85%, </a:t>
            </a:r>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que facilite el trabajo de los desarrolladores de software, reduciendo así el tiempo de desarrollo al generar diseños predefinidos y personalizables.</a:t>
            </a:r>
            <a:endParaRPr lang="en-US" sz="24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159412" y="307461"/>
            <a:ext cx="3693640" cy="523220"/>
          </a:xfrm>
          <a:prstGeom prst="rect">
            <a:avLst/>
          </a:prstGeom>
          <a:noFill/>
        </p:spPr>
        <p:txBody>
          <a:bodyPr wrap="none" rtlCol="0">
            <a:spAutoFit/>
          </a:bodyPr>
          <a:lstStyle/>
          <a:p>
            <a:r>
              <a:rPr lang="en-US" sz="2800" dirty="0" err="1">
                <a:solidFill>
                  <a:srgbClr val="EB9734"/>
                </a:solidFill>
                <a:latin typeface="Raleway Black" pitchFamily="2" charset="0"/>
              </a:rPr>
              <a:t>OBJETIVO</a:t>
            </a:r>
            <a:r>
              <a:rPr lang="en-US" sz="2800" dirty="0">
                <a:solidFill>
                  <a:srgbClr val="EB9734"/>
                </a:solidFill>
                <a:latin typeface="Raleway Black" pitchFamily="2" charset="0"/>
              </a:rPr>
              <a:t> GENERAL</a:t>
            </a: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0889770" y="5559503"/>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F3AF34A3-B019-932B-2E4C-56148C89CF02}"/>
              </a:ext>
            </a:extLst>
          </p:cNvPr>
          <p:cNvSpPr/>
          <p:nvPr/>
        </p:nvSpPr>
        <p:spPr>
          <a:xfrm rot="11177418">
            <a:off x="-224239" y="5645429"/>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5006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014284" y="2801938"/>
            <a:ext cx="6420347" cy="707886"/>
          </a:xfrm>
          <a:prstGeom prst="rect">
            <a:avLst/>
          </a:prstGeom>
          <a:noFill/>
        </p:spPr>
        <p:txBody>
          <a:bodyPr wrap="none" rtlCol="0">
            <a:spAutoFit/>
          </a:bodyPr>
          <a:lstStyle/>
          <a:p>
            <a:r>
              <a:rPr lang="es-CO" sz="4000" dirty="0">
                <a:solidFill>
                  <a:srgbClr val="009A90"/>
                </a:solidFill>
                <a:latin typeface="Raleway Black" pitchFamily="2" charset="0"/>
                <a:ea typeface="Open Sans SemiBold" panose="020B0706030804020204" pitchFamily="34" charset="0"/>
                <a:cs typeface="Open Sans SemiBold" panose="020B0706030804020204" pitchFamily="34" charset="0"/>
              </a:rPr>
              <a:t>OBJETIVOS ESPECÍFICOS</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2544493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609359" y="1305961"/>
            <a:ext cx="8675253" cy="4093428"/>
          </a:xfrm>
          <a:prstGeom prst="rect">
            <a:avLst/>
          </a:prstGeom>
          <a:noFill/>
        </p:spPr>
        <p:txBody>
          <a:bodyPr wrap="square" rtlCol="0">
            <a:spAutoFit/>
          </a:bodyPr>
          <a:lstStyle/>
          <a:p>
            <a:pPr marL="342900" indent="-342900">
              <a:buFont typeface="Arial" panose="020B0604020202020204" pitchFamily="34" charset="0"/>
              <a:buChar char="•"/>
            </a:pPr>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Análisis bibliográfico del procesamiento del lenguaje natural.</a:t>
            </a:r>
          </a:p>
          <a:p>
            <a:pPr marL="342900" indent="-342900" algn="just">
              <a:buFont typeface="Arial" panose="020B0604020202020204" pitchFamily="34" charset="0"/>
              <a:buChar char="•"/>
            </a:pPr>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Diseñar un algoritmo de generación de código CSS.</a:t>
            </a:r>
          </a:p>
          <a:p>
            <a:pPr algn="just"/>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Reducir la cantidad el código repetitivo y líneas de código CSS.</a:t>
            </a:r>
          </a:p>
          <a:p>
            <a:pPr algn="just"/>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Desarrollar un prototipo de aplicación web para generar código CSS y brinde una previsualización en tiempo real de vistas generadas en base a etiquetas HTML.</a:t>
            </a:r>
          </a:p>
          <a:p>
            <a:pPr marL="342900" indent="-342900" algn="just">
              <a:buFont typeface="Arial" panose="020B0604020202020204" pitchFamily="34" charset="0"/>
              <a:buChar char="•"/>
            </a:pPr>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Realizar entrenamiento y pruebas al Modelo de generación de código CSS.</a:t>
            </a:r>
            <a:endParaRPr lang="en-US"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3669760" y="472935"/>
            <a:ext cx="4554452"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OBJETIVOS ESPECÍFICOS</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9569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4360214" y="2832295"/>
            <a:ext cx="4060727"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026613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149310" y="2208865"/>
            <a:ext cx="10106742" cy="2554545"/>
          </a:xfrm>
          <a:prstGeom prst="rect">
            <a:avLst/>
          </a:prstGeom>
          <a:noFill/>
        </p:spPr>
        <p:txBody>
          <a:bodyPr wrap="square" rtlCol="0">
            <a:spAutoFit/>
          </a:bodyPr>
          <a:lstStyle/>
          <a:p>
            <a:pPr marL="342900" indent="-342900">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Se busca reducir los procesos repetitivos que un desarrollo de software puede tener a la hora de desarrollar con CSS</a:t>
            </a:r>
          </a:p>
          <a:p>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Los desarrolladores de software siempre enfrentan dificultades a la hora de desarrollar software de calidad. Al desarrollar una plataforma web que permite generación código CSS, previsualización en tiempo real de estilos CSS y etiquetas HTML y el ahorro de tiempo en pruebas y desarrollo a los ingenieros de software, se espera contribuir a la solución de este problema</a:t>
            </a:r>
            <a:endParaRPr lang="en-US"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645922" y="472935"/>
            <a:ext cx="2900153"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144036" y="5841406"/>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EEFAB7F4-F3A5-9C31-695F-3B8771FC6663}"/>
              </a:ext>
            </a:extLst>
          </p:cNvPr>
          <p:cNvSpPr/>
          <p:nvPr/>
        </p:nvSpPr>
        <p:spPr>
          <a:xfrm rot="8971553">
            <a:off x="10805933" y="232912"/>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Marco 4">
            <a:extLst>
              <a:ext uri="{FF2B5EF4-FFF2-40B4-BE49-F238E27FC236}">
                <a16:creationId xmlns:a16="http://schemas.microsoft.com/office/drawing/2014/main" id="{9DB8E7D4-F829-38F5-2537-91694D228C35}"/>
              </a:ext>
            </a:extLst>
          </p:cNvPr>
          <p:cNvSpPr/>
          <p:nvPr/>
        </p:nvSpPr>
        <p:spPr>
          <a:xfrm rot="2700000">
            <a:off x="-264619" y="1575507"/>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606621" y="53928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442046" y="1383970"/>
            <a:ext cx="3752950" cy="430887"/>
          </a:xfrm>
          <a:prstGeom prst="rect">
            <a:avLst/>
          </a:prstGeom>
          <a:noFill/>
        </p:spPr>
        <p:txBody>
          <a:bodyPr wrap="none" rtlCol="0">
            <a:spAutoFit/>
          </a:bodyPr>
          <a:lstStyle/>
          <a:p>
            <a:r>
              <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 Tecnológica</a:t>
            </a:r>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710337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967485" y="1727587"/>
            <a:ext cx="10106742" cy="3170099"/>
          </a:xfrm>
          <a:prstGeom prst="rect">
            <a:avLst/>
          </a:prstGeom>
          <a:noFill/>
        </p:spPr>
        <p:txBody>
          <a:bodyPr wrap="square" rtlCol="0">
            <a:spAutoFit/>
          </a:bodyPr>
          <a:lstStyle/>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El desarrollo web, incluido el diseño y la implementación de CSS, puede ser abrumador para los principiantes debido a la complejidad y la cantidad de información que necesitan asimilar. Al ofrecer </a:t>
            </a:r>
            <a:r>
              <a:rPr lang="es-MX" sz="2000" dirty="0">
                <a:solidFill>
                  <a:srgbClr val="EE6DFF"/>
                </a:solidFill>
                <a:latin typeface="Raleway Black" pitchFamily="2" charset="0"/>
                <a:ea typeface="Open Sans SemiBold" panose="020B0706030804020204" pitchFamily="34" charset="0"/>
                <a:cs typeface="Open Sans SemiBold" panose="020B0706030804020204" pitchFamily="34" charset="0"/>
              </a:rPr>
              <a:t>asistencia personalizada y contextualizada a través del modelo de inteligencia artificial</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se puede ayudar a reducir la curva de aprendizaje y hacer que el proceso sea más accesible y menos intimidante.</a:t>
            </a:r>
          </a:p>
          <a:p>
            <a:pPr marL="342900" indent="-342900" algn="just">
              <a:buFont typeface="Arial" panose="020B0604020202020204" pitchFamily="34" charset="0"/>
              <a:buChar char="•"/>
            </a:pPr>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Al eliminar </a:t>
            </a:r>
            <a:r>
              <a:rPr lang="es-MX" sz="2000" dirty="0">
                <a:solidFill>
                  <a:srgbClr val="EE6DFF"/>
                </a:solidFill>
                <a:latin typeface="Raleway Black" pitchFamily="2" charset="0"/>
                <a:ea typeface="Open Sans SemiBold" panose="020B0706030804020204" pitchFamily="34" charset="0"/>
                <a:cs typeface="Open Sans SemiBold" panose="020B0706030804020204" pitchFamily="34" charset="0"/>
              </a:rPr>
              <a:t>las barreras para los programadores principiantes</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brindando la oportunidad de contribuir con nuevas ideas y soluciones creativas al mundo del desarrollo web. </a:t>
            </a:r>
            <a:endParaRPr lang="en-US"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645922" y="472935"/>
            <a:ext cx="2900153"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144036" y="5841406"/>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EEFAB7F4-F3A5-9C31-695F-3B8771FC6663}"/>
              </a:ext>
            </a:extLst>
          </p:cNvPr>
          <p:cNvSpPr/>
          <p:nvPr/>
        </p:nvSpPr>
        <p:spPr>
          <a:xfrm rot="8971553">
            <a:off x="10805933" y="232912"/>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Marco 4">
            <a:extLst>
              <a:ext uri="{FF2B5EF4-FFF2-40B4-BE49-F238E27FC236}">
                <a16:creationId xmlns:a16="http://schemas.microsoft.com/office/drawing/2014/main" id="{9DB8E7D4-F829-38F5-2537-91694D228C35}"/>
              </a:ext>
            </a:extLst>
          </p:cNvPr>
          <p:cNvSpPr/>
          <p:nvPr/>
        </p:nvSpPr>
        <p:spPr>
          <a:xfrm rot="2700000">
            <a:off x="-264619" y="1575507"/>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606621" y="53928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434519" y="1256261"/>
            <a:ext cx="2885726" cy="430887"/>
          </a:xfrm>
          <a:prstGeom prst="rect">
            <a:avLst/>
          </a:prstGeom>
          <a:noFill/>
        </p:spPr>
        <p:txBody>
          <a:bodyPr wrap="none" rtlCol="0">
            <a:spAutoFit/>
          </a:bodyPr>
          <a:lstStyle/>
          <a:p>
            <a:r>
              <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 Social</a:t>
            </a:r>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419932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8695745">
            <a:off x="1073149" y="-3313074"/>
            <a:ext cx="2688817" cy="2799422"/>
          </a:xfrm>
          <a:prstGeom prst="frame">
            <a:avLst>
              <a:gd name="adj1" fmla="val 17453"/>
            </a:avLst>
          </a:prstGeom>
          <a:noFill/>
          <a:ln w="12700">
            <a:solidFill>
              <a:schemeClr val="bg1">
                <a:alpha val="56000"/>
              </a:schemeClr>
            </a:solidFill>
          </a:ln>
          <a:effectLst>
            <a:glow rad="2286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19996613">
            <a:off x="1628583" y="6890347"/>
            <a:ext cx="2316595" cy="2174662"/>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5944558" flipH="1" flipV="1">
            <a:off x="-2174762" y="2343768"/>
            <a:ext cx="1963784" cy="1666032"/>
          </a:xfrm>
          <a:prstGeom prst="frame">
            <a:avLst>
              <a:gd name="adj1" fmla="val 50000"/>
            </a:avLst>
          </a:prstGeom>
          <a:noFill/>
          <a:ln w="12700">
            <a:solidFill>
              <a:schemeClr val="bg1">
                <a:alpha val="56000"/>
              </a:schemeClr>
            </a:solidFill>
          </a:ln>
          <a:effectLst>
            <a:glow rad="228600">
              <a:srgbClr val="E7AD2A"/>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12409403" y="4870207"/>
            <a:ext cx="3977371" cy="707886"/>
          </a:xfrm>
          <a:prstGeom prst="rect">
            <a:avLst/>
          </a:prstGeom>
          <a:noFill/>
        </p:spPr>
        <p:txBody>
          <a:bodyPr wrap="none" rtlCol="0">
            <a:spAutoFit/>
          </a:bodyPr>
          <a:lstStyle/>
          <a:p>
            <a:r>
              <a:rPr lang="es-CO" sz="4000" dirty="0">
                <a:solidFill>
                  <a:srgbClr val="00F1FF"/>
                </a:solidFill>
                <a:latin typeface="Raleway Black" pitchFamily="2" charset="0"/>
                <a:ea typeface="Open Sans SemiBold" panose="020B0706030804020204" pitchFamily="34" charset="0"/>
                <a:cs typeface="Open Sans SemiBold" panose="020B0706030804020204" pitchFamily="34" charset="0"/>
              </a:rPr>
              <a:t>Información 01</a:t>
            </a:r>
            <a:endParaRPr lang="en-US" sz="40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13514202" y="3523118"/>
            <a:ext cx="4004622"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Información 02</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4334939" y="2133012"/>
            <a:ext cx="3995004"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Información 03</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12409403" y="5393427"/>
            <a:ext cx="3969373"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13514203" y="4024211"/>
            <a:ext cx="4051656"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4359829" y="2598003"/>
            <a:ext cx="4150909" cy="1569660"/>
          </a:xfrm>
          <a:prstGeom prst="rect">
            <a:avLst/>
          </a:prstGeom>
          <a:noFill/>
        </p:spPr>
        <p:txBody>
          <a:bodyPr wrap="square" rtlCol="0">
            <a:spAutoFit/>
          </a:bodyPr>
          <a:lstStyle/>
          <a:p>
            <a:pPr algn="just"/>
            <a:r>
              <a:rPr lang="es-CO"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rot="17832459">
            <a:off x="-1520900" y="1613970"/>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rot="6651366">
            <a:off x="-1833149" y="3333298"/>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rot="5400000">
            <a:off x="-2013007" y="5469764"/>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543222" y="-709683"/>
            <a:ext cx="2483372" cy="338554"/>
          </a:xfrm>
          <a:prstGeom prst="rect">
            <a:avLst/>
          </a:prstGeom>
          <a:noFill/>
          <a:effectLst>
            <a:glow rad="228600">
              <a:srgbClr val="00F1FF">
                <a:alpha val="40000"/>
              </a:srgbClr>
            </a:glow>
          </a:effectLst>
        </p:spPr>
        <p:txBody>
          <a:bodyPr wrap="none" rtlCol="0">
            <a:spAutoFit/>
          </a:bodyPr>
          <a:lstStyle/>
          <a:p>
            <a:r>
              <a:rPr lang="es-CO" sz="1600" dirty="0">
                <a:solidFill>
                  <a:schemeClr val="bg1"/>
                </a:solidFill>
                <a:latin typeface="Raleway Black" pitchFamily="2" charset="0"/>
              </a:rPr>
              <a:t>INFOGRAFIA</a:t>
            </a:r>
            <a:r>
              <a:rPr lang="es-CO" sz="1600" dirty="0">
                <a:latin typeface="Raleway Black" pitchFamily="2" charset="0"/>
              </a:rPr>
              <a:t> </a:t>
            </a:r>
            <a:r>
              <a:rPr lang="es-CO" sz="1600" dirty="0">
                <a:solidFill>
                  <a:srgbClr val="00F1FF"/>
                </a:solidFill>
                <a:latin typeface="Raleway Black" pitchFamily="2" charset="0"/>
              </a:rPr>
              <a:t>3 NIVELES</a:t>
            </a:r>
            <a:endParaRPr lang="en-US" sz="1600" dirty="0">
              <a:solidFill>
                <a:srgbClr val="00F1FF"/>
              </a:solidFill>
              <a:latin typeface="Raleway Black" pitchFamily="2" charset="0"/>
            </a:endParaRPr>
          </a:p>
        </p:txBody>
      </p:sp>
      <p:sp>
        <p:nvSpPr>
          <p:cNvPr id="28" name="CuadroTexto 27">
            <a:extLst>
              <a:ext uri="{FF2B5EF4-FFF2-40B4-BE49-F238E27FC236}">
                <a16:creationId xmlns:a16="http://schemas.microsoft.com/office/drawing/2014/main" id="{2FE935DD-CA9B-4670-B07D-795FF99D9332}"/>
              </a:ext>
            </a:extLst>
          </p:cNvPr>
          <p:cNvSpPr txBox="1"/>
          <p:nvPr/>
        </p:nvSpPr>
        <p:spPr>
          <a:xfrm>
            <a:off x="5433339" y="-336943"/>
            <a:ext cx="1184940" cy="307777"/>
          </a:xfrm>
          <a:prstGeom prst="rect">
            <a:avLst/>
          </a:prstGeom>
          <a:noFill/>
        </p:spPr>
        <p:txBody>
          <a:bodyPr wrap="none" rtlCol="0">
            <a:spAutoFit/>
          </a:bodyPr>
          <a:lstStyle/>
          <a:p>
            <a:r>
              <a:rPr lang="es-CO"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Imagen 2">
            <a:extLst>
              <a:ext uri="{FF2B5EF4-FFF2-40B4-BE49-F238E27FC236}">
                <a16:creationId xmlns:a16="http://schemas.microsoft.com/office/drawing/2014/main" id="{8D3667A9-A011-DAE7-444D-EA99F3DD97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4" name="CuadroTexto 3">
            <a:extLst>
              <a:ext uri="{FF2B5EF4-FFF2-40B4-BE49-F238E27FC236}">
                <a16:creationId xmlns:a16="http://schemas.microsoft.com/office/drawing/2014/main" id="{84349706-DE84-F8D4-AB5D-4C96B460565D}"/>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20BCAB0B-5AD1-0328-D445-92127DD69211}"/>
              </a:ext>
            </a:extLst>
          </p:cNvPr>
          <p:cNvSpPr txBox="1"/>
          <p:nvPr/>
        </p:nvSpPr>
        <p:spPr>
          <a:xfrm>
            <a:off x="3897804" y="2902198"/>
            <a:ext cx="5127861" cy="707886"/>
          </a:xfrm>
          <a:prstGeom prst="rect">
            <a:avLst/>
          </a:prstGeom>
          <a:noFill/>
        </p:spPr>
        <p:txBody>
          <a:bodyPr wrap="square">
            <a:spAutoFit/>
          </a:bodyPr>
          <a:lstStyle/>
          <a:p>
            <a:r>
              <a:rPr lang="es-CO" sz="4000" dirty="0">
                <a:solidFill>
                  <a:srgbClr val="00F1FF"/>
                </a:solidFill>
                <a:latin typeface="Raleway Black" pitchFamily="2" charset="0"/>
              </a:rPr>
              <a:t>ANTECEDENTES</a:t>
            </a:r>
            <a:endParaRPr lang="en-US" sz="4000" dirty="0">
              <a:solidFill>
                <a:srgbClr val="00F1FF"/>
              </a:solidFill>
              <a:latin typeface="Raleway Black" pitchFamily="2" charset="0"/>
            </a:endParaRPr>
          </a:p>
        </p:txBody>
      </p:sp>
    </p:spTree>
    <p:extLst>
      <p:ext uri="{BB962C8B-B14F-4D97-AF65-F5344CB8AC3E}">
        <p14:creationId xmlns:p14="http://schemas.microsoft.com/office/powerpoint/2010/main" val="3386098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1936100" y="2894271"/>
            <a:ext cx="9140644" cy="707886"/>
          </a:xfrm>
          <a:prstGeom prst="rect">
            <a:avLst/>
          </a:prstGeom>
          <a:noFill/>
        </p:spPr>
        <p:txBody>
          <a:bodyPr wrap="none" rtlCol="0">
            <a:spAutoFit/>
          </a:bodyPr>
          <a:lstStyle/>
          <a:p>
            <a:r>
              <a:rPr lang="es-MX" sz="4000" b="1" dirty="0">
                <a:solidFill>
                  <a:srgbClr val="FFFF00"/>
                </a:solidFill>
                <a:latin typeface="Raleway Black" pitchFamily="2" charset="0"/>
                <a:ea typeface="Open Sans SemiBold" panose="020B0706030804020204" pitchFamily="34" charset="0"/>
                <a:cs typeface="Open Sans SemiBold" panose="020B0706030804020204" pitchFamily="34" charset="0"/>
              </a:rPr>
              <a:t>ANÁLISIS DE LA SITUACIÓN ACTUAL</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428575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834864" y="1661708"/>
            <a:ext cx="10313752" cy="1015663"/>
          </a:xfrm>
          <a:prstGeom prst="rect">
            <a:avLst/>
          </a:prstGeom>
          <a:noFill/>
        </p:spPr>
        <p:txBody>
          <a:bodyPr wrap="square" rtlCol="0">
            <a:spAutoFit/>
          </a:bodyPr>
          <a:lstStyle/>
          <a:p>
            <a:pPr algn="just"/>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En la actualidad existen muchos tipos de productos de software en los cuales la arquitectura </a:t>
            </a:r>
            <a:r>
              <a:rPr lang="es-MX" sz="2000"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ha sido implementada en modelos de IA, algunos de los productos en los que se aplica esta tecnología en la actualidad son:</a:t>
            </a:r>
          </a:p>
        </p:txBody>
      </p:sp>
      <p:sp>
        <p:nvSpPr>
          <p:cNvPr id="27" name="CuadroTexto 26">
            <a:extLst>
              <a:ext uri="{FF2B5EF4-FFF2-40B4-BE49-F238E27FC236}">
                <a16:creationId xmlns:a16="http://schemas.microsoft.com/office/drawing/2014/main" id="{87B13D7A-39B9-23F1-8BBE-7195185A6185}"/>
              </a:ext>
            </a:extLst>
          </p:cNvPr>
          <p:cNvSpPr txBox="1"/>
          <p:nvPr/>
        </p:nvSpPr>
        <p:spPr>
          <a:xfrm>
            <a:off x="3164852" y="365878"/>
            <a:ext cx="645240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ANÁLISIS DE LA SITUACIÓN ACTUAL</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822420" y="1075783"/>
            <a:ext cx="6814686"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El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Transformer</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y Modelos de IA en la actualidad</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3" name="CuadroTexto 2">
            <a:extLst>
              <a:ext uri="{FF2B5EF4-FFF2-40B4-BE49-F238E27FC236}">
                <a16:creationId xmlns:a16="http://schemas.microsoft.com/office/drawing/2014/main" id="{3BF79D7D-49BD-F64B-E5E7-715D4939CC34}"/>
              </a:ext>
            </a:extLst>
          </p:cNvPr>
          <p:cNvSpPr txBox="1"/>
          <p:nvPr/>
        </p:nvSpPr>
        <p:spPr>
          <a:xfrm>
            <a:off x="2768909" y="3159566"/>
            <a:ext cx="6848350" cy="1938992"/>
          </a:xfrm>
          <a:prstGeom prst="rect">
            <a:avLst/>
          </a:prstGeom>
          <a:noFill/>
        </p:spPr>
        <p:txBody>
          <a:bodyPr wrap="none" rtlCol="0">
            <a:spAutoFit/>
          </a:bodyPr>
          <a:lstStyle/>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Motores de búsqueda</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Análisis de datos y minería de texto</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Generación de texto</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Reconocimiento de voz y procesamiento de audio</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Aplicaciones de recomendación y personalización</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Seguridad y detección de fraudes</a:t>
            </a:r>
          </a:p>
        </p:txBody>
      </p:sp>
    </p:spTree>
    <p:extLst>
      <p:ext uri="{BB962C8B-B14F-4D97-AF65-F5344CB8AC3E}">
        <p14:creationId xmlns:p14="http://schemas.microsoft.com/office/powerpoint/2010/main" val="2485861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8695745">
            <a:off x="1073149" y="-3313074"/>
            <a:ext cx="2688817" cy="2799422"/>
          </a:xfrm>
          <a:prstGeom prst="frame">
            <a:avLst>
              <a:gd name="adj1" fmla="val 17453"/>
            </a:avLst>
          </a:prstGeom>
          <a:noFill/>
          <a:ln w="12700">
            <a:solidFill>
              <a:schemeClr val="bg1">
                <a:alpha val="56000"/>
              </a:schemeClr>
            </a:solidFill>
          </a:ln>
          <a:effectLst>
            <a:glow rad="2286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19996613">
            <a:off x="1628583" y="6890347"/>
            <a:ext cx="2316595" cy="2174662"/>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5944558" flipH="1" flipV="1">
            <a:off x="-2174762" y="2343768"/>
            <a:ext cx="1963784" cy="1666032"/>
          </a:xfrm>
          <a:prstGeom prst="frame">
            <a:avLst>
              <a:gd name="adj1" fmla="val 50000"/>
            </a:avLst>
          </a:prstGeom>
          <a:noFill/>
          <a:ln w="12700">
            <a:solidFill>
              <a:schemeClr val="bg1">
                <a:alpha val="56000"/>
              </a:schemeClr>
            </a:solidFill>
          </a:ln>
          <a:effectLst>
            <a:glow rad="228600">
              <a:srgbClr val="E7AD2A"/>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12409403" y="4870207"/>
            <a:ext cx="3977371" cy="707886"/>
          </a:xfrm>
          <a:prstGeom prst="rect">
            <a:avLst/>
          </a:prstGeom>
          <a:noFill/>
        </p:spPr>
        <p:txBody>
          <a:bodyPr wrap="none" rtlCol="0">
            <a:spAutoFit/>
          </a:bodyPr>
          <a:lstStyle/>
          <a:p>
            <a:r>
              <a:rPr lang="es-CO" sz="4000" dirty="0">
                <a:solidFill>
                  <a:srgbClr val="00F1FF"/>
                </a:solidFill>
                <a:latin typeface="Raleway Black" pitchFamily="2" charset="0"/>
                <a:ea typeface="Open Sans SemiBold" panose="020B0706030804020204" pitchFamily="34" charset="0"/>
                <a:cs typeface="Open Sans SemiBold" panose="020B0706030804020204" pitchFamily="34" charset="0"/>
              </a:rPr>
              <a:t>Información 01</a:t>
            </a:r>
            <a:endParaRPr lang="en-US" sz="40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13514202" y="3523118"/>
            <a:ext cx="4004622"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Información 02</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4334939" y="2133012"/>
            <a:ext cx="3995004"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Información 03</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12409403" y="5393427"/>
            <a:ext cx="3969373"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13514203" y="4024211"/>
            <a:ext cx="4051656"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4359829" y="2598003"/>
            <a:ext cx="4150909" cy="1569660"/>
          </a:xfrm>
          <a:prstGeom prst="rect">
            <a:avLst/>
          </a:prstGeom>
          <a:noFill/>
        </p:spPr>
        <p:txBody>
          <a:bodyPr wrap="square" rtlCol="0">
            <a:spAutoFit/>
          </a:bodyPr>
          <a:lstStyle/>
          <a:p>
            <a:pPr algn="just"/>
            <a:r>
              <a:rPr lang="es-CO"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rot="17832459">
            <a:off x="-1520900" y="1613970"/>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rot="6651366">
            <a:off x="-1833149" y="3333298"/>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rot="5400000">
            <a:off x="-2013007" y="5469764"/>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543222" y="-709683"/>
            <a:ext cx="2483372" cy="338554"/>
          </a:xfrm>
          <a:prstGeom prst="rect">
            <a:avLst/>
          </a:prstGeom>
          <a:noFill/>
          <a:effectLst>
            <a:glow rad="228600">
              <a:srgbClr val="00F1FF">
                <a:alpha val="40000"/>
              </a:srgbClr>
            </a:glow>
          </a:effectLst>
        </p:spPr>
        <p:txBody>
          <a:bodyPr wrap="none" rtlCol="0">
            <a:spAutoFit/>
          </a:bodyPr>
          <a:lstStyle/>
          <a:p>
            <a:r>
              <a:rPr lang="es-CO" sz="1600" dirty="0">
                <a:solidFill>
                  <a:schemeClr val="bg1"/>
                </a:solidFill>
                <a:latin typeface="Raleway Black" pitchFamily="2" charset="0"/>
              </a:rPr>
              <a:t>INFOGRAFIA</a:t>
            </a:r>
            <a:r>
              <a:rPr lang="es-CO" sz="1600" dirty="0">
                <a:latin typeface="Raleway Black" pitchFamily="2" charset="0"/>
              </a:rPr>
              <a:t> </a:t>
            </a:r>
            <a:r>
              <a:rPr lang="es-CO" sz="1600" dirty="0">
                <a:solidFill>
                  <a:srgbClr val="00F1FF"/>
                </a:solidFill>
                <a:latin typeface="Raleway Black" pitchFamily="2" charset="0"/>
              </a:rPr>
              <a:t>3 NIVELES</a:t>
            </a:r>
            <a:endParaRPr lang="en-US" sz="1600" dirty="0">
              <a:solidFill>
                <a:srgbClr val="00F1FF"/>
              </a:solidFill>
              <a:latin typeface="Raleway Black" pitchFamily="2" charset="0"/>
            </a:endParaRPr>
          </a:p>
        </p:txBody>
      </p:sp>
      <p:sp>
        <p:nvSpPr>
          <p:cNvPr id="28" name="CuadroTexto 27">
            <a:extLst>
              <a:ext uri="{FF2B5EF4-FFF2-40B4-BE49-F238E27FC236}">
                <a16:creationId xmlns:a16="http://schemas.microsoft.com/office/drawing/2014/main" id="{2FE935DD-CA9B-4670-B07D-795FF99D9332}"/>
              </a:ext>
            </a:extLst>
          </p:cNvPr>
          <p:cNvSpPr txBox="1"/>
          <p:nvPr/>
        </p:nvSpPr>
        <p:spPr>
          <a:xfrm>
            <a:off x="5433339" y="-336943"/>
            <a:ext cx="1184940" cy="307777"/>
          </a:xfrm>
          <a:prstGeom prst="rect">
            <a:avLst/>
          </a:prstGeom>
          <a:noFill/>
        </p:spPr>
        <p:txBody>
          <a:bodyPr wrap="none" rtlCol="0">
            <a:spAutoFit/>
          </a:bodyPr>
          <a:lstStyle/>
          <a:p>
            <a:r>
              <a:rPr lang="es-CO"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Imagen 2">
            <a:extLst>
              <a:ext uri="{FF2B5EF4-FFF2-40B4-BE49-F238E27FC236}">
                <a16:creationId xmlns:a16="http://schemas.microsoft.com/office/drawing/2014/main" id="{8D3667A9-A011-DAE7-444D-EA99F3DD97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4" name="CuadroTexto 3">
            <a:extLst>
              <a:ext uri="{FF2B5EF4-FFF2-40B4-BE49-F238E27FC236}">
                <a16:creationId xmlns:a16="http://schemas.microsoft.com/office/drawing/2014/main" id="{84349706-DE84-F8D4-AB5D-4C96B460565D}"/>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20BCAB0B-5AD1-0328-D445-92127DD69211}"/>
              </a:ext>
            </a:extLst>
          </p:cNvPr>
          <p:cNvSpPr txBox="1"/>
          <p:nvPr/>
        </p:nvSpPr>
        <p:spPr>
          <a:xfrm>
            <a:off x="3090981" y="2902198"/>
            <a:ext cx="6779161" cy="707886"/>
          </a:xfrm>
          <a:prstGeom prst="rect">
            <a:avLst/>
          </a:prstGeom>
          <a:noFill/>
        </p:spPr>
        <p:txBody>
          <a:bodyPr wrap="square">
            <a:spAutoFit/>
          </a:bodyPr>
          <a:lstStyle/>
          <a:p>
            <a:r>
              <a:rPr lang="es-CO" sz="4000" dirty="0">
                <a:solidFill>
                  <a:srgbClr val="00F1FF"/>
                </a:solidFill>
                <a:latin typeface="Raleway Black" pitchFamily="2" charset="0"/>
              </a:rPr>
              <a:t>ANTECEDENTE TEÓRICO</a:t>
            </a:r>
            <a:endParaRPr lang="en-US" sz="4000" dirty="0">
              <a:solidFill>
                <a:srgbClr val="00F1FF"/>
              </a:solidFill>
              <a:latin typeface="Raleway Black" pitchFamily="2" charset="0"/>
            </a:endParaRPr>
          </a:p>
        </p:txBody>
      </p:sp>
    </p:spTree>
    <p:extLst>
      <p:ext uri="{BB962C8B-B14F-4D97-AF65-F5344CB8AC3E}">
        <p14:creationId xmlns:p14="http://schemas.microsoft.com/office/powerpoint/2010/main" val="2314293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6000D7A3-C136-915E-B6EE-13E2200E6F0C}"/>
              </a:ext>
            </a:extLst>
          </p:cNvPr>
          <p:cNvSpPr txBox="1"/>
          <p:nvPr/>
        </p:nvSpPr>
        <p:spPr>
          <a:xfrm>
            <a:off x="486957" y="3640692"/>
            <a:ext cx="5145787" cy="461665"/>
          </a:xfrm>
          <a:prstGeom prst="rect">
            <a:avLst/>
          </a:prstGeom>
          <a:noFill/>
        </p:spPr>
        <p:txBody>
          <a:bodyPr wrap="square" rtlCol="0">
            <a:spAutoFit/>
          </a:bodyPr>
          <a:lstStyle/>
          <a:p>
            <a:r>
              <a:rPr lang="es-CO" sz="2400" dirty="0">
                <a:solidFill>
                  <a:srgbClr val="00F1FF"/>
                </a:solidFill>
                <a:latin typeface="Raleway Black" pitchFamily="2" charset="0"/>
                <a:ea typeface="Open Sans SemiBold" panose="020B0706030804020204" pitchFamily="34" charset="0"/>
                <a:cs typeface="Open Sans SemiBold" panose="020B0706030804020204" pitchFamily="34" charset="0"/>
              </a:rPr>
              <a:t>Modelos Generadores de textos</a:t>
            </a:r>
            <a:endParaRPr lang="en-US" sz="24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538731" y="1335614"/>
            <a:ext cx="10073461" cy="461665"/>
          </a:xfrm>
          <a:prstGeom prst="rect">
            <a:avLst/>
          </a:prstGeom>
          <a:noFill/>
        </p:spPr>
        <p:txBody>
          <a:bodyPr wrap="square" rtlCol="0">
            <a:spAutoFit/>
          </a:bodyPr>
          <a:lstStyle/>
          <a:p>
            <a:r>
              <a:rPr lang="es-MX" sz="2400" dirty="0">
                <a:solidFill>
                  <a:srgbClr val="F03CED"/>
                </a:solidFill>
                <a:latin typeface="Raleway Black" pitchFamily="2" charset="0"/>
                <a:ea typeface="Open Sans SemiBold" panose="020B0706030804020204" pitchFamily="34" charset="0"/>
                <a:cs typeface="Open Sans SemiBold" panose="020B0706030804020204" pitchFamily="34" charset="0"/>
              </a:rPr>
              <a:t>Impacto de la Inteligencia Artificial en el Desarrollo de Software</a:t>
            </a:r>
            <a:endParaRPr lang="en-US" sz="24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486957" y="4130242"/>
            <a:ext cx="10447206" cy="1077218"/>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MX" dirty="0">
                <a:solidFill>
                  <a:schemeClr val="bg1"/>
                </a:solidFill>
              </a:rPr>
              <a:t>En la actualidad hay muchas herramientas de inteligencia artificial de generación de texto y código algunas de estas son </a:t>
            </a:r>
            <a:r>
              <a:rPr lang="es-MX" dirty="0" err="1">
                <a:solidFill>
                  <a:schemeClr val="bg1"/>
                </a:solidFill>
              </a:rPr>
              <a:t>OpenAI</a:t>
            </a:r>
            <a:r>
              <a:rPr lang="es-MX" dirty="0">
                <a:solidFill>
                  <a:schemeClr val="bg1"/>
                </a:solidFill>
              </a:rPr>
              <a:t> Codex y </a:t>
            </a:r>
            <a:r>
              <a:rPr lang="es-MX" dirty="0" err="1">
                <a:solidFill>
                  <a:schemeClr val="bg1"/>
                </a:solidFill>
              </a:rPr>
              <a:t>GPT</a:t>
            </a:r>
            <a:r>
              <a:rPr lang="es-MX" dirty="0">
                <a:solidFill>
                  <a:schemeClr val="bg1"/>
                </a:solidFill>
              </a:rPr>
              <a:t>-4, </a:t>
            </a:r>
            <a:r>
              <a:rPr lang="es-MX" dirty="0" err="1">
                <a:solidFill>
                  <a:schemeClr val="bg1"/>
                </a:solidFill>
              </a:rPr>
              <a:t>DeepCode</a:t>
            </a:r>
            <a:r>
              <a:rPr lang="es-MX" dirty="0">
                <a:solidFill>
                  <a:schemeClr val="bg1"/>
                </a:solidFill>
              </a:rPr>
              <a:t>, </a:t>
            </a:r>
            <a:r>
              <a:rPr lang="es-MX" dirty="0" err="1">
                <a:solidFill>
                  <a:schemeClr val="bg1"/>
                </a:solidFill>
              </a:rPr>
              <a:t>Bard</a:t>
            </a:r>
            <a:r>
              <a:rPr lang="es-MX" dirty="0">
                <a:solidFill>
                  <a:schemeClr val="bg1"/>
                </a:solidFill>
              </a:rPr>
              <a:t>, </a:t>
            </a:r>
            <a:r>
              <a:rPr lang="es-MX" dirty="0" err="1">
                <a:solidFill>
                  <a:schemeClr val="bg1"/>
                </a:solidFill>
              </a:rPr>
              <a:t>ChatGPT</a:t>
            </a:r>
            <a:r>
              <a:rPr lang="es-MX" dirty="0">
                <a:solidFill>
                  <a:schemeClr val="bg1"/>
                </a:solidFill>
              </a:rPr>
              <a:t> que en la actualidad se encuentra en su cuarta versión y ha revolucionado la manera en que entendemos la inteligencia artificial y sus aplicaciones en nuestro diario vivir.</a:t>
            </a:r>
            <a:endParaRPr lang="en-US"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538731" y="1871331"/>
            <a:ext cx="10395432" cy="1077218"/>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MX" dirty="0">
                <a:solidFill>
                  <a:schemeClr val="bg1"/>
                </a:solidFill>
              </a:rPr>
              <a:t>Esta ola de inteligencia artificial impactará el trabajo de los desarrolladores de software, así que es importante estar preparados. Los desarrolladores deben entender en qué consisten dichas tecnologías y cómo pueden aplicarlas, tanto en el ciclo de vida de desarrollo de software como en las aplicaciones mismas.</a:t>
            </a:r>
            <a:endParaRPr lang="es-CO" dirty="0">
              <a:solidFill>
                <a:schemeClr val="bg1"/>
              </a:solidFill>
            </a:endParaRPr>
          </a:p>
        </p:txBody>
      </p:sp>
      <p:sp>
        <p:nvSpPr>
          <p:cNvPr id="27" name="CuadroTexto 26">
            <a:extLst>
              <a:ext uri="{FF2B5EF4-FFF2-40B4-BE49-F238E27FC236}">
                <a16:creationId xmlns:a16="http://schemas.microsoft.com/office/drawing/2014/main" id="{F4980541-A99B-E1FD-BCFC-A60BA2097147}"/>
              </a:ext>
            </a:extLst>
          </p:cNvPr>
          <p:cNvSpPr txBox="1"/>
          <p:nvPr/>
        </p:nvSpPr>
        <p:spPr>
          <a:xfrm>
            <a:off x="4014027" y="214973"/>
            <a:ext cx="4653990"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ANTECEDENTE TEÓRICO</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77222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2194396" y="2894271"/>
            <a:ext cx="8460971" cy="707886"/>
          </a:xfrm>
          <a:prstGeom prst="rect">
            <a:avLst/>
          </a:prstGeom>
          <a:noFill/>
        </p:spPr>
        <p:txBody>
          <a:bodyPr wrap="none" rtlCol="0">
            <a:spAutoFit/>
          </a:bodyPr>
          <a:lstStyle/>
          <a:p>
            <a:r>
              <a:rPr lang="es-CO" sz="4000" dirty="0">
                <a:solidFill>
                  <a:srgbClr val="EB9734"/>
                </a:solidFill>
                <a:latin typeface="Raleway Black" pitchFamily="2" charset="0"/>
              </a:rPr>
              <a:t>MARCO TEÓRICO DEL CONTEXTO</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538327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834864" y="1480357"/>
            <a:ext cx="10622029" cy="2308324"/>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Las redes neuronales son un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modelo computacional </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inspirado en el sistema nervioso biológico. </a:t>
            </a:r>
          </a:p>
          <a:p>
            <a:pPr algn="just"/>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Arquitectura de una red neuronal simple </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Una red neuronal básica tiene neuronas artificiales interconectadas en tres capas</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943350" lvl="8"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Capa de Entrada</a:t>
            </a:r>
          </a:p>
          <a:p>
            <a:pPr marL="3943350" lvl="8"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Capa Oculta</a:t>
            </a:r>
          </a:p>
          <a:p>
            <a:pPr marL="3943350" lvl="8"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Capa de Salida</a:t>
            </a:r>
          </a:p>
        </p:txBody>
      </p:sp>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1000737" y="5324138"/>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847307" y="1018692"/>
            <a:ext cx="2954655" cy="461665"/>
          </a:xfrm>
          <a:prstGeom prst="rect">
            <a:avLst/>
          </a:prstGeom>
          <a:noFill/>
        </p:spPr>
        <p:txBody>
          <a:bodyPr wrap="none" rtlCol="0">
            <a:spAutoFit/>
          </a:bodyPr>
          <a:lstStyle/>
          <a:p>
            <a:r>
              <a:rPr lang="en-US" sz="2400" dirty="0">
                <a:solidFill>
                  <a:srgbClr val="EB9734"/>
                </a:solidFill>
                <a:latin typeface="Raleway Black" pitchFamily="2" charset="0"/>
              </a:rPr>
              <a:t>Redes </a:t>
            </a:r>
            <a:r>
              <a:rPr lang="en-US" sz="2400" dirty="0" err="1">
                <a:solidFill>
                  <a:srgbClr val="EB9734"/>
                </a:solidFill>
                <a:latin typeface="Raleway Black" pitchFamily="2" charset="0"/>
              </a:rPr>
              <a:t>Neuronales</a:t>
            </a:r>
            <a:endParaRPr lang="en-US" sz="2400" dirty="0">
              <a:solidFill>
                <a:srgbClr val="EB9734"/>
              </a:solidFill>
              <a:latin typeface="Raleway Black" pitchFamily="2" charset="0"/>
            </a:endParaRPr>
          </a:p>
        </p:txBody>
      </p:sp>
      <p:pic>
        <p:nvPicPr>
          <p:cNvPr id="9" name="Imagen 8">
            <a:extLst>
              <a:ext uri="{FF2B5EF4-FFF2-40B4-BE49-F238E27FC236}">
                <a16:creationId xmlns:a16="http://schemas.microsoft.com/office/drawing/2014/main" id="{7F94AD67-E74E-0198-9546-A19BC532D6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27754" y="3931242"/>
            <a:ext cx="4936490" cy="2493010"/>
          </a:xfrm>
          <a:prstGeom prst="rect">
            <a:avLst/>
          </a:prstGeom>
          <a:noFill/>
          <a:ln>
            <a:noFill/>
          </a:ln>
        </p:spPr>
      </p:pic>
    </p:spTree>
    <p:extLst>
      <p:ext uri="{BB962C8B-B14F-4D97-AF65-F5344CB8AC3E}">
        <p14:creationId xmlns:p14="http://schemas.microsoft.com/office/powerpoint/2010/main" val="4016589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0982566" y="5953681"/>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3393C719-FE86-45DB-8220-B3DF1F0574E4}"/>
              </a:ext>
            </a:extLst>
          </p:cNvPr>
          <p:cNvSpPr/>
          <p:nvPr/>
        </p:nvSpPr>
        <p:spPr>
          <a:xfrm rot="14378614">
            <a:off x="-261160" y="6083488"/>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691181" y="972040"/>
            <a:ext cx="10940816" cy="954107"/>
          </a:xfrm>
          <a:prstGeom prst="rect">
            <a:avLst/>
          </a:prstGeom>
          <a:noFill/>
        </p:spPr>
        <p:txBody>
          <a:bodyPr wrap="none" rtlCol="0">
            <a:spAutoFit/>
          </a:bodyPr>
          <a:lstStyle/>
          <a:p>
            <a:r>
              <a:rPr lang="en-US" sz="2400" dirty="0">
                <a:solidFill>
                  <a:srgbClr val="EB9734"/>
                </a:solidFill>
                <a:latin typeface="Raleway Black" pitchFamily="2" charset="0"/>
              </a:rPr>
              <a:t>Transformer</a:t>
            </a:r>
          </a:p>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Un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es una arquitectura de redes neuronales que aprende contexto y, por lo tanto, significado </a:t>
            </a:r>
          </a:p>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mediante el seguimiento de relaciones en datos secuenciales como las palabras de una oración.</a:t>
            </a:r>
            <a:endParaRPr lang="en-US" sz="1600" dirty="0">
              <a:solidFill>
                <a:srgbClr val="EB9734"/>
              </a:solidFill>
              <a:latin typeface="Raleway Black" pitchFamily="2" charset="0"/>
            </a:endParaRPr>
          </a:p>
        </p:txBody>
      </p:sp>
      <p:pic>
        <p:nvPicPr>
          <p:cNvPr id="10" name="Imagen 9">
            <a:extLst>
              <a:ext uri="{FF2B5EF4-FFF2-40B4-BE49-F238E27FC236}">
                <a16:creationId xmlns:a16="http://schemas.microsoft.com/office/drawing/2014/main" id="{676A91D3-E036-3950-73F2-E6EF5FA6AFD7}"/>
              </a:ext>
            </a:extLst>
          </p:cNvPr>
          <p:cNvPicPr>
            <a:picLocks noChangeAspect="1"/>
          </p:cNvPicPr>
          <p:nvPr/>
        </p:nvPicPr>
        <p:blipFill>
          <a:blip r:embed="rId3"/>
          <a:stretch>
            <a:fillRect/>
          </a:stretch>
        </p:blipFill>
        <p:spPr>
          <a:xfrm>
            <a:off x="2870719" y="3517623"/>
            <a:ext cx="807195" cy="807195"/>
          </a:xfrm>
          <a:prstGeom prst="rect">
            <a:avLst/>
          </a:prstGeom>
        </p:spPr>
      </p:pic>
      <p:pic>
        <p:nvPicPr>
          <p:cNvPr id="12" name="Imagen 11">
            <a:extLst>
              <a:ext uri="{FF2B5EF4-FFF2-40B4-BE49-F238E27FC236}">
                <a16:creationId xmlns:a16="http://schemas.microsoft.com/office/drawing/2014/main" id="{3B421A35-19B5-FD7B-A68E-6C498E8896BA}"/>
              </a:ext>
            </a:extLst>
          </p:cNvPr>
          <p:cNvPicPr>
            <a:picLocks noChangeAspect="1"/>
          </p:cNvPicPr>
          <p:nvPr/>
        </p:nvPicPr>
        <p:blipFill>
          <a:blip r:embed="rId4"/>
          <a:stretch>
            <a:fillRect/>
          </a:stretch>
        </p:blipFill>
        <p:spPr>
          <a:xfrm>
            <a:off x="9416068" y="3071841"/>
            <a:ext cx="1648161" cy="1648161"/>
          </a:xfrm>
          <a:prstGeom prst="rect">
            <a:avLst/>
          </a:prstGeom>
        </p:spPr>
      </p:pic>
      <p:pic>
        <p:nvPicPr>
          <p:cNvPr id="13" name="Imagen 12">
            <a:extLst>
              <a:ext uri="{FF2B5EF4-FFF2-40B4-BE49-F238E27FC236}">
                <a16:creationId xmlns:a16="http://schemas.microsoft.com/office/drawing/2014/main" id="{E34330B4-F858-E34F-CFBA-5DE320906DCD}"/>
              </a:ext>
            </a:extLst>
          </p:cNvPr>
          <p:cNvPicPr>
            <a:picLocks noChangeAspect="1"/>
          </p:cNvPicPr>
          <p:nvPr/>
        </p:nvPicPr>
        <p:blipFill>
          <a:blip r:embed="rId3"/>
          <a:stretch>
            <a:fillRect/>
          </a:stretch>
        </p:blipFill>
        <p:spPr>
          <a:xfrm>
            <a:off x="8679758" y="3505052"/>
            <a:ext cx="807195" cy="807195"/>
          </a:xfrm>
          <a:prstGeom prst="rect">
            <a:avLst/>
          </a:prstGeom>
        </p:spPr>
      </p:pic>
      <p:pic>
        <p:nvPicPr>
          <p:cNvPr id="14" name="Imagen 13">
            <a:extLst>
              <a:ext uri="{FF2B5EF4-FFF2-40B4-BE49-F238E27FC236}">
                <a16:creationId xmlns:a16="http://schemas.microsoft.com/office/drawing/2014/main" id="{90289E3A-34E2-2D16-19D0-129994EBBC8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90534" y="2059124"/>
            <a:ext cx="4305719" cy="4531388"/>
          </a:xfrm>
          <a:prstGeom prst="rect">
            <a:avLst/>
          </a:prstGeom>
          <a:noFill/>
          <a:ln>
            <a:noFill/>
          </a:ln>
        </p:spPr>
      </p:pic>
      <p:grpSp>
        <p:nvGrpSpPr>
          <p:cNvPr id="4" name="Grupo 3">
            <a:extLst>
              <a:ext uri="{FF2B5EF4-FFF2-40B4-BE49-F238E27FC236}">
                <a16:creationId xmlns:a16="http://schemas.microsoft.com/office/drawing/2014/main" id="{72F89EB0-524D-259C-3223-F64F7597ECC5}"/>
              </a:ext>
            </a:extLst>
          </p:cNvPr>
          <p:cNvGrpSpPr/>
          <p:nvPr/>
        </p:nvGrpSpPr>
        <p:grpSpPr>
          <a:xfrm>
            <a:off x="388271" y="3266659"/>
            <a:ext cx="2343181" cy="1431385"/>
            <a:chOff x="7101725" y="1198712"/>
            <a:chExt cx="2176267" cy="1198114"/>
          </a:xfrm>
        </p:grpSpPr>
        <p:pic>
          <p:nvPicPr>
            <p:cNvPr id="5" name="Imagen 4">
              <a:extLst>
                <a:ext uri="{FF2B5EF4-FFF2-40B4-BE49-F238E27FC236}">
                  <a16:creationId xmlns:a16="http://schemas.microsoft.com/office/drawing/2014/main" id="{F938D060-F3D4-E2FD-F0DC-78D9563557D4}"/>
                </a:ext>
              </a:extLst>
            </p:cNvPr>
            <p:cNvPicPr>
              <a:picLocks noChangeAspect="1"/>
            </p:cNvPicPr>
            <p:nvPr/>
          </p:nvPicPr>
          <p:blipFill>
            <a:blip r:embed="rId4"/>
            <a:stretch>
              <a:fillRect/>
            </a:stretch>
          </p:blipFill>
          <p:spPr>
            <a:xfrm>
              <a:off x="8455695" y="1332593"/>
              <a:ext cx="822297" cy="822297"/>
            </a:xfrm>
            <a:prstGeom prst="rect">
              <a:avLst/>
            </a:prstGeom>
          </p:spPr>
        </p:pic>
        <p:pic>
          <p:nvPicPr>
            <p:cNvPr id="6" name="Imagen 5">
              <a:extLst>
                <a:ext uri="{FF2B5EF4-FFF2-40B4-BE49-F238E27FC236}">
                  <a16:creationId xmlns:a16="http://schemas.microsoft.com/office/drawing/2014/main" id="{1354D350-E0DF-EBE8-0747-A76B1563E8D7}"/>
                </a:ext>
              </a:extLst>
            </p:cNvPr>
            <p:cNvPicPr>
              <a:picLocks noChangeAspect="1"/>
            </p:cNvPicPr>
            <p:nvPr/>
          </p:nvPicPr>
          <p:blipFill>
            <a:blip r:embed="rId6"/>
            <a:stretch>
              <a:fillRect/>
            </a:stretch>
          </p:blipFill>
          <p:spPr>
            <a:xfrm>
              <a:off x="7101725" y="1343115"/>
              <a:ext cx="811775" cy="811775"/>
            </a:xfrm>
            <a:prstGeom prst="rect">
              <a:avLst/>
            </a:prstGeom>
          </p:spPr>
        </p:pic>
        <p:pic>
          <p:nvPicPr>
            <p:cNvPr id="11" name="Imagen 10">
              <a:extLst>
                <a:ext uri="{FF2B5EF4-FFF2-40B4-BE49-F238E27FC236}">
                  <a16:creationId xmlns:a16="http://schemas.microsoft.com/office/drawing/2014/main" id="{7B1D4890-71F9-AE42-D5C4-0E4941D92B47}"/>
                </a:ext>
              </a:extLst>
            </p:cNvPr>
            <p:cNvPicPr>
              <a:picLocks noChangeAspect="1"/>
            </p:cNvPicPr>
            <p:nvPr/>
          </p:nvPicPr>
          <p:blipFill>
            <a:blip r:embed="rId7"/>
            <a:stretch>
              <a:fillRect/>
            </a:stretch>
          </p:blipFill>
          <p:spPr>
            <a:xfrm>
              <a:off x="7587684" y="1198712"/>
              <a:ext cx="1198114" cy="1198114"/>
            </a:xfrm>
            <a:prstGeom prst="rect">
              <a:avLst/>
            </a:prstGeom>
          </p:spPr>
        </p:pic>
      </p:grpSp>
    </p:spTree>
    <p:extLst>
      <p:ext uri="{BB962C8B-B14F-4D97-AF65-F5344CB8AC3E}">
        <p14:creationId xmlns:p14="http://schemas.microsoft.com/office/powerpoint/2010/main" val="4276049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0987570" y="5393155"/>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3393C719-FE86-45DB-8220-B3DF1F0574E4}"/>
              </a:ext>
            </a:extLst>
          </p:cNvPr>
          <p:cNvSpPr/>
          <p:nvPr/>
        </p:nvSpPr>
        <p:spPr>
          <a:xfrm rot="14378614">
            <a:off x="-217466" y="5203011"/>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820868" y="1229391"/>
            <a:ext cx="10550261" cy="3231654"/>
          </a:xfrm>
          <a:prstGeom prst="rect">
            <a:avLst/>
          </a:prstGeom>
          <a:noFill/>
        </p:spPr>
        <p:txBody>
          <a:bodyPr wrap="square" rtlCol="0">
            <a:spAutoFit/>
          </a:bodyPr>
          <a:lstStyle/>
          <a:p>
            <a:pPr algn="just"/>
            <a:r>
              <a:rPr lang="en-US" sz="2400" dirty="0">
                <a:solidFill>
                  <a:srgbClr val="EB9734"/>
                </a:solidFill>
                <a:latin typeface="Raleway Black" pitchFamily="2" charset="0"/>
              </a:rPr>
              <a:t>Transformer</a:t>
            </a: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El modelo de inteligencia artificial basado en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entrenado con datos de código CSS y HTML</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aprende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las relaciones y patrones entre el código HTML y sus estilos correspondientes en CSS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Durante el entrenamiento, el modelo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recibe pares de ejemplos donde el HTML está emparejado con su CSS correspondiente.</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Utilizando la arquitectura de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el modelo puede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entender el contexto y la estructura del HTML para generar estilos CSS apropiados.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Cuando se le da un código HTML como entrada, el modelo genera el código CSS necesario para estilizar el HTML basándose en los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patrones y relaciones aprendidos durante el entrenamiento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proporcionando así estilos coherentes y funcionales.</a:t>
            </a:r>
            <a:endParaRPr lang="en-US" dirty="0">
              <a:solidFill>
                <a:srgbClr val="EB9734"/>
              </a:solidFill>
              <a:latin typeface="Raleway Black" pitchFamily="2" charset="0"/>
            </a:endParaRPr>
          </a:p>
        </p:txBody>
      </p:sp>
    </p:spTree>
    <p:extLst>
      <p:ext uri="{BB962C8B-B14F-4D97-AF65-F5344CB8AC3E}">
        <p14:creationId xmlns:p14="http://schemas.microsoft.com/office/powerpoint/2010/main" val="28854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5D4D7C5F-06D1-62DB-9343-B07E1EA05D99}"/>
              </a:ext>
            </a:extLst>
          </p:cNvPr>
          <p:cNvSpPr/>
          <p:nvPr/>
        </p:nvSpPr>
        <p:spPr>
          <a:xfrm rot="8561659">
            <a:off x="10155834" y="5811445"/>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1235140" y="5119365"/>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F3AF34A3-B019-932B-2E4C-56148C89CF02}"/>
              </a:ext>
            </a:extLst>
          </p:cNvPr>
          <p:cNvSpPr/>
          <p:nvPr/>
        </p:nvSpPr>
        <p:spPr>
          <a:xfrm rot="8409895">
            <a:off x="378569" y="6052124"/>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Marco 4">
            <a:extLst>
              <a:ext uri="{FF2B5EF4-FFF2-40B4-BE49-F238E27FC236}">
                <a16:creationId xmlns:a16="http://schemas.microsoft.com/office/drawing/2014/main" id="{200A66D6-3519-314A-51EE-763DF2500C1D}"/>
              </a:ext>
            </a:extLst>
          </p:cNvPr>
          <p:cNvSpPr/>
          <p:nvPr/>
        </p:nvSpPr>
        <p:spPr>
          <a:xfrm rot="1712911">
            <a:off x="10897715" y="-28698"/>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B8B3D805-BA03-C98E-E01B-D09A4EE7B12A}"/>
              </a:ext>
            </a:extLst>
          </p:cNvPr>
          <p:cNvSpPr/>
          <p:nvPr/>
        </p:nvSpPr>
        <p:spPr>
          <a:xfrm rot="10646673">
            <a:off x="-649431" y="5149761"/>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3393C719-FE86-45DB-8220-B3DF1F0574E4}"/>
              </a:ext>
            </a:extLst>
          </p:cNvPr>
          <p:cNvSpPr/>
          <p:nvPr/>
        </p:nvSpPr>
        <p:spPr>
          <a:xfrm rot="14378614">
            <a:off x="-529330" y="1279233"/>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558315" y="873578"/>
            <a:ext cx="1374094" cy="461665"/>
          </a:xfrm>
          <a:prstGeom prst="rect">
            <a:avLst/>
          </a:prstGeom>
          <a:noFill/>
        </p:spPr>
        <p:txBody>
          <a:bodyPr wrap="none" rtlCol="0">
            <a:spAutoFit/>
          </a:bodyPr>
          <a:lstStyle/>
          <a:p>
            <a:pPr algn="just"/>
            <a:r>
              <a:rPr lang="es-MX" sz="2400" dirty="0" err="1">
                <a:solidFill>
                  <a:srgbClr val="EB9734"/>
                </a:solidFill>
                <a:latin typeface="Raleway Black" pitchFamily="2" charset="0"/>
                <a:ea typeface="Open Sans SemiBold" panose="020B0706030804020204" pitchFamily="34" charset="0"/>
                <a:cs typeface="Open Sans SemiBold" panose="020B0706030804020204" pitchFamily="34" charset="0"/>
              </a:rPr>
              <a:t>Dataset</a:t>
            </a:r>
            <a:endPar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377E108F-7A62-89DF-7ACE-5B816596A268}"/>
              </a:ext>
            </a:extLst>
          </p:cNvPr>
          <p:cNvSpPr txBox="1"/>
          <p:nvPr/>
        </p:nvSpPr>
        <p:spPr>
          <a:xfrm>
            <a:off x="527387" y="1381635"/>
            <a:ext cx="11137224" cy="3693319"/>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Un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es un conjunto de datos organizados de forma sistemática, que se utiliza generalmente para entrenar modelos de aprendizaje automático</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Los pasos en los que se utiliza un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en la arquitectura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son :</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285750"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Preprocesamiento del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Antes de alimentar el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al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es necesario realizar un preprocesamiento.</a:t>
            </a:r>
          </a:p>
          <a:p>
            <a:pPr marL="285750"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División del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El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suele dividirse en conjuntos de entrenamiento, validación y prueba.</a:t>
            </a:r>
          </a:p>
          <a:p>
            <a:pPr marL="285750"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Entrenamiento del Modelo: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Una vez que el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está preparado y dividido, se alimenta al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durante el proceso de entrenamiento.</a:t>
            </a:r>
          </a:p>
          <a:p>
            <a:pPr marL="285750"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Evaluación del Modelo: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Una vez que el modelo ha sido entrenado, se evalúa su rendimiento utilizando el conjunto de datos de prueba.</a:t>
            </a:r>
          </a:p>
        </p:txBody>
      </p:sp>
    </p:spTree>
    <p:extLst>
      <p:ext uri="{BB962C8B-B14F-4D97-AF65-F5344CB8AC3E}">
        <p14:creationId xmlns:p14="http://schemas.microsoft.com/office/powerpoint/2010/main" val="3079325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561538" y="888948"/>
            <a:ext cx="5864106" cy="461665"/>
          </a:xfrm>
          <a:prstGeom prst="rect">
            <a:avLst/>
          </a:prstGeom>
          <a:noFill/>
        </p:spPr>
        <p:txBody>
          <a:bodyPr wrap="none" rtlCol="0">
            <a:spAutoFit/>
          </a:bodyPr>
          <a:lstStyle/>
          <a:p>
            <a:pPr algn="just"/>
            <a:r>
              <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rPr>
              <a:t>Recolección de Datos para el </a:t>
            </a:r>
            <a:r>
              <a:rPr lang="es-MX" sz="2400" dirty="0" err="1">
                <a:solidFill>
                  <a:srgbClr val="EB9734"/>
                </a:solidFill>
                <a:latin typeface="Raleway Black" pitchFamily="2" charset="0"/>
                <a:ea typeface="Open Sans SemiBold" panose="020B0706030804020204" pitchFamily="34" charset="0"/>
                <a:cs typeface="Open Sans SemiBold" panose="020B0706030804020204" pitchFamily="34" charset="0"/>
              </a:rPr>
              <a:t>Dataset</a:t>
            </a:r>
            <a:endPar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377E108F-7A62-89DF-7ACE-5B816596A268}"/>
              </a:ext>
            </a:extLst>
          </p:cNvPr>
          <p:cNvSpPr txBox="1"/>
          <p:nvPr/>
        </p:nvSpPr>
        <p:spPr>
          <a:xfrm>
            <a:off x="527387" y="1381635"/>
            <a:ext cx="11137224" cy="2308324"/>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En el proceso de recolección de datos para la creación de nuestro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empleamos una variedad de generadores y recursos. </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Css</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Grid</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Generator</a:t>
            </a:r>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Ultimate CSS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Gradient</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Generator</a:t>
            </a:r>
            <a:endParaRPr lang="es-MX" dirty="0">
              <a:solidFill>
                <a:srgbClr val="EB9734"/>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CSS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Code</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Generators</a:t>
            </a:r>
            <a:endParaRPr lang="es-MX" dirty="0">
              <a:solidFill>
                <a:srgbClr val="EB9734"/>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The</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Ultimate CSS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Generator</a:t>
            </a:r>
            <a:endParaRPr lang="es-MX" dirty="0">
              <a:solidFill>
                <a:srgbClr val="EB9734"/>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EnjoyCSS</a:t>
            </a:r>
            <a:endParaRPr lang="es-MX" dirty="0">
              <a:solidFill>
                <a:srgbClr val="EB9734"/>
              </a:solidFill>
              <a:latin typeface="Raleway Black" pitchFamily="2" charset="0"/>
              <a:ea typeface="Open Sans SemiBold" panose="020B0706030804020204" pitchFamily="34" charset="0"/>
              <a:cs typeface="Open Sans SemiBold" panose="020B0706030804020204" pitchFamily="34" charset="0"/>
            </a:endParaRPr>
          </a:p>
        </p:txBody>
      </p:sp>
      <p:sp>
        <p:nvSpPr>
          <p:cNvPr id="9" name="CuadroTexto 8">
            <a:extLst>
              <a:ext uri="{FF2B5EF4-FFF2-40B4-BE49-F238E27FC236}">
                <a16:creationId xmlns:a16="http://schemas.microsoft.com/office/drawing/2014/main" id="{7D41C454-41D9-C899-0776-B68F90F964AA}"/>
              </a:ext>
            </a:extLst>
          </p:cNvPr>
          <p:cNvSpPr txBox="1"/>
          <p:nvPr/>
        </p:nvSpPr>
        <p:spPr>
          <a:xfrm>
            <a:off x="561538" y="4205324"/>
            <a:ext cx="5408313" cy="461665"/>
          </a:xfrm>
          <a:prstGeom prst="rect">
            <a:avLst/>
          </a:prstGeom>
          <a:noFill/>
        </p:spPr>
        <p:txBody>
          <a:bodyPr wrap="square" rtlCol="0">
            <a:spAutoFit/>
          </a:bodyPr>
          <a:lstStyle/>
          <a:p>
            <a:pPr algn="just"/>
            <a:r>
              <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rPr>
              <a:t>Fine-</a:t>
            </a:r>
            <a:r>
              <a:rPr lang="es-MX" sz="2400" dirty="0" err="1">
                <a:solidFill>
                  <a:srgbClr val="EB9734"/>
                </a:solidFill>
                <a:latin typeface="Raleway Black" pitchFamily="2" charset="0"/>
                <a:ea typeface="Open Sans SemiBold" panose="020B0706030804020204" pitchFamily="34" charset="0"/>
                <a:cs typeface="Open Sans SemiBold" panose="020B0706030804020204" pitchFamily="34" charset="0"/>
              </a:rPr>
              <a:t>Tuning</a:t>
            </a:r>
            <a:endPar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CF85A8DE-17C2-1657-9F61-67EB1476CE55}"/>
              </a:ext>
            </a:extLst>
          </p:cNvPr>
          <p:cNvSpPr txBox="1"/>
          <p:nvPr/>
        </p:nvSpPr>
        <p:spPr>
          <a:xfrm>
            <a:off x="561538" y="4830034"/>
            <a:ext cx="11137224" cy="646331"/>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El Fine-</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Tuning</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o ajuste fino permite tomar un modelo entrenado que realiza bien una determinada tarea y aprovechar todo su conocimiento para resolver una nueva tarea específica</a:t>
            </a:r>
          </a:p>
        </p:txBody>
      </p:sp>
    </p:spTree>
    <p:extLst>
      <p:ext uri="{BB962C8B-B14F-4D97-AF65-F5344CB8AC3E}">
        <p14:creationId xmlns:p14="http://schemas.microsoft.com/office/powerpoint/2010/main" val="2812563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6000D7A3-C136-915E-B6EE-13E2200E6F0C}"/>
              </a:ext>
            </a:extLst>
          </p:cNvPr>
          <p:cNvSpPr txBox="1"/>
          <p:nvPr/>
        </p:nvSpPr>
        <p:spPr>
          <a:xfrm>
            <a:off x="3242031" y="3719644"/>
            <a:ext cx="5145787" cy="461665"/>
          </a:xfrm>
          <a:prstGeom prst="rect">
            <a:avLst/>
          </a:prstGeom>
          <a:noFill/>
        </p:spPr>
        <p:txBody>
          <a:bodyPr wrap="square" rtlCol="0">
            <a:spAutoFit/>
          </a:bodyPr>
          <a:lstStyle/>
          <a:p>
            <a:r>
              <a:rPr lang="es-CO" sz="2400" dirty="0">
                <a:solidFill>
                  <a:srgbClr val="00F1FF"/>
                </a:solidFill>
                <a:latin typeface="Raleway Black" pitchFamily="2" charset="0"/>
                <a:ea typeface="Open Sans SemiBold" panose="020B0706030804020204" pitchFamily="34" charset="0"/>
                <a:cs typeface="Open Sans SemiBold" panose="020B0706030804020204" pitchFamily="34" charset="0"/>
              </a:rPr>
              <a:t>Tecnologías mas usadas de CSS</a:t>
            </a:r>
            <a:endParaRPr lang="en-US" sz="24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6690035" y="1344504"/>
            <a:ext cx="4570482" cy="461665"/>
          </a:xfrm>
          <a:prstGeom prst="rect">
            <a:avLst/>
          </a:prstGeom>
          <a:noFill/>
        </p:spPr>
        <p:txBody>
          <a:bodyPr wrap="none" rtlCol="0">
            <a:spAutoFit/>
          </a:bodyPr>
          <a:lstStyle/>
          <a:p>
            <a:r>
              <a:rPr lang="es-CO" sz="2400" dirty="0">
                <a:solidFill>
                  <a:srgbClr val="F03CED"/>
                </a:solidFill>
                <a:latin typeface="Raleway Black" pitchFamily="2" charset="0"/>
                <a:ea typeface="Open Sans SemiBold" panose="020B0706030804020204" pitchFamily="34" charset="0"/>
                <a:cs typeface="Open Sans SemiBold" panose="020B0706030804020204" pitchFamily="34" charset="0"/>
              </a:rPr>
              <a:t>Desarrolladores de Software</a:t>
            </a:r>
            <a:endParaRPr lang="en-US" sz="24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000259" y="1344505"/>
            <a:ext cx="4015843" cy="461665"/>
          </a:xfrm>
          <a:prstGeom prst="rect">
            <a:avLst/>
          </a:prstGeom>
          <a:noFill/>
        </p:spPr>
        <p:txBody>
          <a:bodyPr wrap="none" rtlCol="0">
            <a:spAutoFit/>
          </a:bodyPr>
          <a:lstStyle/>
          <a:p>
            <a:r>
              <a:rPr lang="es-CO" sz="2400" b="1" dirty="0">
                <a:solidFill>
                  <a:srgbClr val="FFFF00"/>
                </a:solidFill>
                <a:latin typeface="Raleway Black" pitchFamily="2" charset="0"/>
                <a:ea typeface="Open Sans SemiBold" panose="020B0706030804020204" pitchFamily="34" charset="0"/>
                <a:cs typeface="Open Sans SemiBold" panose="020B0706030804020204" pitchFamily="34" charset="0"/>
              </a:rPr>
              <a:t>Breve Introducción a CSS</a:t>
            </a:r>
            <a:endParaRPr lang="en-US" sz="24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3242031" y="4242864"/>
            <a:ext cx="4845901" cy="1815882"/>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MX" dirty="0">
                <a:solidFill>
                  <a:schemeClr val="bg1"/>
                </a:solidFill>
                <a:latin typeface="Raleway Black" pitchFamily="2" charset="0"/>
              </a:rPr>
              <a:t>Según el sitio web </a:t>
            </a:r>
            <a:r>
              <a:rPr lang="es-MX" dirty="0" err="1">
                <a:solidFill>
                  <a:schemeClr val="bg1"/>
                </a:solidFill>
                <a:latin typeface="Raleway Black" pitchFamily="2" charset="0"/>
              </a:rPr>
              <a:t>BuiltWith</a:t>
            </a:r>
            <a:r>
              <a:rPr lang="es-MX" dirty="0">
                <a:solidFill>
                  <a:schemeClr val="bg1"/>
                </a:solidFill>
                <a:latin typeface="Raleway Black" pitchFamily="2" charset="0"/>
              </a:rPr>
              <a:t>, que rastrea el uso de tecnologías web en todo el mundo, Bootstrap es la librería de CSS más utilizada en la actualidad, con un 16% de participación de mercado. Le sigue </a:t>
            </a:r>
            <a:r>
              <a:rPr lang="es-MX" dirty="0" err="1">
                <a:solidFill>
                  <a:schemeClr val="bg1"/>
                </a:solidFill>
                <a:latin typeface="Raleway Black" pitchFamily="2" charset="0"/>
              </a:rPr>
              <a:t>Materialize</a:t>
            </a:r>
            <a:r>
              <a:rPr lang="es-MX" dirty="0">
                <a:solidFill>
                  <a:schemeClr val="bg1"/>
                </a:solidFill>
                <a:latin typeface="Raleway Black" pitchFamily="2" charset="0"/>
              </a:rPr>
              <a:t> CSS con un 0,9%, </a:t>
            </a:r>
            <a:r>
              <a:rPr lang="es-MX" dirty="0" err="1">
                <a:solidFill>
                  <a:schemeClr val="bg1"/>
                </a:solidFill>
                <a:latin typeface="Raleway Black" pitchFamily="2" charset="0"/>
              </a:rPr>
              <a:t>Foundation</a:t>
            </a:r>
            <a:r>
              <a:rPr lang="es-MX" dirty="0">
                <a:solidFill>
                  <a:schemeClr val="bg1"/>
                </a:solidFill>
                <a:latin typeface="Raleway Black" pitchFamily="2" charset="0"/>
              </a:rPr>
              <a:t> con un 0,8%, </a:t>
            </a:r>
            <a:r>
              <a:rPr lang="es-MX" dirty="0" err="1">
                <a:solidFill>
                  <a:schemeClr val="bg1"/>
                </a:solidFill>
                <a:latin typeface="Raleway Black" pitchFamily="2" charset="0"/>
              </a:rPr>
              <a:t>Tailwind</a:t>
            </a:r>
            <a:r>
              <a:rPr lang="es-MX" dirty="0">
                <a:solidFill>
                  <a:schemeClr val="bg1"/>
                </a:solidFill>
                <a:latin typeface="Raleway Black" pitchFamily="2" charset="0"/>
              </a:rPr>
              <a:t> CSS con un 0,6% etc.</a:t>
            </a:r>
            <a:endParaRPr lang="en-US" dirty="0">
              <a:solidFill>
                <a:schemeClr val="bg1"/>
              </a:solidFill>
              <a:latin typeface="Raleway Black" pitchFamily="2" charset="0"/>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6758811" y="1867724"/>
            <a:ext cx="4432929" cy="1323439"/>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solidFill>
                  <a:schemeClr val="bg1"/>
                </a:solidFill>
                <a:latin typeface="Raleway Black" pitchFamily="2" charset="0"/>
              </a:rPr>
              <a:t>Los </a:t>
            </a:r>
            <a:r>
              <a:rPr lang="en-US" dirty="0" err="1">
                <a:solidFill>
                  <a:schemeClr val="bg1"/>
                </a:solidFill>
                <a:latin typeface="Raleway Black" pitchFamily="2" charset="0"/>
              </a:rPr>
              <a:t>desarrolladores</a:t>
            </a:r>
            <a:r>
              <a:rPr lang="en-US" dirty="0">
                <a:solidFill>
                  <a:schemeClr val="bg1"/>
                </a:solidFill>
                <a:latin typeface="Raleway Black" pitchFamily="2" charset="0"/>
              </a:rPr>
              <a:t> de software </a:t>
            </a:r>
            <a:r>
              <a:rPr lang="es-MX" dirty="0">
                <a:solidFill>
                  <a:schemeClr val="bg1"/>
                </a:solidFill>
                <a:latin typeface="Raleway Black" pitchFamily="2" charset="0"/>
              </a:rPr>
              <a:t>sobre todo especializados en la implementación de diseños e interfaces gráficas </a:t>
            </a:r>
            <a:r>
              <a:rPr lang="en-US" dirty="0" err="1">
                <a:solidFill>
                  <a:schemeClr val="bg1"/>
                </a:solidFill>
                <a:latin typeface="Raleway Black" pitchFamily="2" charset="0"/>
              </a:rPr>
              <a:t>durante</a:t>
            </a:r>
            <a:r>
              <a:rPr lang="en-US" dirty="0">
                <a:solidFill>
                  <a:schemeClr val="bg1"/>
                </a:solidFill>
                <a:latin typeface="Raleway Black" pitchFamily="2" charset="0"/>
              </a:rPr>
              <a:t> </a:t>
            </a:r>
            <a:r>
              <a:rPr lang="en-US" dirty="0" err="1">
                <a:solidFill>
                  <a:schemeClr val="bg1"/>
                </a:solidFill>
                <a:latin typeface="Raleway Black" pitchFamily="2" charset="0"/>
              </a:rPr>
              <a:t>mucho</a:t>
            </a:r>
            <a:r>
              <a:rPr lang="en-US" dirty="0">
                <a:solidFill>
                  <a:schemeClr val="bg1"/>
                </a:solidFill>
                <a:latin typeface="Raleway Black" pitchFamily="2" charset="0"/>
              </a:rPr>
              <a:t> </a:t>
            </a:r>
            <a:r>
              <a:rPr lang="en-US" dirty="0" err="1">
                <a:solidFill>
                  <a:schemeClr val="bg1"/>
                </a:solidFill>
                <a:latin typeface="Raleway Black" pitchFamily="2" charset="0"/>
              </a:rPr>
              <a:t>tiempo</a:t>
            </a:r>
            <a:r>
              <a:rPr lang="en-US" dirty="0">
                <a:solidFill>
                  <a:schemeClr val="bg1"/>
                </a:solidFill>
                <a:latin typeface="Raleway Black" pitchFamily="2" charset="0"/>
              </a:rPr>
              <a:t> </a:t>
            </a:r>
            <a:r>
              <a:rPr lang="en-US" dirty="0" err="1">
                <a:solidFill>
                  <a:schemeClr val="bg1"/>
                </a:solidFill>
                <a:latin typeface="Raleway Black" pitchFamily="2" charset="0"/>
              </a:rPr>
              <a:t>han</a:t>
            </a:r>
            <a:r>
              <a:rPr lang="en-US" dirty="0">
                <a:solidFill>
                  <a:schemeClr val="bg1"/>
                </a:solidFill>
                <a:latin typeface="Raleway Black" pitchFamily="2" charset="0"/>
              </a:rPr>
              <a:t> </a:t>
            </a:r>
            <a:r>
              <a:rPr lang="en-US" dirty="0" err="1">
                <a:solidFill>
                  <a:schemeClr val="bg1"/>
                </a:solidFill>
                <a:latin typeface="Raleway Black" pitchFamily="2" charset="0"/>
              </a:rPr>
              <a:t>intentado</a:t>
            </a:r>
            <a:r>
              <a:rPr lang="en-US" dirty="0">
                <a:solidFill>
                  <a:schemeClr val="bg1"/>
                </a:solidFill>
                <a:latin typeface="Raleway Black" pitchFamily="2" charset="0"/>
              </a:rPr>
              <a:t> </a:t>
            </a:r>
            <a:r>
              <a:rPr lang="en-US" dirty="0" err="1">
                <a:solidFill>
                  <a:schemeClr val="bg1"/>
                </a:solidFill>
                <a:latin typeface="Raleway Black" pitchFamily="2" charset="0"/>
              </a:rPr>
              <a:t>hacer</a:t>
            </a:r>
            <a:r>
              <a:rPr lang="en-US" dirty="0">
                <a:solidFill>
                  <a:schemeClr val="bg1"/>
                </a:solidFill>
                <a:latin typeface="Raleway Black" pitchFamily="2" charset="0"/>
              </a:rPr>
              <a:t> </a:t>
            </a:r>
            <a:r>
              <a:rPr lang="en-US" dirty="0" err="1">
                <a:solidFill>
                  <a:schemeClr val="bg1"/>
                </a:solidFill>
                <a:latin typeface="Raleway Black" pitchFamily="2" charset="0"/>
              </a:rPr>
              <a:t>su</a:t>
            </a:r>
            <a:r>
              <a:rPr lang="en-US" dirty="0">
                <a:solidFill>
                  <a:schemeClr val="bg1"/>
                </a:solidFill>
                <a:latin typeface="Raleway Black" pitchFamily="2" charset="0"/>
              </a:rPr>
              <a:t> </a:t>
            </a:r>
            <a:r>
              <a:rPr lang="en-US" dirty="0" err="1">
                <a:solidFill>
                  <a:schemeClr val="bg1"/>
                </a:solidFill>
                <a:latin typeface="Raleway Black" pitchFamily="2" charset="0"/>
              </a:rPr>
              <a:t>trabajo</a:t>
            </a:r>
            <a:r>
              <a:rPr lang="en-US" dirty="0">
                <a:solidFill>
                  <a:schemeClr val="bg1"/>
                </a:solidFill>
                <a:latin typeface="Raleway Black" pitchFamily="2" charset="0"/>
              </a:rPr>
              <a:t> mas </a:t>
            </a:r>
            <a:r>
              <a:rPr lang="en-US" dirty="0" err="1">
                <a:solidFill>
                  <a:schemeClr val="bg1"/>
                </a:solidFill>
                <a:latin typeface="Raleway Black" pitchFamily="2" charset="0"/>
              </a:rPr>
              <a:t>eficiente</a:t>
            </a:r>
            <a:r>
              <a:rPr lang="en-US" dirty="0">
                <a:solidFill>
                  <a:schemeClr val="bg1"/>
                </a:solidFill>
                <a:latin typeface="Raleway Black" pitchFamily="2" charset="0"/>
              </a:rPr>
              <a:t> y </a:t>
            </a:r>
            <a:r>
              <a:rPr lang="en-US" dirty="0" err="1">
                <a:solidFill>
                  <a:schemeClr val="bg1"/>
                </a:solidFill>
                <a:latin typeface="Raleway Black" pitchFamily="2" charset="0"/>
              </a:rPr>
              <a:t>productivo</a:t>
            </a:r>
            <a:r>
              <a:rPr lang="en-US" dirty="0">
                <a:solidFill>
                  <a:schemeClr val="bg1"/>
                </a:solidFill>
                <a:latin typeface="Raleway Black" pitchFamily="2" charset="0"/>
              </a:rPr>
              <a:t>.</a:t>
            </a:r>
            <a:endParaRPr lang="es-CO" dirty="0">
              <a:solidFill>
                <a:schemeClr val="bg1"/>
              </a:solidFill>
              <a:latin typeface="Raleway Black" pitchFamily="2" charset="0"/>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000259" y="1814917"/>
            <a:ext cx="3922608" cy="1323439"/>
          </a:xfrm>
          <a:prstGeom prst="rect">
            <a:avLst/>
          </a:prstGeom>
          <a:noFill/>
        </p:spPr>
        <p:txBody>
          <a:bodyPr wrap="square" rtlCol="0">
            <a:spAutoFit/>
          </a:bodyPr>
          <a:lstStyle/>
          <a:p>
            <a:pPr algn="just"/>
            <a:r>
              <a:rPr lang="es-MX" sz="1600" b="1" dirty="0">
                <a:solidFill>
                  <a:schemeClr val="bg1"/>
                </a:solidFill>
                <a:latin typeface="Raleway Black" pitchFamily="2" charset="0"/>
                <a:ea typeface="Open Sans SemiBold" panose="020B0706030804020204" pitchFamily="34" charset="0"/>
                <a:cs typeface="Open Sans SemiBold" panose="020B0706030804020204" pitchFamily="34" charset="0"/>
              </a:rPr>
              <a:t>Los lenguajes de hojas de estilo CSS surgieron con la introducción de Internet y el crecimiento exponencial del lenguaje HTML.</a:t>
            </a:r>
            <a:endParaRPr lang="en-US" sz="1600" b="1"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algn="just"/>
            <a:endParaRPr lang="en-US" sz="1600" b="1"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F4980541-A99B-E1FD-BCFC-A60BA2097147}"/>
              </a:ext>
            </a:extLst>
          </p:cNvPr>
          <p:cNvSpPr txBox="1"/>
          <p:nvPr/>
        </p:nvSpPr>
        <p:spPr>
          <a:xfrm>
            <a:off x="4438495" y="242101"/>
            <a:ext cx="299953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ANTECEDENTES</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15588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2157941" y="2801938"/>
            <a:ext cx="8287846" cy="707886"/>
          </a:xfrm>
          <a:prstGeom prst="rect">
            <a:avLst/>
          </a:prstGeom>
          <a:noFill/>
        </p:spPr>
        <p:txBody>
          <a:bodyPr wrap="none" rtlCol="0">
            <a:spAutoFit/>
          </a:bodyPr>
          <a:lstStyle/>
          <a:p>
            <a:r>
              <a:rPr lang="es-CO" sz="40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2287487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83480" y="5932626"/>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10602295" y="518450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561538" y="1777025"/>
            <a:ext cx="11129650" cy="923330"/>
          </a:xfrm>
          <a:prstGeom prst="rect">
            <a:avLst/>
          </a:prstGeom>
          <a:noFill/>
        </p:spPr>
        <p:txBody>
          <a:bodyPr wrap="square" rtlCol="0">
            <a:spAutoFit/>
          </a:bodyPr>
          <a:lstStyle/>
          <a:p>
            <a:pPr marL="285750"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Como metodología de desarrollo se selecciono la programación extrema (XP) es una metodología ágil de gestión de proyectos que se centra en la velocidad y la simplicidad con ciclos de desarrollo cortos. </a:t>
            </a:r>
          </a:p>
        </p:txBody>
      </p:sp>
      <p:sp>
        <p:nvSpPr>
          <p:cNvPr id="3" name="CuadroTexto 2">
            <a:extLst>
              <a:ext uri="{FF2B5EF4-FFF2-40B4-BE49-F238E27FC236}">
                <a16:creationId xmlns:a16="http://schemas.microsoft.com/office/drawing/2014/main" id="{6EB63FDE-B66C-826D-5954-49C052AD4855}"/>
              </a:ext>
            </a:extLst>
          </p:cNvPr>
          <p:cNvSpPr txBox="1"/>
          <p:nvPr/>
        </p:nvSpPr>
        <p:spPr>
          <a:xfrm>
            <a:off x="834865" y="1155423"/>
            <a:ext cx="4246675" cy="461665"/>
          </a:xfrm>
          <a:prstGeom prst="rect">
            <a:avLst/>
          </a:prstGeom>
          <a:noFill/>
        </p:spPr>
        <p:txBody>
          <a:bodyPr wrap="none" rtlCol="0">
            <a:spAutoFit/>
          </a:bodyPr>
          <a:lstStyle/>
          <a:p>
            <a:r>
              <a:rPr lang="es-CO" sz="2400" dirty="0">
                <a:solidFill>
                  <a:srgbClr val="009A90"/>
                </a:solidFill>
                <a:latin typeface="Raleway Black" pitchFamily="2" charset="0"/>
                <a:ea typeface="Open Sans SemiBold" panose="020B0706030804020204" pitchFamily="34" charset="0"/>
                <a:cs typeface="Open Sans SemiBold" panose="020B0706030804020204" pitchFamily="34" charset="0"/>
              </a:rPr>
              <a:t>Metodología de Desarrollo</a:t>
            </a:r>
            <a:endParaRPr lang="en-US" sz="2400" dirty="0">
              <a:solidFill>
                <a:srgbClr val="EB9734"/>
              </a:solidFill>
              <a:latin typeface="Raleway Black" pitchFamily="2" charset="0"/>
            </a:endParaRPr>
          </a:p>
        </p:txBody>
      </p:sp>
      <p:sp>
        <p:nvSpPr>
          <p:cNvPr id="4" name="CuadroTexto 3">
            <a:extLst>
              <a:ext uri="{FF2B5EF4-FFF2-40B4-BE49-F238E27FC236}">
                <a16:creationId xmlns:a16="http://schemas.microsoft.com/office/drawing/2014/main" id="{16840BB7-B3E3-B164-B7A9-387CFC0F4936}"/>
              </a:ext>
            </a:extLst>
          </p:cNvPr>
          <p:cNvSpPr txBox="1"/>
          <p:nvPr/>
        </p:nvSpPr>
        <p:spPr>
          <a:xfrm>
            <a:off x="847307" y="2756201"/>
            <a:ext cx="3624710" cy="461665"/>
          </a:xfrm>
          <a:prstGeom prst="rect">
            <a:avLst/>
          </a:prstGeom>
          <a:noFill/>
        </p:spPr>
        <p:txBody>
          <a:bodyPr wrap="none" rtlCol="0">
            <a:spAutoFit/>
          </a:bodyPr>
          <a:lstStyle/>
          <a:p>
            <a:r>
              <a:rPr lang="es-CO" sz="2400" dirty="0">
                <a:solidFill>
                  <a:srgbClr val="009A90"/>
                </a:solidFill>
                <a:latin typeface="Raleway Black" pitchFamily="2" charset="0"/>
                <a:ea typeface="Open Sans SemiBold" panose="020B0706030804020204" pitchFamily="34" charset="0"/>
                <a:cs typeface="Open Sans SemiBold" panose="020B0706030804020204" pitchFamily="34" charset="0"/>
              </a:rPr>
              <a:t>Modelo </a:t>
            </a:r>
            <a:r>
              <a:rPr lang="es-CO"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Pre-entrenado</a:t>
            </a:r>
            <a:endParaRPr lang="en-US" sz="2400" dirty="0">
              <a:solidFill>
                <a:srgbClr val="EB9734"/>
              </a:solidFill>
              <a:latin typeface="Raleway Black" pitchFamily="2" charset="0"/>
            </a:endParaRPr>
          </a:p>
        </p:txBody>
      </p:sp>
      <p:sp>
        <p:nvSpPr>
          <p:cNvPr id="5" name="CuadroTexto 4">
            <a:extLst>
              <a:ext uri="{FF2B5EF4-FFF2-40B4-BE49-F238E27FC236}">
                <a16:creationId xmlns:a16="http://schemas.microsoft.com/office/drawing/2014/main" id="{9FF7017A-FFD8-3308-299C-014839102FF9}"/>
              </a:ext>
            </a:extLst>
          </p:cNvPr>
          <p:cNvSpPr txBox="1"/>
          <p:nvPr/>
        </p:nvSpPr>
        <p:spPr>
          <a:xfrm>
            <a:off x="531175" y="3453595"/>
            <a:ext cx="11129650" cy="1754326"/>
          </a:xfrm>
          <a:prstGeom prst="rect">
            <a:avLst/>
          </a:prstGeom>
          <a:noFill/>
        </p:spPr>
        <p:txBody>
          <a:bodyPr wrap="square" rtlCol="0">
            <a:spAutoFit/>
          </a:bodyPr>
          <a:lstStyle/>
          <a:p>
            <a:pPr marL="285750"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El uso de un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pre-entrenado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tiene importantes ventajas. Reduce los costos de computación, la huella de carbono, y permite utilizar modelos de última generación sin tener que entrenar uno desde cero.</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285750"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El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pre-entrenado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seleccionado para este proyecto es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-2 XL”.</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129287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423598" y="1609913"/>
            <a:ext cx="10455072" cy="2585323"/>
          </a:xfrm>
          <a:prstGeom prst="rect">
            <a:avLst/>
          </a:prstGeom>
          <a:noFill/>
        </p:spPr>
        <p:txBody>
          <a:bodyPr wrap="square" rtlCol="0">
            <a:spAutoFit/>
          </a:bodyPr>
          <a:lstStyle/>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Descripción del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-2 XL es la versión de parámetros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1.6B</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de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-2. El modelo es un modelo previamente entrenado en el idioma inglés que utiliza un objetivo de modelado de lenguaje causal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CLM</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Desarrollado por:</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OpenAI</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Tipo de modelo: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modelo de lenguaje basado en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Idioma(s):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inglés</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Licencia:</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Licencia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MIT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modificada </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Modelos relacionados: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-2,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-Medium y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GPT-Large</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marL="285750" indent="-285750" algn="just">
              <a:buFont typeface="Arial" panose="020B0604020202020204" pitchFamily="34" charset="0"/>
              <a:buChar char="•"/>
            </a:pPr>
            <a:r>
              <a:rPr lang="es-MX" dirty="0" err="1">
                <a:solidFill>
                  <a:srgbClr val="009A90"/>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 de entrenamiento :</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WebText</a:t>
            </a:r>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3" name="CuadroTexto 2">
            <a:extLst>
              <a:ext uri="{FF2B5EF4-FFF2-40B4-BE49-F238E27FC236}">
                <a16:creationId xmlns:a16="http://schemas.microsoft.com/office/drawing/2014/main" id="{6EB63FDE-B66C-826D-5954-49C052AD4855}"/>
              </a:ext>
            </a:extLst>
          </p:cNvPr>
          <p:cNvSpPr txBox="1"/>
          <p:nvPr/>
        </p:nvSpPr>
        <p:spPr>
          <a:xfrm>
            <a:off x="423598" y="928052"/>
            <a:ext cx="4690708"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Detalles del Modelo </a:t>
            </a:r>
            <a:r>
              <a:rPr lang="es-MX"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GPT</a:t>
            </a:r>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-2 XL</a:t>
            </a:r>
          </a:p>
        </p:txBody>
      </p:sp>
    </p:spTree>
    <p:extLst>
      <p:ext uri="{BB962C8B-B14F-4D97-AF65-F5344CB8AC3E}">
        <p14:creationId xmlns:p14="http://schemas.microsoft.com/office/powerpoint/2010/main" val="1432794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CuadroTexto 2">
            <a:extLst>
              <a:ext uri="{FF2B5EF4-FFF2-40B4-BE49-F238E27FC236}">
                <a16:creationId xmlns:a16="http://schemas.microsoft.com/office/drawing/2014/main" id="{6EB63FDE-B66C-826D-5954-49C052AD4855}"/>
              </a:ext>
            </a:extLst>
          </p:cNvPr>
          <p:cNvSpPr txBox="1"/>
          <p:nvPr/>
        </p:nvSpPr>
        <p:spPr>
          <a:xfrm>
            <a:off x="561538" y="941396"/>
            <a:ext cx="8008924"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Rendimiento del modelo </a:t>
            </a:r>
            <a:r>
              <a:rPr lang="es-MX"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GPT</a:t>
            </a:r>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-2 XL en tareas de </a:t>
            </a:r>
            <a:r>
              <a:rPr lang="es-MX"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NLP</a:t>
            </a:r>
            <a:endPar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pic>
        <p:nvPicPr>
          <p:cNvPr id="4" name="Imagen 3">
            <a:extLst>
              <a:ext uri="{FF2B5EF4-FFF2-40B4-BE49-F238E27FC236}">
                <a16:creationId xmlns:a16="http://schemas.microsoft.com/office/drawing/2014/main" id="{55DF18D5-2323-AB20-194B-016B2BDDBB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1914" y="1661691"/>
            <a:ext cx="7468171" cy="2244787"/>
          </a:xfrm>
          <a:prstGeom prst="rect">
            <a:avLst/>
          </a:prstGeom>
          <a:noFill/>
          <a:ln>
            <a:noFill/>
          </a:ln>
        </p:spPr>
      </p:pic>
      <p:pic>
        <p:nvPicPr>
          <p:cNvPr id="5" name="Imagen 4">
            <a:extLst>
              <a:ext uri="{FF2B5EF4-FFF2-40B4-BE49-F238E27FC236}">
                <a16:creationId xmlns:a16="http://schemas.microsoft.com/office/drawing/2014/main" id="{6ADB4F6F-F543-CFA5-15A3-09C5CE364D83}"/>
              </a:ext>
            </a:extLst>
          </p:cNvPr>
          <p:cNvPicPr>
            <a:picLocks noChangeAspect="1"/>
          </p:cNvPicPr>
          <p:nvPr/>
        </p:nvPicPr>
        <p:blipFill>
          <a:blip r:embed="rId4"/>
          <a:stretch>
            <a:fillRect/>
          </a:stretch>
        </p:blipFill>
        <p:spPr>
          <a:xfrm>
            <a:off x="1412408" y="4165107"/>
            <a:ext cx="9715819" cy="1785190"/>
          </a:xfrm>
          <a:prstGeom prst="rect">
            <a:avLst/>
          </a:prstGeom>
        </p:spPr>
      </p:pic>
    </p:spTree>
    <p:extLst>
      <p:ext uri="{BB962C8B-B14F-4D97-AF65-F5344CB8AC3E}">
        <p14:creationId xmlns:p14="http://schemas.microsoft.com/office/powerpoint/2010/main" val="2875570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CuadroTexto 2">
            <a:extLst>
              <a:ext uri="{FF2B5EF4-FFF2-40B4-BE49-F238E27FC236}">
                <a16:creationId xmlns:a16="http://schemas.microsoft.com/office/drawing/2014/main" id="{6EB63FDE-B66C-826D-5954-49C052AD4855}"/>
              </a:ext>
            </a:extLst>
          </p:cNvPr>
          <p:cNvSpPr txBox="1"/>
          <p:nvPr/>
        </p:nvSpPr>
        <p:spPr>
          <a:xfrm>
            <a:off x="561538" y="1183443"/>
            <a:ext cx="6474849"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Tecnologías para desarrollo del proyecto</a:t>
            </a:r>
          </a:p>
        </p:txBody>
      </p:sp>
      <p:pic>
        <p:nvPicPr>
          <p:cNvPr id="1030" name="Picture 6">
            <a:extLst>
              <a:ext uri="{FF2B5EF4-FFF2-40B4-BE49-F238E27FC236}">
                <a16:creationId xmlns:a16="http://schemas.microsoft.com/office/drawing/2014/main" id="{A7E0D874-1198-00E3-DDA2-38AD885C6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3368" y="2125377"/>
            <a:ext cx="1219200" cy="1338262"/>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11654A00-B574-2C86-38A0-7B872F5EF6D5}"/>
              </a:ext>
            </a:extLst>
          </p:cNvPr>
          <p:cNvPicPr>
            <a:picLocks noChangeAspect="1"/>
          </p:cNvPicPr>
          <p:nvPr/>
        </p:nvPicPr>
        <p:blipFill>
          <a:blip r:embed="rId4"/>
          <a:stretch>
            <a:fillRect/>
          </a:stretch>
        </p:blipFill>
        <p:spPr>
          <a:xfrm>
            <a:off x="6719810" y="2187695"/>
            <a:ext cx="1219200" cy="1172307"/>
          </a:xfrm>
          <a:prstGeom prst="rect">
            <a:avLst/>
          </a:prstGeom>
        </p:spPr>
      </p:pic>
      <p:pic>
        <p:nvPicPr>
          <p:cNvPr id="12" name="Imagen 11">
            <a:extLst>
              <a:ext uri="{FF2B5EF4-FFF2-40B4-BE49-F238E27FC236}">
                <a16:creationId xmlns:a16="http://schemas.microsoft.com/office/drawing/2014/main" id="{3293FDB1-C373-189A-AFEA-584F6B495634}"/>
              </a:ext>
            </a:extLst>
          </p:cNvPr>
          <p:cNvPicPr>
            <a:picLocks noChangeAspect="1"/>
          </p:cNvPicPr>
          <p:nvPr/>
        </p:nvPicPr>
        <p:blipFill>
          <a:blip r:embed="rId5"/>
          <a:stretch>
            <a:fillRect/>
          </a:stretch>
        </p:blipFill>
        <p:spPr>
          <a:xfrm>
            <a:off x="8761385" y="2160013"/>
            <a:ext cx="1104904" cy="1227670"/>
          </a:xfrm>
          <a:prstGeom prst="rect">
            <a:avLst/>
          </a:prstGeom>
        </p:spPr>
      </p:pic>
      <p:pic>
        <p:nvPicPr>
          <p:cNvPr id="17" name="Imagen 16">
            <a:extLst>
              <a:ext uri="{FF2B5EF4-FFF2-40B4-BE49-F238E27FC236}">
                <a16:creationId xmlns:a16="http://schemas.microsoft.com/office/drawing/2014/main" id="{B776D77D-D43A-F22B-E60F-C9BD8A4C5793}"/>
              </a:ext>
            </a:extLst>
          </p:cNvPr>
          <p:cNvPicPr>
            <a:picLocks noChangeAspect="1"/>
          </p:cNvPicPr>
          <p:nvPr/>
        </p:nvPicPr>
        <p:blipFill>
          <a:blip r:embed="rId6"/>
          <a:stretch>
            <a:fillRect/>
          </a:stretch>
        </p:blipFill>
        <p:spPr>
          <a:xfrm>
            <a:off x="2457623" y="3851115"/>
            <a:ext cx="885887" cy="1220554"/>
          </a:xfrm>
          <a:prstGeom prst="rect">
            <a:avLst/>
          </a:prstGeom>
        </p:spPr>
      </p:pic>
      <p:pic>
        <p:nvPicPr>
          <p:cNvPr id="21" name="Imagen 20">
            <a:extLst>
              <a:ext uri="{FF2B5EF4-FFF2-40B4-BE49-F238E27FC236}">
                <a16:creationId xmlns:a16="http://schemas.microsoft.com/office/drawing/2014/main" id="{7739DD72-9EBB-25F8-C6B0-2DC5FE6A6BC1}"/>
              </a:ext>
            </a:extLst>
          </p:cNvPr>
          <p:cNvPicPr>
            <a:picLocks noChangeAspect="1"/>
          </p:cNvPicPr>
          <p:nvPr/>
        </p:nvPicPr>
        <p:blipFill>
          <a:blip r:embed="rId7"/>
          <a:stretch>
            <a:fillRect/>
          </a:stretch>
        </p:blipFill>
        <p:spPr>
          <a:xfrm>
            <a:off x="3944830" y="3851115"/>
            <a:ext cx="885887" cy="1153713"/>
          </a:xfrm>
          <a:prstGeom prst="rect">
            <a:avLst/>
          </a:prstGeom>
        </p:spPr>
      </p:pic>
      <p:pic>
        <p:nvPicPr>
          <p:cNvPr id="25" name="Imagen 24">
            <a:extLst>
              <a:ext uri="{FF2B5EF4-FFF2-40B4-BE49-F238E27FC236}">
                <a16:creationId xmlns:a16="http://schemas.microsoft.com/office/drawing/2014/main" id="{4328CAA8-4E11-583C-DAC5-AC37A8D66AB0}"/>
              </a:ext>
            </a:extLst>
          </p:cNvPr>
          <p:cNvPicPr>
            <a:picLocks noChangeAspect="1"/>
          </p:cNvPicPr>
          <p:nvPr/>
        </p:nvPicPr>
        <p:blipFill>
          <a:blip r:embed="rId8"/>
          <a:stretch>
            <a:fillRect/>
          </a:stretch>
        </p:blipFill>
        <p:spPr>
          <a:xfrm>
            <a:off x="8838987" y="3896828"/>
            <a:ext cx="949700" cy="1192177"/>
          </a:xfrm>
          <a:prstGeom prst="rect">
            <a:avLst/>
          </a:prstGeom>
        </p:spPr>
      </p:pic>
      <p:pic>
        <p:nvPicPr>
          <p:cNvPr id="28" name="Imagen 27">
            <a:extLst>
              <a:ext uri="{FF2B5EF4-FFF2-40B4-BE49-F238E27FC236}">
                <a16:creationId xmlns:a16="http://schemas.microsoft.com/office/drawing/2014/main" id="{9DE697A1-6F94-95FF-7F79-29E3C5235033}"/>
              </a:ext>
            </a:extLst>
          </p:cNvPr>
          <p:cNvPicPr>
            <a:picLocks noChangeAspect="1"/>
          </p:cNvPicPr>
          <p:nvPr/>
        </p:nvPicPr>
        <p:blipFill>
          <a:blip r:embed="rId9"/>
          <a:stretch>
            <a:fillRect/>
          </a:stretch>
        </p:blipFill>
        <p:spPr>
          <a:xfrm>
            <a:off x="5442683" y="3851115"/>
            <a:ext cx="1066329" cy="1153713"/>
          </a:xfrm>
          <a:prstGeom prst="rect">
            <a:avLst/>
          </a:prstGeom>
        </p:spPr>
      </p:pic>
      <p:pic>
        <p:nvPicPr>
          <p:cNvPr id="30" name="Imagen 29">
            <a:extLst>
              <a:ext uri="{FF2B5EF4-FFF2-40B4-BE49-F238E27FC236}">
                <a16:creationId xmlns:a16="http://schemas.microsoft.com/office/drawing/2014/main" id="{FBB23BB0-6616-0995-E39B-337A328B297E}"/>
              </a:ext>
            </a:extLst>
          </p:cNvPr>
          <p:cNvPicPr>
            <a:picLocks noChangeAspect="1"/>
          </p:cNvPicPr>
          <p:nvPr/>
        </p:nvPicPr>
        <p:blipFill>
          <a:blip r:embed="rId10"/>
          <a:stretch>
            <a:fillRect/>
          </a:stretch>
        </p:blipFill>
        <p:spPr>
          <a:xfrm>
            <a:off x="7097197" y="3832520"/>
            <a:ext cx="1007773" cy="1172308"/>
          </a:xfrm>
          <a:prstGeom prst="rect">
            <a:avLst/>
          </a:prstGeom>
        </p:spPr>
      </p:pic>
      <p:pic>
        <p:nvPicPr>
          <p:cNvPr id="32" name="Imagen 31">
            <a:extLst>
              <a:ext uri="{FF2B5EF4-FFF2-40B4-BE49-F238E27FC236}">
                <a16:creationId xmlns:a16="http://schemas.microsoft.com/office/drawing/2014/main" id="{3B32BDDB-622D-848A-5982-6E14BEBFB356}"/>
              </a:ext>
            </a:extLst>
          </p:cNvPr>
          <p:cNvPicPr>
            <a:picLocks noChangeAspect="1"/>
          </p:cNvPicPr>
          <p:nvPr/>
        </p:nvPicPr>
        <p:blipFill>
          <a:blip r:embed="rId11"/>
          <a:stretch>
            <a:fillRect/>
          </a:stretch>
        </p:blipFill>
        <p:spPr>
          <a:xfrm>
            <a:off x="4550034" y="2201330"/>
            <a:ext cx="1108293" cy="1158672"/>
          </a:xfrm>
          <a:prstGeom prst="rect">
            <a:avLst/>
          </a:prstGeom>
        </p:spPr>
      </p:pic>
    </p:spTree>
    <p:extLst>
      <p:ext uri="{BB962C8B-B14F-4D97-AF65-F5344CB8AC3E}">
        <p14:creationId xmlns:p14="http://schemas.microsoft.com/office/powerpoint/2010/main" val="1658064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CuadroTexto 2">
            <a:extLst>
              <a:ext uri="{FF2B5EF4-FFF2-40B4-BE49-F238E27FC236}">
                <a16:creationId xmlns:a16="http://schemas.microsoft.com/office/drawing/2014/main" id="{6EB63FDE-B66C-826D-5954-49C052AD4855}"/>
              </a:ext>
            </a:extLst>
          </p:cNvPr>
          <p:cNvSpPr txBox="1"/>
          <p:nvPr/>
        </p:nvSpPr>
        <p:spPr>
          <a:xfrm>
            <a:off x="561538" y="1190080"/>
            <a:ext cx="6696064"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Herramientas para desarrollo del proyecto</a:t>
            </a:r>
          </a:p>
        </p:txBody>
      </p:sp>
      <p:pic>
        <p:nvPicPr>
          <p:cNvPr id="2050" name="Picture 2" descr="Visual Studio Code and VS Code icons and names usage guidelines">
            <a:extLst>
              <a:ext uri="{FF2B5EF4-FFF2-40B4-BE49-F238E27FC236}">
                <a16:creationId xmlns:a16="http://schemas.microsoft.com/office/drawing/2014/main" id="{4B01129E-44D1-CA9A-0A67-B95D25A6C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049" y="2097755"/>
            <a:ext cx="17907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ogle Colab Logo transparent PNG - StickPNG">
            <a:extLst>
              <a:ext uri="{FF2B5EF4-FFF2-40B4-BE49-F238E27FC236}">
                <a16:creationId xmlns:a16="http://schemas.microsoft.com/office/drawing/2014/main" id="{3A699F97-C889-2B8C-880E-8D6218CD79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5977" y="2107280"/>
            <a:ext cx="178117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rand assets - Hugging Face">
            <a:extLst>
              <a:ext uri="{FF2B5EF4-FFF2-40B4-BE49-F238E27FC236}">
                <a16:creationId xmlns:a16="http://schemas.microsoft.com/office/drawing/2014/main" id="{5D41A689-B844-1D72-A2CA-71BEA97AA6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8574" y="2097755"/>
            <a:ext cx="178117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ostman API Platform Logo PNG vector in SVG, PDF, AI, CDR format">
            <a:extLst>
              <a:ext uri="{FF2B5EF4-FFF2-40B4-BE49-F238E27FC236}">
                <a16:creationId xmlns:a16="http://schemas.microsoft.com/office/drawing/2014/main" id="{883290A3-2A35-3CDD-CEB6-40027BF4C3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0556" y="4165107"/>
            <a:ext cx="1791295" cy="1685925"/>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2732BA9D-4C1A-643B-81FE-B0EC0F571296}"/>
              </a:ext>
            </a:extLst>
          </p:cNvPr>
          <p:cNvPicPr>
            <a:picLocks noChangeAspect="1"/>
          </p:cNvPicPr>
          <p:nvPr/>
        </p:nvPicPr>
        <p:blipFill>
          <a:blip r:embed="rId7"/>
          <a:stretch>
            <a:fillRect/>
          </a:stretch>
        </p:blipFill>
        <p:spPr>
          <a:xfrm>
            <a:off x="6807472" y="4165108"/>
            <a:ext cx="1781175" cy="1685924"/>
          </a:xfrm>
          <a:prstGeom prst="rect">
            <a:avLst/>
          </a:prstGeom>
        </p:spPr>
      </p:pic>
    </p:spTree>
    <p:extLst>
      <p:ext uri="{BB962C8B-B14F-4D97-AF65-F5344CB8AC3E}">
        <p14:creationId xmlns:p14="http://schemas.microsoft.com/office/powerpoint/2010/main" val="4134585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256019" y="2894271"/>
            <a:ext cx="5748690" cy="707886"/>
          </a:xfrm>
          <a:prstGeom prst="rect">
            <a:avLst/>
          </a:prstGeom>
          <a:noFill/>
        </p:spPr>
        <p:txBody>
          <a:bodyPr wrap="none" rtlCol="0">
            <a:spAutoFit/>
          </a:bodyPr>
          <a:lstStyle/>
          <a:p>
            <a:r>
              <a:rPr lang="es-MX" sz="40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661568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737186" y="1414529"/>
            <a:ext cx="9708107"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División en conjunto de datos de entrenamiento, validación y prueba</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4" name="CuadroTexto 3">
            <a:extLst>
              <a:ext uri="{FF2B5EF4-FFF2-40B4-BE49-F238E27FC236}">
                <a16:creationId xmlns:a16="http://schemas.microsoft.com/office/drawing/2014/main" id="{BDB5CA31-3553-9B31-B151-38509A8CA6AF}"/>
              </a:ext>
            </a:extLst>
          </p:cNvPr>
          <p:cNvSpPr txBox="1"/>
          <p:nvPr/>
        </p:nvSpPr>
        <p:spPr>
          <a:xfrm>
            <a:off x="737186" y="2085563"/>
            <a:ext cx="10106742" cy="2308324"/>
          </a:xfrm>
          <a:prstGeom prst="rect">
            <a:avLst/>
          </a:prstGeom>
          <a:noFill/>
        </p:spPr>
        <p:txBody>
          <a:bodyPr wrap="square" rtlCol="0">
            <a:spAutoFit/>
          </a:bodyPr>
          <a:lstStyle/>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Para el entrenamiento de nuestro Modelo Generador de Código CSS, es crucial estructurar adecuadamente el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Para ello, dividimos el conjunto de datos en tres archivos de tipo JSON los cuales son :</a:t>
            </a:r>
          </a:p>
          <a:p>
            <a:endPar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2571750" lvl="5" indent="-285750">
              <a:buFont typeface="Arial" panose="020B0604020202020204" pitchFamily="34" charset="0"/>
              <a:buChar char="•"/>
            </a:pPr>
            <a:r>
              <a:rPr lang="fr-FR"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STYLES.json</a:t>
            </a:r>
            <a:r>
              <a:rPr lang="fr-FR" sz="1600"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fr-FR"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r>
              <a:rPr lang="fr-FR" sz="1600" dirty="0">
                <a:solidFill>
                  <a:srgbClr val="FFFF00"/>
                </a:solidFill>
                <a:latin typeface="Raleway Black" pitchFamily="2" charset="0"/>
                <a:ea typeface="Open Sans SemiBold" panose="020B0706030804020204" pitchFamily="34" charset="0"/>
                <a:cs typeface="Open Sans SemiBold" panose="020B0706030804020204" pitchFamily="34" charset="0"/>
              </a:rPr>
              <a:t> de </a:t>
            </a:r>
            <a:r>
              <a:rPr lang="fr-FR"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Entrenamiento</a:t>
            </a:r>
            <a:r>
              <a:rPr lang="fr-FR" sz="1600" dirty="0">
                <a:solidFill>
                  <a:srgbClr val="FFFF00"/>
                </a:solidFill>
                <a:latin typeface="Raleway Black" pitchFamily="2" charset="0"/>
                <a:ea typeface="Open Sans SemiBold" panose="020B0706030804020204" pitchFamily="34" charset="0"/>
                <a:cs typeface="Open Sans SemiBold" panose="020B0706030804020204" pitchFamily="34" charset="0"/>
              </a:rPr>
              <a:t> - Train)</a:t>
            </a:r>
          </a:p>
          <a:p>
            <a:pPr lvl="5"/>
            <a:endPar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endParaRPr>
          </a:p>
          <a:p>
            <a:pPr marL="2571750" lvl="5" indent="-285750">
              <a:buFont typeface="Arial" panose="020B0604020202020204" pitchFamily="34" charset="0"/>
              <a:buChar char="•"/>
            </a:pP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VALIDATION.json</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de Validación)</a:t>
            </a:r>
          </a:p>
          <a:p>
            <a:pPr lvl="5"/>
            <a:endPar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endParaRPr>
          </a:p>
          <a:p>
            <a:pPr marL="2571750" lvl="5" indent="-285750">
              <a:buFont typeface="Arial" panose="020B0604020202020204" pitchFamily="34" charset="0"/>
              <a:buChar char="•"/>
            </a:pP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TEST.json</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de Prueba)</a:t>
            </a: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104008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737186" y="1209214"/>
            <a:ext cx="3278462"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Desarrollo del Modelo</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4" name="CuadroTexto 3">
            <a:extLst>
              <a:ext uri="{FF2B5EF4-FFF2-40B4-BE49-F238E27FC236}">
                <a16:creationId xmlns:a16="http://schemas.microsoft.com/office/drawing/2014/main" id="{BDB5CA31-3553-9B31-B151-38509A8CA6AF}"/>
              </a:ext>
            </a:extLst>
          </p:cNvPr>
          <p:cNvSpPr txBox="1"/>
          <p:nvPr/>
        </p:nvSpPr>
        <p:spPr>
          <a:xfrm>
            <a:off x="737186" y="1819195"/>
            <a:ext cx="10106742" cy="338554"/>
          </a:xfrm>
          <a:prstGeom prst="rect">
            <a:avLst/>
          </a:prstGeom>
          <a:noFill/>
        </p:spPr>
        <p:txBody>
          <a:bodyPr wrap="square" rtlCol="0">
            <a:spAutoFit/>
          </a:bodyPr>
          <a:lstStyle/>
          <a:p>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Preparando el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endPar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3" name="Imagen 2">
            <a:extLst>
              <a:ext uri="{FF2B5EF4-FFF2-40B4-BE49-F238E27FC236}">
                <a16:creationId xmlns:a16="http://schemas.microsoft.com/office/drawing/2014/main" id="{C002E867-FEE3-FFD1-F1DA-F7745F687361}"/>
              </a:ext>
            </a:extLst>
          </p:cNvPr>
          <p:cNvPicPr>
            <a:picLocks noChangeAspect="1"/>
          </p:cNvPicPr>
          <p:nvPr/>
        </p:nvPicPr>
        <p:blipFill>
          <a:blip r:embed="rId3"/>
          <a:stretch>
            <a:fillRect/>
          </a:stretch>
        </p:blipFill>
        <p:spPr>
          <a:xfrm>
            <a:off x="1674865" y="2584061"/>
            <a:ext cx="8565539" cy="2810758"/>
          </a:xfrm>
          <a:prstGeom prst="rect">
            <a:avLst/>
          </a:prstGeom>
        </p:spPr>
      </p:pic>
    </p:spTree>
    <p:extLst>
      <p:ext uri="{BB962C8B-B14F-4D97-AF65-F5344CB8AC3E}">
        <p14:creationId xmlns:p14="http://schemas.microsoft.com/office/powerpoint/2010/main" val="4083721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Marco 7">
            <a:extLst>
              <a:ext uri="{FF2B5EF4-FFF2-40B4-BE49-F238E27FC236}">
                <a16:creationId xmlns:a16="http://schemas.microsoft.com/office/drawing/2014/main" id="{FB274F02-1315-4EAC-622A-BB23E106B52E}"/>
              </a:ext>
            </a:extLst>
          </p:cNvPr>
          <p:cNvSpPr/>
          <p:nvPr/>
        </p:nvSpPr>
        <p:spPr>
          <a:xfrm>
            <a:off x="-451555" y="5949485"/>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1317424" y="5949485"/>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737186" y="1209214"/>
            <a:ext cx="10184198"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Implementamos de Modelo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Pre-entrenado</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GPT</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-2 XL usando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GPT2Model</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6" name="Imagen 5">
            <a:extLst>
              <a:ext uri="{FF2B5EF4-FFF2-40B4-BE49-F238E27FC236}">
                <a16:creationId xmlns:a16="http://schemas.microsoft.com/office/drawing/2014/main" id="{E6B33305-1EA2-6EBF-12B3-7AC91847650F}"/>
              </a:ext>
            </a:extLst>
          </p:cNvPr>
          <p:cNvPicPr>
            <a:picLocks noChangeAspect="1"/>
          </p:cNvPicPr>
          <p:nvPr/>
        </p:nvPicPr>
        <p:blipFill>
          <a:blip r:embed="rId3"/>
          <a:stretch>
            <a:fillRect/>
          </a:stretch>
        </p:blipFill>
        <p:spPr>
          <a:xfrm>
            <a:off x="3018174" y="1745301"/>
            <a:ext cx="5635044" cy="773437"/>
          </a:xfrm>
          <a:prstGeom prst="rect">
            <a:avLst/>
          </a:prstGeom>
        </p:spPr>
      </p:pic>
      <p:sp>
        <p:nvSpPr>
          <p:cNvPr id="10" name="CuadroTexto 9">
            <a:extLst>
              <a:ext uri="{FF2B5EF4-FFF2-40B4-BE49-F238E27FC236}">
                <a16:creationId xmlns:a16="http://schemas.microsoft.com/office/drawing/2014/main" id="{A3DCA8D3-7272-BA93-B6F7-F743F9728493}"/>
              </a:ext>
            </a:extLst>
          </p:cNvPr>
          <p:cNvSpPr txBox="1"/>
          <p:nvPr/>
        </p:nvSpPr>
        <p:spPr>
          <a:xfrm>
            <a:off x="185433" y="2676713"/>
            <a:ext cx="11299888"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Implementamos el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Tokenizador</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GPT2Tokenizer</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para la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Tokenizacion</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del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1" name="Imagen 10">
            <a:extLst>
              <a:ext uri="{FF2B5EF4-FFF2-40B4-BE49-F238E27FC236}">
                <a16:creationId xmlns:a16="http://schemas.microsoft.com/office/drawing/2014/main" id="{98CAE596-E29A-ADEA-38AD-5A5061B1C0E2}"/>
              </a:ext>
            </a:extLst>
          </p:cNvPr>
          <p:cNvPicPr>
            <a:picLocks noChangeAspect="1"/>
          </p:cNvPicPr>
          <p:nvPr/>
        </p:nvPicPr>
        <p:blipFill>
          <a:blip r:embed="rId4"/>
          <a:stretch>
            <a:fillRect/>
          </a:stretch>
        </p:blipFill>
        <p:spPr>
          <a:xfrm>
            <a:off x="2642190" y="3173507"/>
            <a:ext cx="6907619" cy="1176876"/>
          </a:xfrm>
          <a:prstGeom prst="rect">
            <a:avLst/>
          </a:prstGeom>
        </p:spPr>
      </p:pic>
      <p:pic>
        <p:nvPicPr>
          <p:cNvPr id="3" name="Imagen 2">
            <a:extLst>
              <a:ext uri="{FF2B5EF4-FFF2-40B4-BE49-F238E27FC236}">
                <a16:creationId xmlns:a16="http://schemas.microsoft.com/office/drawing/2014/main" id="{2CAC1709-03F0-90EF-5A1C-017A2FB90466}"/>
              </a:ext>
            </a:extLst>
          </p:cNvPr>
          <p:cNvPicPr>
            <a:picLocks noChangeAspect="1"/>
          </p:cNvPicPr>
          <p:nvPr/>
        </p:nvPicPr>
        <p:blipFill>
          <a:blip r:embed="rId5"/>
          <a:stretch>
            <a:fillRect/>
          </a:stretch>
        </p:blipFill>
        <p:spPr>
          <a:xfrm>
            <a:off x="4029074" y="5010558"/>
            <a:ext cx="4133850" cy="1600200"/>
          </a:xfrm>
          <a:prstGeom prst="rect">
            <a:avLst/>
          </a:prstGeom>
        </p:spPr>
      </p:pic>
      <p:sp>
        <p:nvSpPr>
          <p:cNvPr id="12" name="CuadroTexto 11">
            <a:extLst>
              <a:ext uri="{FF2B5EF4-FFF2-40B4-BE49-F238E27FC236}">
                <a16:creationId xmlns:a16="http://schemas.microsoft.com/office/drawing/2014/main" id="{62669260-1A38-9AEE-6178-72D1CB162DBD}"/>
              </a:ext>
            </a:extLst>
          </p:cNvPr>
          <p:cNvSpPr txBox="1"/>
          <p:nvPr/>
        </p:nvSpPr>
        <p:spPr>
          <a:xfrm>
            <a:off x="2436183" y="4487974"/>
            <a:ext cx="7319632"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Implementamos el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Trainer</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para entrenar el modelo </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296103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2584361" y="2894271"/>
            <a:ext cx="7092006" cy="707886"/>
          </a:xfrm>
          <a:prstGeom prst="rect">
            <a:avLst/>
          </a:prstGeom>
          <a:noFill/>
        </p:spPr>
        <p:txBody>
          <a:bodyPr wrap="none" rtlCol="0">
            <a:spAutoFit/>
          </a:bodyPr>
          <a:lstStyle/>
          <a:p>
            <a:r>
              <a:rPr lang="es-CO" sz="4000" dirty="0">
                <a:solidFill>
                  <a:srgbClr val="EB9734"/>
                </a:solidFill>
                <a:latin typeface="Raleway Black" pitchFamily="2" charset="0"/>
              </a:rPr>
              <a:t>SITUACIÓN PROBLEMÁTICA</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1556056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Marco 7">
            <a:extLst>
              <a:ext uri="{FF2B5EF4-FFF2-40B4-BE49-F238E27FC236}">
                <a16:creationId xmlns:a16="http://schemas.microsoft.com/office/drawing/2014/main" id="{FB274F02-1315-4EAC-622A-BB23E106B52E}"/>
              </a:ext>
            </a:extLst>
          </p:cNvPr>
          <p:cNvSpPr/>
          <p:nvPr/>
        </p:nvSpPr>
        <p:spPr>
          <a:xfrm>
            <a:off x="-540599" y="6015058"/>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1243623" y="580647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275770" y="805488"/>
            <a:ext cx="10193816"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Evaluación de código CSS generado por el Modelo con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bleurt</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large</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-512 </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 name="CuadroTexto 2">
            <a:extLst>
              <a:ext uri="{FF2B5EF4-FFF2-40B4-BE49-F238E27FC236}">
                <a16:creationId xmlns:a16="http://schemas.microsoft.com/office/drawing/2014/main" id="{45DC7FC9-CAA6-656A-CCE5-8C07B65F8D8C}"/>
              </a:ext>
            </a:extLst>
          </p:cNvPr>
          <p:cNvSpPr txBox="1"/>
          <p:nvPr/>
        </p:nvSpPr>
        <p:spPr>
          <a:xfrm>
            <a:off x="275769" y="1276763"/>
            <a:ext cx="11705560" cy="2308324"/>
          </a:xfrm>
          <a:prstGeom prst="rect">
            <a:avLst/>
          </a:prstGeom>
          <a:noFill/>
        </p:spPr>
        <p:txBody>
          <a:bodyPr wrap="square" rtlCol="0">
            <a:spAutoFit/>
          </a:bodyPr>
          <a:lstStyle/>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Para evaluar la calidad del código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Css</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generado se implementó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bleurt</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large</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-512 que es un modelo de evaluación automática del lenguaje natural, evalúa la similitud semántica y el contexto entre el código CSS generado y el código CSS del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Ambos textos (el generado por el modelo y el de referencia) son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tokenizados</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y transformados en secuencias de 512 tokens, </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posteriormente ambos textos se convierten en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embeddings</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que capturan tanto la semántica como el contexto del código CSS</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Esta comparación no se basa solo en coincidencias exactas de palabras, sino en la proximidad semántica de los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embeddings</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La puntuación de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bleurt</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captura cómo de similar es el código CSS generado al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codigo</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CSS de referencia en términos de contenido semántico y contexto, evaluando la coherencia, relevancia y naturalidad del código CSS.</a:t>
            </a:r>
          </a:p>
          <a:p>
            <a:endPar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pic>
        <p:nvPicPr>
          <p:cNvPr id="11" name="Imagen 10">
            <a:extLst>
              <a:ext uri="{FF2B5EF4-FFF2-40B4-BE49-F238E27FC236}">
                <a16:creationId xmlns:a16="http://schemas.microsoft.com/office/drawing/2014/main" id="{A05673B3-61A7-8915-B7A2-123A4A5B888A}"/>
              </a:ext>
            </a:extLst>
          </p:cNvPr>
          <p:cNvPicPr>
            <a:picLocks noChangeAspect="1"/>
          </p:cNvPicPr>
          <p:nvPr/>
        </p:nvPicPr>
        <p:blipFill>
          <a:blip r:embed="rId3"/>
          <a:stretch>
            <a:fillRect/>
          </a:stretch>
        </p:blipFill>
        <p:spPr>
          <a:xfrm>
            <a:off x="1379100" y="3412880"/>
            <a:ext cx="9126378" cy="3235536"/>
          </a:xfrm>
          <a:prstGeom prst="rect">
            <a:avLst/>
          </a:prstGeom>
        </p:spPr>
      </p:pic>
    </p:spTree>
    <p:extLst>
      <p:ext uri="{BB962C8B-B14F-4D97-AF65-F5344CB8AC3E}">
        <p14:creationId xmlns:p14="http://schemas.microsoft.com/office/powerpoint/2010/main" val="731349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Marco 7">
            <a:extLst>
              <a:ext uri="{FF2B5EF4-FFF2-40B4-BE49-F238E27FC236}">
                <a16:creationId xmlns:a16="http://schemas.microsoft.com/office/drawing/2014/main" id="{FB274F02-1315-4EAC-622A-BB23E106B52E}"/>
              </a:ext>
            </a:extLst>
          </p:cNvPr>
          <p:cNvSpPr/>
          <p:nvPr/>
        </p:nvSpPr>
        <p:spPr>
          <a:xfrm>
            <a:off x="-273783" y="5743555"/>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954353" y="5726039"/>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394128" y="861904"/>
            <a:ext cx="7981902" cy="430887"/>
          </a:xfrm>
          <a:prstGeom prst="rect">
            <a:avLst/>
          </a:prstGeom>
          <a:noFill/>
        </p:spPr>
        <p:txBody>
          <a:bodyPr wrap="squar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Alojamiento del modelo generador de código CSS </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 name="CuadroTexto 2">
            <a:extLst>
              <a:ext uri="{FF2B5EF4-FFF2-40B4-BE49-F238E27FC236}">
                <a16:creationId xmlns:a16="http://schemas.microsoft.com/office/drawing/2014/main" id="{45DC7FC9-CAA6-656A-CCE5-8C07B65F8D8C}"/>
              </a:ext>
            </a:extLst>
          </p:cNvPr>
          <p:cNvSpPr txBox="1"/>
          <p:nvPr/>
        </p:nvSpPr>
        <p:spPr>
          <a:xfrm>
            <a:off x="394128" y="1240548"/>
            <a:ext cx="10970732" cy="1077218"/>
          </a:xfrm>
          <a:prstGeom prst="rect">
            <a:avLst/>
          </a:prstGeom>
          <a:noFill/>
        </p:spPr>
        <p:txBody>
          <a:bodyPr wrap="square" rtlCol="0">
            <a:spAutoFit/>
          </a:bodyPr>
          <a:lstStyle/>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Para alojar el modelo gratuitamente, se utilizó el plan </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Concentrador de alta frecuencia</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de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Hugging</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Face</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y para las peticiones al modelo se empleó el plan </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Puntos finales de inferencia (dedicado)</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de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Hugging</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Face</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que calcula el costo promedio de las peticiones al modelo por hora.</a:t>
            </a:r>
          </a:p>
          <a:p>
            <a:endPar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pic>
        <p:nvPicPr>
          <p:cNvPr id="4" name="Imagen 3">
            <a:extLst>
              <a:ext uri="{FF2B5EF4-FFF2-40B4-BE49-F238E27FC236}">
                <a16:creationId xmlns:a16="http://schemas.microsoft.com/office/drawing/2014/main" id="{8B98E2C7-B262-8511-5082-2DC1C4BBDD82}"/>
              </a:ext>
            </a:extLst>
          </p:cNvPr>
          <p:cNvPicPr>
            <a:picLocks noChangeAspect="1"/>
          </p:cNvPicPr>
          <p:nvPr/>
        </p:nvPicPr>
        <p:blipFill>
          <a:blip r:embed="rId3"/>
          <a:stretch>
            <a:fillRect/>
          </a:stretch>
        </p:blipFill>
        <p:spPr>
          <a:xfrm>
            <a:off x="2218541" y="2097058"/>
            <a:ext cx="3179257" cy="2502181"/>
          </a:xfrm>
          <a:prstGeom prst="rect">
            <a:avLst/>
          </a:prstGeom>
        </p:spPr>
      </p:pic>
      <p:pic>
        <p:nvPicPr>
          <p:cNvPr id="6" name="Imagen 5">
            <a:extLst>
              <a:ext uri="{FF2B5EF4-FFF2-40B4-BE49-F238E27FC236}">
                <a16:creationId xmlns:a16="http://schemas.microsoft.com/office/drawing/2014/main" id="{DA4ECA8A-7032-9064-53E5-70D2E4055845}"/>
              </a:ext>
            </a:extLst>
          </p:cNvPr>
          <p:cNvPicPr>
            <a:picLocks noChangeAspect="1"/>
          </p:cNvPicPr>
          <p:nvPr/>
        </p:nvPicPr>
        <p:blipFill>
          <a:blip r:embed="rId4"/>
          <a:stretch>
            <a:fillRect/>
          </a:stretch>
        </p:blipFill>
        <p:spPr>
          <a:xfrm>
            <a:off x="6095999" y="2126985"/>
            <a:ext cx="3227396" cy="2510053"/>
          </a:xfrm>
          <a:prstGeom prst="rect">
            <a:avLst/>
          </a:prstGeom>
        </p:spPr>
      </p:pic>
      <p:pic>
        <p:nvPicPr>
          <p:cNvPr id="11" name="Imagen 10">
            <a:extLst>
              <a:ext uri="{FF2B5EF4-FFF2-40B4-BE49-F238E27FC236}">
                <a16:creationId xmlns:a16="http://schemas.microsoft.com/office/drawing/2014/main" id="{D5BFB63D-AD97-C837-9141-E876108631BF}"/>
              </a:ext>
            </a:extLst>
          </p:cNvPr>
          <p:cNvPicPr>
            <a:picLocks noChangeAspect="1"/>
          </p:cNvPicPr>
          <p:nvPr/>
        </p:nvPicPr>
        <p:blipFill>
          <a:blip r:embed="rId5"/>
          <a:stretch>
            <a:fillRect/>
          </a:stretch>
        </p:blipFill>
        <p:spPr>
          <a:xfrm>
            <a:off x="3121771" y="5433950"/>
            <a:ext cx="6077798" cy="619211"/>
          </a:xfrm>
          <a:prstGeom prst="rect">
            <a:avLst/>
          </a:prstGeom>
        </p:spPr>
      </p:pic>
      <p:sp>
        <p:nvSpPr>
          <p:cNvPr id="12" name="CuadroTexto 11">
            <a:extLst>
              <a:ext uri="{FF2B5EF4-FFF2-40B4-BE49-F238E27FC236}">
                <a16:creationId xmlns:a16="http://schemas.microsoft.com/office/drawing/2014/main" id="{23FEE4F8-05E3-5A6B-0CAF-371A33FDB1C3}"/>
              </a:ext>
            </a:extLst>
          </p:cNvPr>
          <p:cNvSpPr txBox="1"/>
          <p:nvPr/>
        </p:nvSpPr>
        <p:spPr>
          <a:xfrm>
            <a:off x="561538" y="4501274"/>
            <a:ext cx="10970732" cy="1077218"/>
          </a:xfrm>
          <a:prstGeom prst="rect">
            <a:avLst/>
          </a:prstGeom>
          <a:noFill/>
        </p:spPr>
        <p:txBody>
          <a:bodyPr wrap="square" rtlCol="0">
            <a:spAutoFit/>
          </a:bodyPr>
          <a:lstStyle/>
          <a:p>
            <a:endPar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Costo estimado mensual de uso del servicio </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Puntos finales de inferencia (dedicado)</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de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Hugging</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Face</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en bolivianos:</a:t>
            </a:r>
          </a:p>
          <a:p>
            <a:endPar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460971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888099" y="77742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649431" y="544931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341191" y="1132909"/>
            <a:ext cx="11289270" cy="3754874"/>
          </a:xfrm>
          <a:prstGeom prst="rect">
            <a:avLst/>
          </a:prstGeom>
          <a:noFill/>
        </p:spPr>
        <p:txBody>
          <a:bodyPr wrap="squar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Sistema Generador de CSS</a:t>
            </a:r>
          </a:p>
          <a:p>
            <a:endParaRPr lang="es-MX" b="1"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r>
              <a:rPr lang="es-MX" b="1" dirty="0">
                <a:solidFill>
                  <a:schemeClr val="bg1"/>
                </a:solidFill>
                <a:latin typeface="Raleway Black" pitchFamily="2" charset="0"/>
                <a:ea typeface="Open Sans SemiBold" panose="020B0706030804020204" pitchFamily="34" charset="0"/>
                <a:cs typeface="Open Sans SemiBold" panose="020B0706030804020204" pitchFamily="34" charset="0"/>
              </a:rPr>
              <a:t>Una vez que el Modelo ha sido entrenado cumpliendo con la precisión esperada, y se implementó una API para enviar peticiones al Modelo para generar código CSS, se desarrolló un sistema generador de código CSS que utiliza la API y el Modelo generador de código CSS.</a:t>
            </a:r>
          </a:p>
          <a:p>
            <a:endParaRPr lang="es-MX" b="1"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r>
              <a:rPr lang="es-MX" b="1" dirty="0">
                <a:solidFill>
                  <a:srgbClr val="FFFF00"/>
                </a:solidFill>
                <a:latin typeface="Raleway Black" pitchFamily="2" charset="0"/>
                <a:ea typeface="Open Sans SemiBold" panose="020B0706030804020204" pitchFamily="34" charset="0"/>
                <a:cs typeface="Open Sans SemiBold" panose="020B0706030804020204" pitchFamily="34" charset="0"/>
              </a:rPr>
              <a:t>Se implemento diversos componentes en el Sistema generador de CSS los cuales son: </a:t>
            </a:r>
          </a:p>
          <a:p>
            <a:endParaRPr lang="es-MX" b="1"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86150" lvl="7" indent="-285750">
              <a:buFont typeface="Arial" panose="020B0604020202020204" pitchFamily="34" charset="0"/>
              <a:buChar char="•"/>
            </a:pPr>
            <a:r>
              <a:rPr lang="es-MX" b="1" dirty="0">
                <a:solidFill>
                  <a:schemeClr val="bg1"/>
                </a:solidFill>
                <a:latin typeface="Raleway Black" pitchFamily="2" charset="0"/>
                <a:ea typeface="Open Sans SemiBold" panose="020B0706030804020204" pitchFamily="34" charset="0"/>
                <a:cs typeface="Open Sans SemiBold" panose="020B0706030804020204" pitchFamily="34" charset="0"/>
              </a:rPr>
              <a:t>Barra de navegación vertical </a:t>
            </a:r>
          </a:p>
          <a:p>
            <a:pPr marL="3486150" lvl="7" indent="-285750">
              <a:buFont typeface="Arial" panose="020B0604020202020204" pitchFamily="34" charset="0"/>
              <a:buChar char="•"/>
            </a:pPr>
            <a:r>
              <a:rPr lang="es-MX" b="1" dirty="0">
                <a:solidFill>
                  <a:schemeClr val="bg1"/>
                </a:solidFill>
                <a:latin typeface="Raleway Black" pitchFamily="2" charset="0"/>
                <a:ea typeface="Open Sans SemiBold" panose="020B0706030804020204" pitchFamily="34" charset="0"/>
                <a:cs typeface="Open Sans SemiBold" panose="020B0706030804020204" pitchFamily="34" charset="0"/>
              </a:rPr>
              <a:t>Visualizador </a:t>
            </a:r>
          </a:p>
          <a:p>
            <a:pPr marL="3486150" lvl="7" indent="-285750">
              <a:buFont typeface="Arial" panose="020B0604020202020204" pitchFamily="34" charset="0"/>
              <a:buChar char="•"/>
            </a:pPr>
            <a:r>
              <a:rPr lang="es-MX" b="1" dirty="0">
                <a:solidFill>
                  <a:schemeClr val="bg1"/>
                </a:solidFill>
                <a:latin typeface="Raleway Black" pitchFamily="2" charset="0"/>
                <a:ea typeface="Open Sans SemiBold" panose="020B0706030804020204" pitchFamily="34" charset="0"/>
                <a:cs typeface="Open Sans SemiBold" panose="020B0706030804020204" pitchFamily="34" charset="0"/>
              </a:rPr>
              <a:t>Inicio de sesión </a:t>
            </a:r>
          </a:p>
          <a:p>
            <a:pPr marL="3486150" lvl="7" indent="-285750">
              <a:buFont typeface="Arial" panose="020B0604020202020204" pitchFamily="34" charset="0"/>
              <a:buChar char="•"/>
            </a:pPr>
            <a:r>
              <a:rPr lang="es-MX" b="1" dirty="0">
                <a:solidFill>
                  <a:schemeClr val="bg1"/>
                </a:solidFill>
                <a:latin typeface="Raleway Black" pitchFamily="2" charset="0"/>
                <a:ea typeface="Open Sans SemiBold" panose="020B0706030804020204" pitchFamily="34" charset="0"/>
                <a:cs typeface="Open Sans SemiBold" panose="020B0706030804020204" pitchFamily="34" charset="0"/>
              </a:rPr>
              <a:t>Historial</a:t>
            </a:r>
          </a:p>
          <a:p>
            <a:endParaRPr lang="es-MX" b="1"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43027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1291881" y="2721114"/>
            <a:ext cx="9959778"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CONCLUSIONES Y RECOMENDACIONES</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641274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241515" y="1428880"/>
            <a:ext cx="9565599" cy="2862322"/>
          </a:xfrm>
          <a:prstGeom prst="rect">
            <a:avLst/>
          </a:prstGeom>
          <a:noFill/>
        </p:spPr>
        <p:txBody>
          <a:bodyPr wrap="square" rtlCol="0">
            <a:spAutoFit/>
          </a:bodyPr>
          <a:lstStyle/>
          <a:p>
            <a:pPr algn="just"/>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El análisis bibliográfico ha proporcionado una base teórica sólida para el desarrollo de un modelo de inteligencia artificial que genera código CSS mediante procesamiento del lenguaje natural. Se diseñó un modelo que traduce etiquetas HTML en estilos CSS coherentes, reduciendo código repetitivo también se implemento, un prototipo de aplicación web permite a los usuarios ver vistas generadas en tiempo real al introducir etiquetas HTML, facilitando el diseño de páginas web. La aplicación presenta una interfaz intuitiva, permitiendo interacción sencilla sin conocimientos profundos de CSS. </a:t>
            </a: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586612" y="385269"/>
            <a:ext cx="3018775"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CONCLUSIONES</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549963" y="631792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980109" y="5626783"/>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149150" y="1113212"/>
            <a:ext cx="184731" cy="769441"/>
          </a:xfrm>
          <a:prstGeom prst="rect">
            <a:avLst/>
          </a:prstGeom>
          <a:noFill/>
        </p:spPr>
        <p:txBody>
          <a:bodyPr wrap="none" rtlCol="0">
            <a:spAutoFit/>
          </a:bodyPr>
          <a:lstStyle/>
          <a:p>
            <a:endPar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a:p>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610692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383435" y="1214047"/>
            <a:ext cx="9425129" cy="2862322"/>
          </a:xfrm>
          <a:prstGeom prst="rect">
            <a:avLst/>
          </a:prstGeom>
          <a:noFill/>
        </p:spPr>
        <p:txBody>
          <a:bodyPr wrap="square" rtlCol="0">
            <a:spAutoFit/>
          </a:bodyPr>
          <a:lstStyle/>
          <a:p>
            <a:pPr algn="just"/>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Se recomienda mejorar el entrenamiento del modelo generador de código CSS para que generalice mejor y optimice su rendimiento, permitiendo su empaquetado y uso por otros ingenieros de software. Además, futuras versiones del software deberían generar múltiples alternativas de estilos CSS, enriqueciendo la experiencia del usuario y aumentando la flexibilidad del diseño. La iniciativa del proyecto debería replicarse en diversas tecnologías actuales, y se recomienda experimentar con diferentes modelos </a:t>
            </a:r>
            <a:r>
              <a:rPr lang="es-MX" sz="2000" dirty="0" err="1">
                <a:solidFill>
                  <a:schemeClr val="bg1"/>
                </a:solidFill>
                <a:latin typeface="Raleway Black" pitchFamily="2" charset="0"/>
                <a:ea typeface="Open Sans SemiBold" panose="020B0706030804020204" pitchFamily="34" charset="0"/>
                <a:cs typeface="Open Sans SemiBold" panose="020B0706030804020204" pitchFamily="34" charset="0"/>
              </a:rPr>
              <a:t>pre-entrenados</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para mejorar los generadores de código.</a:t>
            </a: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056764" y="472935"/>
            <a:ext cx="3794629"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RECOMENDACIONES</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549963" y="631792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980109" y="5626783"/>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149150" y="1113212"/>
            <a:ext cx="184731" cy="769441"/>
          </a:xfrm>
          <a:prstGeom prst="rect">
            <a:avLst/>
          </a:prstGeom>
          <a:noFill/>
        </p:spPr>
        <p:txBody>
          <a:bodyPr wrap="none" rtlCol="0">
            <a:spAutoFit/>
          </a:bodyPr>
          <a:lstStyle/>
          <a:p>
            <a:endPar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a:p>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665606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11E62E38-ED91-C739-CE23-52F6E8127FF9}"/>
              </a:ext>
            </a:extLst>
          </p:cNvPr>
          <p:cNvSpPr txBox="1"/>
          <p:nvPr/>
        </p:nvSpPr>
        <p:spPr>
          <a:xfrm>
            <a:off x="2291059" y="1314094"/>
            <a:ext cx="7609881" cy="861774"/>
          </a:xfrm>
          <a:prstGeom prst="rect">
            <a:avLst/>
          </a:prstGeom>
          <a:noFill/>
        </p:spPr>
        <p:txBody>
          <a:bodyPr wrap="square" rtlCol="0">
            <a:spAutoFit/>
          </a:bodyPr>
          <a:lstStyle/>
          <a:p>
            <a:pPr algn="ctr"/>
            <a:r>
              <a:rPr lang="es-CO" sz="5000" b="1" dirty="0">
                <a:solidFill>
                  <a:srgbClr val="FFFF00"/>
                </a:solidFill>
                <a:latin typeface="Raleway Black" pitchFamily="2" charset="0"/>
                <a:ea typeface="Open Sans SemiBold" panose="020B0706030804020204" pitchFamily="34" charset="0"/>
                <a:cs typeface="Open Sans SemiBold" panose="020B0706030804020204" pitchFamily="34" charset="0"/>
              </a:rPr>
              <a:t>DEMO</a:t>
            </a:r>
          </a:p>
        </p:txBody>
      </p:sp>
      <p:pic>
        <p:nvPicPr>
          <p:cNvPr id="1026" name="Picture 2">
            <a:extLst>
              <a:ext uri="{FF2B5EF4-FFF2-40B4-BE49-F238E27FC236}">
                <a16:creationId xmlns:a16="http://schemas.microsoft.com/office/drawing/2014/main" id="{00137686-6246-03A7-7BBA-19F9B4ED2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771" y="2611079"/>
            <a:ext cx="5370458" cy="376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2547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11E62E38-ED91-C739-CE23-52F6E8127FF9}"/>
              </a:ext>
            </a:extLst>
          </p:cNvPr>
          <p:cNvSpPr txBox="1"/>
          <p:nvPr/>
        </p:nvSpPr>
        <p:spPr>
          <a:xfrm>
            <a:off x="2291059" y="734545"/>
            <a:ext cx="7609881" cy="1631216"/>
          </a:xfrm>
          <a:prstGeom prst="rect">
            <a:avLst/>
          </a:prstGeom>
          <a:noFill/>
        </p:spPr>
        <p:txBody>
          <a:bodyPr wrap="square" rtlCol="0">
            <a:spAutoFit/>
          </a:bodyPr>
          <a:lstStyle/>
          <a:p>
            <a:pPr algn="ctr"/>
            <a:r>
              <a:rPr lang="es-CO" sz="5000" b="1" dirty="0">
                <a:solidFill>
                  <a:srgbClr val="FFFF00"/>
                </a:solidFill>
                <a:latin typeface="Raleway Black" pitchFamily="2" charset="0"/>
                <a:ea typeface="Open Sans SemiBold" panose="020B0706030804020204" pitchFamily="34" charset="0"/>
                <a:cs typeface="Open Sans SemiBold" panose="020B0706030804020204" pitchFamily="34" charset="0"/>
              </a:rPr>
              <a:t>GRACIAS POR SU TIEMPO Y ATENCIÓN</a:t>
            </a:r>
          </a:p>
        </p:txBody>
      </p:sp>
      <p:pic>
        <p:nvPicPr>
          <p:cNvPr id="1026" name="Picture 2">
            <a:extLst>
              <a:ext uri="{FF2B5EF4-FFF2-40B4-BE49-F238E27FC236}">
                <a16:creationId xmlns:a16="http://schemas.microsoft.com/office/drawing/2014/main" id="{00137686-6246-03A7-7BBA-19F9B4ED2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771" y="2611079"/>
            <a:ext cx="5370458" cy="376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05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700000">
            <a:off x="8373877" y="1622173"/>
            <a:ext cx="3831235" cy="4087796"/>
          </a:xfrm>
          <a:prstGeom prst="frame">
            <a:avLst>
              <a:gd name="adj1" fmla="val 17453"/>
            </a:avLst>
          </a:prstGeom>
          <a:solidFill>
            <a:srgbClr val="929CA0"/>
          </a:solidFill>
          <a:ln>
            <a:noFill/>
          </a:ln>
          <a:scene3d>
            <a:camera prst="perspectiveContrastingLeftFacing">
              <a:rot lat="17979827" lon="3137160" rev="4026592"/>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2700000">
            <a:off x="7463586" y="2379730"/>
            <a:ext cx="2776936" cy="2679500"/>
          </a:xfrm>
          <a:prstGeom prst="frame">
            <a:avLst>
              <a:gd name="adj1" fmla="val 31126"/>
            </a:avLst>
          </a:prstGeom>
          <a:solidFill>
            <a:srgbClr val="009B90"/>
          </a:solidFill>
          <a:ln>
            <a:noFill/>
          </a:ln>
          <a:scene3d>
            <a:camera prst="perspectiveContrastingLeftFacing">
              <a:rot lat="2106427" lon="4129802" rev="1773145"/>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2700000">
            <a:off x="6453323" y="2692073"/>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285196" y="4848427"/>
            <a:ext cx="4256293" cy="323165"/>
          </a:xfrm>
          <a:prstGeom prst="rect">
            <a:avLst/>
          </a:prstGeom>
          <a:noFill/>
        </p:spPr>
        <p:txBody>
          <a:bodyPr wrap="none" rtlCol="0">
            <a:spAutoFit/>
          </a:bodyPr>
          <a:lstStyle/>
          <a:p>
            <a:pPr marL="285750" indent="-285750">
              <a:buFont typeface="Arial" panose="020B0604020202020204" pitchFamily="34" charset="0"/>
              <a:buChar char="•"/>
            </a:pPr>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Aumenta la complejidad del desarrollo.</a:t>
            </a:r>
            <a:endParaRPr lang="en-US"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270759" y="2909448"/>
            <a:ext cx="5565947" cy="323165"/>
          </a:xfrm>
          <a:prstGeom prst="rect">
            <a:avLst/>
          </a:prstGeom>
          <a:noFill/>
        </p:spPr>
        <p:txBody>
          <a:bodyPr wrap="none" rtlCol="0">
            <a:spAutoFit/>
          </a:bodyPr>
          <a:lstStyle/>
          <a:p>
            <a:pPr marL="285750" indent="-285750">
              <a:buFont typeface="Arial" panose="020B0604020202020204" pitchFamily="34" charset="0"/>
              <a:buChar char="•"/>
            </a:pPr>
            <a:r>
              <a:rPr lang="es-CO" sz="1500" dirty="0">
                <a:solidFill>
                  <a:srgbClr val="009A90"/>
                </a:solidFill>
                <a:latin typeface="Raleway Black" pitchFamily="2" charset="0"/>
                <a:ea typeface="Open Sans SemiBold" panose="020B0706030804020204" pitchFamily="34" charset="0"/>
                <a:cs typeface="Open Sans SemiBold" panose="020B0706030804020204" pitchFamily="34" charset="0"/>
              </a:rPr>
              <a:t>Gran cantidad de Librerías, </a:t>
            </a:r>
            <a:r>
              <a:rPr lang="es-CO" sz="1500" dirty="0" err="1">
                <a:solidFill>
                  <a:srgbClr val="009A90"/>
                </a:solidFill>
                <a:latin typeface="Raleway Black" pitchFamily="2" charset="0"/>
                <a:ea typeface="Open Sans SemiBold" panose="020B0706030804020204" pitchFamily="34" charset="0"/>
                <a:cs typeface="Open Sans SemiBold" panose="020B0706030804020204" pitchFamily="34" charset="0"/>
              </a:rPr>
              <a:t>Frameworks</a:t>
            </a:r>
            <a:r>
              <a:rPr lang="es-CO" sz="1500" dirty="0">
                <a:solidFill>
                  <a:srgbClr val="009A90"/>
                </a:solidFill>
                <a:latin typeface="Raleway Black" pitchFamily="2" charset="0"/>
                <a:ea typeface="Open Sans SemiBold" panose="020B0706030804020204" pitchFamily="34" charset="0"/>
                <a:cs typeface="Open Sans SemiBold" panose="020B0706030804020204" pitchFamily="34" charset="0"/>
              </a:rPr>
              <a:t> y </a:t>
            </a:r>
            <a:r>
              <a:rPr lang="es-CO" sz="1500" dirty="0" err="1">
                <a:solidFill>
                  <a:srgbClr val="009A90"/>
                </a:solidFill>
                <a:latin typeface="Raleway Black" pitchFamily="2" charset="0"/>
                <a:ea typeface="Open Sans SemiBold" panose="020B0706030804020204" pitchFamily="34" charset="0"/>
                <a:cs typeface="Open Sans SemiBold" panose="020B0706030804020204" pitchFamily="34" charset="0"/>
              </a:rPr>
              <a:t>APIs</a:t>
            </a:r>
            <a:r>
              <a:rPr lang="es-CO" sz="1500" dirty="0">
                <a:solidFill>
                  <a:srgbClr val="009A90"/>
                </a:solidFill>
                <a:latin typeface="Raleway Black" pitchFamily="2" charset="0"/>
                <a:ea typeface="Open Sans SemiBold" panose="020B0706030804020204" pitchFamily="34" charset="0"/>
                <a:cs typeface="Open Sans SemiBold" panose="020B0706030804020204" pitchFamily="34" charset="0"/>
              </a:rPr>
              <a:t> de CSS</a:t>
            </a:r>
            <a:endParaRPr lang="en-US" sz="15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249910" y="1422523"/>
            <a:ext cx="4213013" cy="323165"/>
          </a:xfrm>
          <a:prstGeom prst="rect">
            <a:avLst/>
          </a:prstGeom>
          <a:noFill/>
        </p:spPr>
        <p:txBody>
          <a:bodyPr wrap="none" rtlCol="0">
            <a:spAutoFit/>
          </a:bodyPr>
          <a:lstStyle/>
          <a:p>
            <a:pPr marL="285750" indent="-285750">
              <a:buFont typeface="Arial" panose="020B0604020202020204" pitchFamily="34" charset="0"/>
              <a:buChar char="•"/>
            </a:pPr>
            <a:r>
              <a:rPr lang="es-CO" sz="1500" b="1" dirty="0">
                <a:solidFill>
                  <a:srgbClr val="FFC000"/>
                </a:solidFill>
                <a:latin typeface="Raleway Black" pitchFamily="2" charset="0"/>
                <a:ea typeface="Open Sans SemiBold" panose="020B0706030804020204" pitchFamily="34" charset="0"/>
                <a:cs typeface="Open Sans SemiBold" panose="020B0706030804020204" pitchFamily="34" charset="0"/>
              </a:rPr>
              <a:t>La complejidad de Desarrollar con CSS.</a:t>
            </a:r>
            <a:endParaRPr lang="en-US" sz="15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flipV="1">
            <a:off x="4703215" y="1905285"/>
            <a:ext cx="1986959" cy="921643"/>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flipV="1">
            <a:off x="5414458" y="3815544"/>
            <a:ext cx="2469164" cy="774804"/>
            <a:chOff x="6225768" y="3017520"/>
            <a:chExt cx="177422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flipV="1">
              <a:off x="6225768" y="3550920"/>
              <a:ext cx="586513"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flipV="1">
            <a:off x="5634001" y="5535045"/>
            <a:ext cx="3769239" cy="603690"/>
            <a:chOff x="5696612" y="3017520"/>
            <a:chExt cx="2303385"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flipV="1">
              <a:off x="5696612" y="3550920"/>
              <a:ext cx="1115668"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3557342" y="250808"/>
            <a:ext cx="5020926" cy="523220"/>
          </a:xfrm>
          <a:prstGeom prst="rect">
            <a:avLst/>
          </a:prstGeom>
          <a:noFill/>
        </p:spPr>
        <p:txBody>
          <a:bodyPr wrap="none" rtlCol="0">
            <a:spAutoFit/>
          </a:bodyPr>
          <a:lstStyle/>
          <a:p>
            <a:r>
              <a:rPr lang="es-CO" sz="2800" dirty="0">
                <a:solidFill>
                  <a:srgbClr val="EB9734"/>
                </a:solidFill>
                <a:latin typeface="Raleway Black" pitchFamily="2" charset="0"/>
              </a:rPr>
              <a:t>SITUACIÓN PROBLEMÁTICA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CuadroTexto 20">
            <a:extLst>
              <a:ext uri="{FF2B5EF4-FFF2-40B4-BE49-F238E27FC236}">
                <a16:creationId xmlns:a16="http://schemas.microsoft.com/office/drawing/2014/main" id="{1388B7EE-22EC-33CD-6348-86CF627B7A88}"/>
              </a:ext>
            </a:extLst>
          </p:cNvPr>
          <p:cNvSpPr txBox="1"/>
          <p:nvPr/>
        </p:nvSpPr>
        <p:spPr>
          <a:xfrm>
            <a:off x="268073" y="5306065"/>
            <a:ext cx="3900427" cy="323165"/>
          </a:xfrm>
          <a:prstGeom prst="rect">
            <a:avLst/>
          </a:prstGeom>
          <a:noFill/>
        </p:spPr>
        <p:txBody>
          <a:bodyPr wrap="none" rtlCol="0">
            <a:spAutoFit/>
          </a:bodyPr>
          <a:lstStyle/>
          <a:p>
            <a:pPr marL="285750" indent="-285750">
              <a:buFont typeface="Arial" panose="020B0604020202020204" pitchFamily="34" charset="0"/>
              <a:buChar char="•"/>
            </a:pPr>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Incrementa el tiempo de desarrollo.</a:t>
            </a:r>
            <a:endParaRPr lang="en-US"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26" name="CuadroTexto 25">
            <a:extLst>
              <a:ext uri="{FF2B5EF4-FFF2-40B4-BE49-F238E27FC236}">
                <a16:creationId xmlns:a16="http://schemas.microsoft.com/office/drawing/2014/main" id="{763C83BE-779A-4224-43BD-2A31635EDC0B}"/>
              </a:ext>
            </a:extLst>
          </p:cNvPr>
          <p:cNvSpPr txBox="1"/>
          <p:nvPr/>
        </p:nvSpPr>
        <p:spPr>
          <a:xfrm>
            <a:off x="270759" y="3391354"/>
            <a:ext cx="5143699" cy="553998"/>
          </a:xfrm>
          <a:prstGeom prst="rect">
            <a:avLst/>
          </a:prstGeom>
          <a:noFill/>
        </p:spPr>
        <p:txBody>
          <a:bodyPr wrap="square" rtlCol="0">
            <a:spAutoFit/>
          </a:bodyPr>
          <a:lstStyle/>
          <a:p>
            <a:pPr marL="285750" indent="-285750">
              <a:buFont typeface="Arial" panose="020B0604020202020204" pitchFamily="34" charset="0"/>
              <a:buChar char="•"/>
            </a:pPr>
            <a:r>
              <a:rPr lang="es-MX" sz="1500" dirty="0">
                <a:solidFill>
                  <a:srgbClr val="009A90"/>
                </a:solidFill>
                <a:latin typeface="Raleway Black" pitchFamily="2" charset="0"/>
                <a:ea typeface="Open Sans SemiBold" panose="020B0706030804020204" pitchFamily="34" charset="0"/>
                <a:cs typeface="Open Sans SemiBold" panose="020B0706030804020204" pitchFamily="34" charset="0"/>
              </a:rPr>
              <a:t>Escribir más código y se debe tener más conocimientos sobre la herramienta.</a:t>
            </a:r>
            <a:endParaRPr lang="en-US" sz="15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29" name="CuadroTexto 28">
            <a:extLst>
              <a:ext uri="{FF2B5EF4-FFF2-40B4-BE49-F238E27FC236}">
                <a16:creationId xmlns:a16="http://schemas.microsoft.com/office/drawing/2014/main" id="{9E9BF258-0E22-F08A-8D3A-CF3607D4077B}"/>
              </a:ext>
            </a:extLst>
          </p:cNvPr>
          <p:cNvSpPr txBox="1"/>
          <p:nvPr/>
        </p:nvSpPr>
        <p:spPr>
          <a:xfrm>
            <a:off x="257222" y="1850686"/>
            <a:ext cx="4065537" cy="323165"/>
          </a:xfrm>
          <a:prstGeom prst="rect">
            <a:avLst/>
          </a:prstGeom>
          <a:noFill/>
        </p:spPr>
        <p:txBody>
          <a:bodyPr wrap="none" rtlCol="0">
            <a:spAutoFit/>
          </a:bodyPr>
          <a:lstStyle/>
          <a:p>
            <a:pPr marL="285750" indent="-285750">
              <a:buFont typeface="Arial" panose="020B0604020202020204" pitchFamily="34" charset="0"/>
              <a:buChar char="•"/>
            </a:pPr>
            <a:r>
              <a:rPr lang="es-MX" sz="1500" b="1" dirty="0">
                <a:solidFill>
                  <a:srgbClr val="FFC000"/>
                </a:solidFill>
                <a:latin typeface="Raleway Black" pitchFamily="2" charset="0"/>
                <a:ea typeface="Open Sans SemiBold" panose="020B0706030804020204" pitchFamily="34" charset="0"/>
                <a:cs typeface="Open Sans SemiBold" panose="020B0706030804020204" pitchFamily="34" charset="0"/>
              </a:rPr>
              <a:t>Proceso de desarrollo lento y tedioso.</a:t>
            </a:r>
            <a:endParaRPr lang="en-US" sz="15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31" name="CuadroTexto 30">
            <a:extLst>
              <a:ext uri="{FF2B5EF4-FFF2-40B4-BE49-F238E27FC236}">
                <a16:creationId xmlns:a16="http://schemas.microsoft.com/office/drawing/2014/main" id="{52572835-F25A-B78F-3258-29811BB7DE6C}"/>
              </a:ext>
            </a:extLst>
          </p:cNvPr>
          <p:cNvSpPr txBox="1"/>
          <p:nvPr/>
        </p:nvSpPr>
        <p:spPr>
          <a:xfrm>
            <a:off x="285196" y="4070039"/>
            <a:ext cx="2927404" cy="323165"/>
          </a:xfrm>
          <a:prstGeom prst="rect">
            <a:avLst/>
          </a:prstGeom>
          <a:noFill/>
        </p:spPr>
        <p:txBody>
          <a:bodyPr wrap="none" rtlCol="0">
            <a:spAutoFit/>
          </a:bodyPr>
          <a:lstStyle/>
          <a:p>
            <a:pPr marL="285750" indent="-285750">
              <a:buFont typeface="Arial" panose="020B0604020202020204" pitchFamily="34" charset="0"/>
              <a:buChar char="•"/>
            </a:pPr>
            <a:r>
              <a:rPr lang="es-CO" sz="1500" dirty="0">
                <a:solidFill>
                  <a:srgbClr val="009A90"/>
                </a:solidFill>
                <a:latin typeface="Raleway Black" pitchFamily="2" charset="0"/>
                <a:ea typeface="Open Sans SemiBold" panose="020B0706030804020204" pitchFamily="34" charset="0"/>
                <a:cs typeface="Open Sans SemiBold" panose="020B0706030804020204" pitchFamily="34" charset="0"/>
              </a:rPr>
              <a:t>El trabajo se incrementa. </a:t>
            </a:r>
            <a:endParaRPr lang="en-US" sz="15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32" name="CuadroTexto 31">
            <a:extLst>
              <a:ext uri="{FF2B5EF4-FFF2-40B4-BE49-F238E27FC236}">
                <a16:creationId xmlns:a16="http://schemas.microsoft.com/office/drawing/2014/main" id="{0796FBA4-9EF0-FD35-686D-97E6D34F26B6}"/>
              </a:ext>
            </a:extLst>
          </p:cNvPr>
          <p:cNvSpPr txBox="1"/>
          <p:nvPr/>
        </p:nvSpPr>
        <p:spPr>
          <a:xfrm>
            <a:off x="257222" y="2278849"/>
            <a:ext cx="3621504" cy="323165"/>
          </a:xfrm>
          <a:prstGeom prst="rect">
            <a:avLst/>
          </a:prstGeom>
          <a:noFill/>
        </p:spPr>
        <p:txBody>
          <a:bodyPr wrap="none" rtlCol="0">
            <a:spAutoFit/>
          </a:bodyPr>
          <a:lstStyle/>
          <a:p>
            <a:pPr marL="285750" indent="-285750">
              <a:buFont typeface="Arial" panose="020B0604020202020204" pitchFamily="34" charset="0"/>
              <a:buChar char="•"/>
            </a:pPr>
            <a:r>
              <a:rPr lang="es-CO" sz="1500" b="1" dirty="0">
                <a:solidFill>
                  <a:srgbClr val="FFC000"/>
                </a:solidFill>
                <a:latin typeface="Raleway Black" pitchFamily="2" charset="0"/>
                <a:ea typeface="Open Sans SemiBold" panose="020B0706030804020204" pitchFamily="34" charset="0"/>
                <a:cs typeface="Open Sans SemiBold" panose="020B0706030804020204" pitchFamily="34" charset="0"/>
              </a:rPr>
              <a:t>La escritura de código repetitivo.</a:t>
            </a:r>
            <a:endParaRPr lang="en-US" sz="15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4163167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404297" y="3075057"/>
            <a:ext cx="5452134" cy="707886"/>
          </a:xfrm>
          <a:prstGeom prst="rect">
            <a:avLst/>
          </a:prstGeom>
          <a:noFill/>
        </p:spPr>
        <p:txBody>
          <a:bodyPr wrap="none" rtlCol="0">
            <a:spAutoFit/>
          </a:bodyPr>
          <a:lstStyle/>
          <a:p>
            <a:r>
              <a:rPr lang="es-CO" sz="4000" dirty="0">
                <a:solidFill>
                  <a:srgbClr val="009A90"/>
                </a:solidFill>
                <a:latin typeface="Raleway Black" pitchFamily="2" charset="0"/>
                <a:ea typeface="Open Sans SemiBold" panose="020B0706030804020204" pitchFamily="34" charset="0"/>
                <a:cs typeface="Open Sans SemiBold" panose="020B0706030804020204" pitchFamily="34" charset="0"/>
              </a:rPr>
              <a:t>PROBLEMA CENTRAL</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3997501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159412" y="307461"/>
            <a:ext cx="3873176"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PROBLEMA CENTRAL</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556678" y="5582531"/>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10115409" y="518450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561538" y="1407010"/>
            <a:ext cx="11129650" cy="2677656"/>
          </a:xfrm>
          <a:prstGeom prst="rect">
            <a:avLst/>
          </a:prstGeom>
          <a:noFill/>
        </p:spPr>
        <p:txBody>
          <a:bodyPr wrap="square" rtlCol="0">
            <a:spAutoFit/>
          </a:bodyPr>
          <a:lstStyle/>
          <a:p>
            <a:pPr algn="just"/>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El uso de CSS en diseño web para principiantes en el desarrollo web es complejo y requiere de muchas líneas de código, también de librerías y </a:t>
            </a:r>
            <a:r>
              <a:rPr lang="es-MX" sz="2400" dirty="0" err="1">
                <a:solidFill>
                  <a:schemeClr val="bg1"/>
                </a:solidFill>
                <a:latin typeface="Raleway Black" pitchFamily="2" charset="0"/>
                <a:ea typeface="Open Sans SemiBold" panose="020B0706030804020204" pitchFamily="34" charset="0"/>
                <a:cs typeface="Open Sans SemiBold" panose="020B0706030804020204" pitchFamily="34" charset="0"/>
              </a:rPr>
              <a:t>frameworks</a:t>
            </a:r>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 estandarizadas que limitan la flexibilidad y creatividad. La curva de aprendizaje es pronunciada y la necesidad de comprender conceptos fundamentales aumentan los errores y la ineficiencia en la escritura y mantenimiento del código CSS, esto conduce a retrasos en el desarrollo y en la entrega de productos de calidad inferior.</a:t>
            </a:r>
            <a:endParaRPr lang="en-US" sz="24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040740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159412" y="307461"/>
            <a:ext cx="3873176"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PROBLEMA CENTRAL</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458583" y="5505257"/>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4044" y="518450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705493" y="1394273"/>
            <a:ext cx="11129650" cy="2400657"/>
          </a:xfrm>
          <a:prstGeom prst="rect">
            <a:avLst/>
          </a:prstGeom>
          <a:noFill/>
        </p:spPr>
        <p:txBody>
          <a:bodyPr wrap="square" rtlCol="0">
            <a:spAutoFit/>
          </a:bodyPr>
          <a:lstStyle/>
          <a:p>
            <a:pPr algn="just"/>
            <a:r>
              <a:rPr lang="es-MX" sz="3000" dirty="0">
                <a:solidFill>
                  <a:schemeClr val="bg1"/>
                </a:solidFill>
                <a:latin typeface="Raleway Black" pitchFamily="2" charset="0"/>
                <a:ea typeface="Open Sans SemiBold" panose="020B0706030804020204" pitchFamily="34" charset="0"/>
                <a:cs typeface="Open Sans SemiBold" panose="020B0706030804020204" pitchFamily="34" charset="0"/>
              </a:rPr>
              <a:t>¿ Como podemos mejorar la productividad y reducir el tiempo de desarrollo de los ingenieros de software a la hora de desarrollar interfaces graficas de usuario con el lenguaje CSS utilizando una herramienta que no tenga una curva de aprendizaje elevada ?</a:t>
            </a:r>
            <a:endParaRPr lang="en-US" sz="3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87127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8695745">
            <a:off x="1073149" y="-3313074"/>
            <a:ext cx="2688817" cy="2799422"/>
          </a:xfrm>
          <a:prstGeom prst="frame">
            <a:avLst>
              <a:gd name="adj1" fmla="val 17453"/>
            </a:avLst>
          </a:prstGeom>
          <a:noFill/>
          <a:ln w="12700">
            <a:solidFill>
              <a:schemeClr val="bg1">
                <a:alpha val="56000"/>
              </a:schemeClr>
            </a:solidFill>
          </a:ln>
          <a:effectLst>
            <a:glow rad="2286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19996613">
            <a:off x="1628583" y="6890347"/>
            <a:ext cx="2316595" cy="2174662"/>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5944558" flipH="1" flipV="1">
            <a:off x="-2174762" y="2343768"/>
            <a:ext cx="1963784" cy="1666032"/>
          </a:xfrm>
          <a:prstGeom prst="frame">
            <a:avLst>
              <a:gd name="adj1" fmla="val 50000"/>
            </a:avLst>
          </a:prstGeom>
          <a:noFill/>
          <a:ln w="12700">
            <a:solidFill>
              <a:schemeClr val="bg1">
                <a:alpha val="56000"/>
              </a:schemeClr>
            </a:solidFill>
          </a:ln>
          <a:effectLst>
            <a:glow rad="228600">
              <a:srgbClr val="E7AD2A"/>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12409403" y="4870207"/>
            <a:ext cx="3977371" cy="707886"/>
          </a:xfrm>
          <a:prstGeom prst="rect">
            <a:avLst/>
          </a:prstGeom>
          <a:noFill/>
        </p:spPr>
        <p:txBody>
          <a:bodyPr wrap="none" rtlCol="0">
            <a:spAutoFit/>
          </a:bodyPr>
          <a:lstStyle/>
          <a:p>
            <a:r>
              <a:rPr lang="es-CO" sz="4000" dirty="0">
                <a:solidFill>
                  <a:srgbClr val="00F1FF"/>
                </a:solidFill>
                <a:latin typeface="Raleway Black" pitchFamily="2" charset="0"/>
                <a:ea typeface="Open Sans SemiBold" panose="020B0706030804020204" pitchFamily="34" charset="0"/>
                <a:cs typeface="Open Sans SemiBold" panose="020B0706030804020204" pitchFamily="34" charset="0"/>
              </a:rPr>
              <a:t>Información 01</a:t>
            </a:r>
            <a:endParaRPr lang="en-US" sz="40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13514202" y="3523118"/>
            <a:ext cx="4004622"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Información 02</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4334939" y="2133012"/>
            <a:ext cx="3995004"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Información 03</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12409403" y="5393427"/>
            <a:ext cx="3969373"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13514203" y="4024211"/>
            <a:ext cx="4051656"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4359829" y="2598003"/>
            <a:ext cx="4150909" cy="1569660"/>
          </a:xfrm>
          <a:prstGeom prst="rect">
            <a:avLst/>
          </a:prstGeom>
          <a:noFill/>
        </p:spPr>
        <p:txBody>
          <a:bodyPr wrap="square" rtlCol="0">
            <a:spAutoFit/>
          </a:bodyPr>
          <a:lstStyle/>
          <a:p>
            <a:pPr algn="just"/>
            <a:r>
              <a:rPr lang="es-CO"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rot="17832459">
            <a:off x="-1520900" y="1613970"/>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rot="6651366">
            <a:off x="-1833149" y="3333298"/>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rot="5400000">
            <a:off x="-2013007" y="5469764"/>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543222" y="-709683"/>
            <a:ext cx="2483372" cy="338554"/>
          </a:xfrm>
          <a:prstGeom prst="rect">
            <a:avLst/>
          </a:prstGeom>
          <a:noFill/>
          <a:effectLst>
            <a:glow rad="228600">
              <a:srgbClr val="00F1FF">
                <a:alpha val="40000"/>
              </a:srgbClr>
            </a:glow>
          </a:effectLst>
        </p:spPr>
        <p:txBody>
          <a:bodyPr wrap="none" rtlCol="0">
            <a:spAutoFit/>
          </a:bodyPr>
          <a:lstStyle/>
          <a:p>
            <a:r>
              <a:rPr lang="es-CO" sz="1600" dirty="0">
                <a:solidFill>
                  <a:schemeClr val="bg1"/>
                </a:solidFill>
                <a:latin typeface="Raleway Black" pitchFamily="2" charset="0"/>
              </a:rPr>
              <a:t>INFOGRAFIA</a:t>
            </a:r>
            <a:r>
              <a:rPr lang="es-CO" sz="1600" dirty="0">
                <a:latin typeface="Raleway Black" pitchFamily="2" charset="0"/>
              </a:rPr>
              <a:t> </a:t>
            </a:r>
            <a:r>
              <a:rPr lang="es-CO" sz="1600" dirty="0">
                <a:solidFill>
                  <a:srgbClr val="00F1FF"/>
                </a:solidFill>
                <a:latin typeface="Raleway Black" pitchFamily="2" charset="0"/>
              </a:rPr>
              <a:t>3 NIVELES</a:t>
            </a:r>
            <a:endParaRPr lang="en-US" sz="1600" dirty="0">
              <a:solidFill>
                <a:srgbClr val="00F1FF"/>
              </a:solidFill>
              <a:latin typeface="Raleway Black" pitchFamily="2" charset="0"/>
            </a:endParaRPr>
          </a:p>
        </p:txBody>
      </p:sp>
      <p:sp>
        <p:nvSpPr>
          <p:cNvPr id="28" name="CuadroTexto 27">
            <a:extLst>
              <a:ext uri="{FF2B5EF4-FFF2-40B4-BE49-F238E27FC236}">
                <a16:creationId xmlns:a16="http://schemas.microsoft.com/office/drawing/2014/main" id="{2FE935DD-CA9B-4670-B07D-795FF99D9332}"/>
              </a:ext>
            </a:extLst>
          </p:cNvPr>
          <p:cNvSpPr txBox="1"/>
          <p:nvPr/>
        </p:nvSpPr>
        <p:spPr>
          <a:xfrm>
            <a:off x="5433339" y="-336943"/>
            <a:ext cx="1184940" cy="307777"/>
          </a:xfrm>
          <a:prstGeom prst="rect">
            <a:avLst/>
          </a:prstGeom>
          <a:noFill/>
        </p:spPr>
        <p:txBody>
          <a:bodyPr wrap="none" rtlCol="0">
            <a:spAutoFit/>
          </a:bodyPr>
          <a:lstStyle/>
          <a:p>
            <a:r>
              <a:rPr lang="es-CO"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Imagen 2">
            <a:extLst>
              <a:ext uri="{FF2B5EF4-FFF2-40B4-BE49-F238E27FC236}">
                <a16:creationId xmlns:a16="http://schemas.microsoft.com/office/drawing/2014/main" id="{8D3667A9-A011-DAE7-444D-EA99F3DD97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4" name="CuadroTexto 3">
            <a:extLst>
              <a:ext uri="{FF2B5EF4-FFF2-40B4-BE49-F238E27FC236}">
                <a16:creationId xmlns:a16="http://schemas.microsoft.com/office/drawing/2014/main" id="{84349706-DE84-F8D4-AB5D-4C96B460565D}"/>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20BCAB0B-5AD1-0328-D445-92127DD69211}"/>
              </a:ext>
            </a:extLst>
          </p:cNvPr>
          <p:cNvSpPr txBox="1"/>
          <p:nvPr/>
        </p:nvSpPr>
        <p:spPr>
          <a:xfrm>
            <a:off x="2708842" y="2902198"/>
            <a:ext cx="7274254" cy="707886"/>
          </a:xfrm>
          <a:prstGeom prst="rect">
            <a:avLst/>
          </a:prstGeom>
          <a:noFill/>
        </p:spPr>
        <p:txBody>
          <a:bodyPr wrap="square">
            <a:spAutoFit/>
          </a:bodyPr>
          <a:lstStyle/>
          <a:p>
            <a:r>
              <a:rPr lang="es-CO" sz="4000" dirty="0">
                <a:solidFill>
                  <a:srgbClr val="00F1FF"/>
                </a:solidFill>
                <a:latin typeface="Raleway Black" pitchFamily="2" charset="0"/>
              </a:rPr>
              <a:t>ABORDAJE DE LA SOLUCIÓN</a:t>
            </a:r>
            <a:endParaRPr lang="en-US" sz="4000" dirty="0">
              <a:solidFill>
                <a:srgbClr val="00F1FF"/>
              </a:solidFill>
              <a:latin typeface="Raleway Black" pitchFamily="2" charset="0"/>
            </a:endParaRPr>
          </a:p>
        </p:txBody>
      </p:sp>
    </p:spTree>
    <p:extLst>
      <p:ext uri="{BB962C8B-B14F-4D97-AF65-F5344CB8AC3E}">
        <p14:creationId xmlns:p14="http://schemas.microsoft.com/office/powerpoint/2010/main" val="101344886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7067</TotalTime>
  <Words>2898</Words>
  <Application>Microsoft Office PowerPoint</Application>
  <PresentationFormat>Panorámica</PresentationFormat>
  <Paragraphs>335</Paragraphs>
  <Slides>47</Slides>
  <Notes>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47</vt:i4>
      </vt:variant>
    </vt:vector>
  </HeadingPairs>
  <TitlesOfParts>
    <vt:vector size="56" baseType="lpstr">
      <vt:lpstr>Arial</vt:lpstr>
      <vt:lpstr>Calibri</vt:lpstr>
      <vt:lpstr>Calibri Light</vt:lpstr>
      <vt:lpstr>Open Sans</vt:lpstr>
      <vt:lpstr>Open Sans SemiBold</vt:lpstr>
      <vt:lpstr>Raleway Black</vt:lpstr>
      <vt:lpstr>Raleway Thin</vt:lpstr>
      <vt:lpstr>Segoe UI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alex tumiri huanca</dc:creator>
  <cp:lastModifiedBy>Alex Tumiri Huanca</cp:lastModifiedBy>
  <cp:revision>75</cp:revision>
  <dcterms:created xsi:type="dcterms:W3CDTF">2023-06-21T15:58:36Z</dcterms:created>
  <dcterms:modified xsi:type="dcterms:W3CDTF">2024-06-30T11:48:41Z</dcterms:modified>
</cp:coreProperties>
</file>