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0" r:id="rId3"/>
    <p:sldId id="261" r:id="rId4"/>
    <p:sldId id="262" r:id="rId5"/>
    <p:sldId id="263" r:id="rId6"/>
    <p:sldId id="266" r:id="rId7"/>
    <p:sldId id="267" r:id="rId8"/>
    <p:sldId id="280" r:id="rId9"/>
    <p:sldId id="268" r:id="rId10"/>
    <p:sldId id="269" r:id="rId11"/>
    <p:sldId id="279" r:id="rId12"/>
    <p:sldId id="258" r:id="rId13"/>
    <p:sldId id="270" r:id="rId14"/>
    <p:sldId id="271" r:id="rId15"/>
    <p:sldId id="272" r:id="rId16"/>
    <p:sldId id="273" r:id="rId17"/>
    <p:sldId id="274" r:id="rId18"/>
    <p:sldId id="275" r:id="rId19"/>
    <p:sldId id="284" r:id="rId20"/>
    <p:sldId id="285" r:id="rId21"/>
    <p:sldId id="290" r:id="rId22"/>
    <p:sldId id="292" r:id="rId23"/>
    <p:sldId id="293" r:id="rId24"/>
    <p:sldId id="297" r:id="rId25"/>
    <p:sldId id="303" r:id="rId26"/>
    <p:sldId id="307" r:id="rId27"/>
    <p:sldId id="379" r:id="rId28"/>
    <p:sldId id="331" r:id="rId29"/>
    <p:sldId id="332" r:id="rId30"/>
    <p:sldId id="339" r:id="rId31"/>
    <p:sldId id="341" r:id="rId32"/>
    <p:sldId id="347" r:id="rId33"/>
    <p:sldId id="348" r:id="rId34"/>
    <p:sldId id="349" r:id="rId35"/>
    <p:sldId id="350" r:id="rId36"/>
    <p:sldId id="355" r:id="rId37"/>
    <p:sldId id="361" r:id="rId38"/>
    <p:sldId id="362" r:id="rId39"/>
    <p:sldId id="363" r:id="rId40"/>
    <p:sldId id="380" r:id="rId41"/>
    <p:sldId id="381" r:id="rId42"/>
    <p:sldId id="382" r:id="rId43"/>
    <p:sldId id="378" r:id="rId44"/>
    <p:sldId id="377" r:id="rId45"/>
    <p:sldId id="278" r:id="rId46"/>
    <p:sldId id="376" r:id="rId47"/>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734"/>
    <a:srgbClr val="F03CED"/>
    <a:srgbClr val="EE6DFF"/>
    <a:srgbClr val="E10DFF"/>
    <a:srgbClr val="009A90"/>
    <a:srgbClr val="161C22"/>
    <a:srgbClr val="009B90"/>
    <a:srgbClr val="8A14EC"/>
    <a:srgbClr val="0066FF"/>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74" d="100"/>
          <a:sy n="74" d="100"/>
        </p:scale>
        <p:origin x="4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5AC1C-3879-49AC-930D-5E36BA111EA3}" type="datetimeFigureOut">
              <a:rPr lang="es-ES" smtClean="0"/>
              <a:t>01/07/2024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6191E-8834-4291-991B-ECA9E7F2FC25}" type="slidenum">
              <a:rPr lang="es-ES" smtClean="0"/>
              <a:t>‹Nº›</a:t>
            </a:fld>
            <a:endParaRPr lang="es-ES"/>
          </a:p>
        </p:txBody>
      </p:sp>
    </p:spTree>
    <p:extLst>
      <p:ext uri="{BB962C8B-B14F-4D97-AF65-F5344CB8AC3E}">
        <p14:creationId xmlns:p14="http://schemas.microsoft.com/office/powerpoint/2010/main" val="23109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28</a:t>
            </a:fld>
            <a:endParaRPr lang="es-ES"/>
          </a:p>
        </p:txBody>
      </p:sp>
    </p:spTree>
    <p:extLst>
      <p:ext uri="{BB962C8B-B14F-4D97-AF65-F5344CB8AC3E}">
        <p14:creationId xmlns:p14="http://schemas.microsoft.com/office/powerpoint/2010/main" val="15206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29</a:t>
            </a:fld>
            <a:endParaRPr lang="es-ES"/>
          </a:p>
        </p:txBody>
      </p:sp>
    </p:spTree>
    <p:extLst>
      <p:ext uri="{BB962C8B-B14F-4D97-AF65-F5344CB8AC3E}">
        <p14:creationId xmlns:p14="http://schemas.microsoft.com/office/powerpoint/2010/main" val="328629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1/7/2024</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1/7/2024</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5CF9734-910C-7863-749A-A916A965DEDF}"/>
              </a:ext>
            </a:extLst>
          </p:cNvPr>
          <p:cNvSpPr txBox="1"/>
          <p:nvPr/>
        </p:nvSpPr>
        <p:spPr>
          <a:xfrm>
            <a:off x="245321" y="3047241"/>
            <a:ext cx="11701358" cy="1077218"/>
          </a:xfrm>
          <a:prstGeom prst="rect">
            <a:avLst/>
          </a:prstGeom>
          <a:noFill/>
        </p:spPr>
        <p:txBody>
          <a:bodyPr wrap="square" rtlCol="0">
            <a:spAutoFit/>
          </a:bodyPr>
          <a:lstStyle/>
          <a:p>
            <a:pPr algn="ctr"/>
            <a:r>
              <a:rPr lang="es-MX" sz="3200" i="0" dirty="0">
                <a:solidFill>
                  <a:schemeClr val="bg1"/>
                </a:solidFill>
                <a:effectLst/>
                <a:latin typeface="Open Sans" panose="020B0606030504020204" pitchFamily="34" charset="0"/>
              </a:rPr>
              <a:t>Modelo de Inteligencia Artificial Basado en Transformers para la Generación De Código CSS</a:t>
            </a:r>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5488" y="443801"/>
            <a:ext cx="2052034" cy="2603440"/>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2407724" y="4447208"/>
            <a:ext cx="7376552" cy="830997"/>
          </a:xfrm>
          <a:prstGeom prst="rect">
            <a:avLst/>
          </a:prstGeom>
          <a:noFill/>
        </p:spPr>
        <p:txBody>
          <a:bodyPr wrap="square" rtlCol="0">
            <a:spAutoFit/>
          </a:bodyPr>
          <a:lstStyle/>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Carrera : Ingeniería en Ciencias de la Computación</a:t>
            </a: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369332"/>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Transformers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339726" y="50574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342" y="2667270"/>
            <a:ext cx="1003127" cy="1003127"/>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4"/>
          <a:stretch>
            <a:fillRect/>
          </a:stretch>
        </p:blipFill>
        <p:spPr>
          <a:xfrm>
            <a:off x="815427" y="934526"/>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5"/>
          <a:stretch>
            <a:fillRect/>
          </a:stretch>
        </p:blipFill>
        <p:spPr>
          <a:xfrm>
            <a:off x="3409176" y="2752147"/>
            <a:ext cx="886473" cy="886473"/>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6"/>
          <a:stretch>
            <a:fillRect/>
          </a:stretch>
        </p:blipFill>
        <p:spPr>
          <a:xfrm>
            <a:off x="2448879" y="2818750"/>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6"/>
          <a:stretch>
            <a:fillRect/>
          </a:stretch>
        </p:blipFill>
        <p:spPr>
          <a:xfrm>
            <a:off x="6320330" y="2765236"/>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7"/>
          <a:stretch>
            <a:fillRect/>
          </a:stretch>
        </p:blipFill>
        <p:spPr>
          <a:xfrm>
            <a:off x="7074857" y="2626637"/>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6"/>
          <a:stretch>
            <a:fillRect/>
          </a:stretch>
        </p:blipFill>
        <p:spPr>
          <a:xfrm>
            <a:off x="8001540" y="276523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8"/>
          <a:stretch>
            <a:fillRect/>
          </a:stretch>
        </p:blipFill>
        <p:spPr>
          <a:xfrm>
            <a:off x="10882024" y="2712429"/>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9"/>
          <a:stretch>
            <a:fillRect/>
          </a:stretch>
        </p:blipFill>
        <p:spPr>
          <a:xfrm>
            <a:off x="8823283" y="260827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6"/>
          <a:stretch>
            <a:fillRect/>
          </a:stretch>
        </p:blipFill>
        <p:spPr>
          <a:xfrm rot="5400000">
            <a:off x="8996544" y="1905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6"/>
          <a:stretch>
            <a:fillRect/>
          </a:stretch>
        </p:blipFill>
        <p:spPr>
          <a:xfrm>
            <a:off x="9931881" y="2771619"/>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6"/>
          <a:stretch>
            <a:fillRect/>
          </a:stretch>
        </p:blipFill>
        <p:spPr>
          <a:xfrm>
            <a:off x="4407042" y="2817790"/>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8236711" y="875393"/>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6"/>
          <a:stretch>
            <a:fillRect/>
          </a:stretch>
        </p:blipFill>
        <p:spPr>
          <a:xfrm rot="5400000">
            <a:off x="878596" y="1986249"/>
            <a:ext cx="656603" cy="656603"/>
          </a:xfrm>
          <a:prstGeom prst="rect">
            <a:avLst/>
          </a:prstGeom>
        </p:spPr>
      </p:pic>
      <p:pic>
        <p:nvPicPr>
          <p:cNvPr id="8" name="Imagen 7">
            <a:extLst>
              <a:ext uri="{FF2B5EF4-FFF2-40B4-BE49-F238E27FC236}">
                <a16:creationId xmlns:a16="http://schemas.microsoft.com/office/drawing/2014/main" id="{A6AED8E9-FDDB-CF5D-AEDA-7BF859B0276A}"/>
              </a:ext>
            </a:extLst>
          </p:cNvPr>
          <p:cNvPicPr>
            <a:picLocks noChangeAspect="1"/>
          </p:cNvPicPr>
          <p:nvPr/>
        </p:nvPicPr>
        <p:blipFill>
          <a:blip r:embed="rId12"/>
          <a:stretch>
            <a:fillRect/>
          </a:stretch>
        </p:blipFill>
        <p:spPr>
          <a:xfrm>
            <a:off x="3902803" y="4876402"/>
            <a:ext cx="876448" cy="1149202"/>
          </a:xfrm>
          <a:prstGeom prst="rect">
            <a:avLst/>
          </a:prstGeom>
        </p:spPr>
      </p:pic>
      <p:sp>
        <p:nvSpPr>
          <p:cNvPr id="11" name="CuadroTexto 10">
            <a:extLst>
              <a:ext uri="{FF2B5EF4-FFF2-40B4-BE49-F238E27FC236}">
                <a16:creationId xmlns:a16="http://schemas.microsoft.com/office/drawing/2014/main" id="{994B1E13-427C-7F52-D1A7-2186549D84D3}"/>
              </a:ext>
            </a:extLst>
          </p:cNvPr>
          <p:cNvSpPr txBox="1"/>
          <p:nvPr/>
        </p:nvSpPr>
        <p:spPr>
          <a:xfrm>
            <a:off x="507231" y="4131232"/>
            <a:ext cx="5191490" cy="369332"/>
          </a:xfrm>
          <a:prstGeom prst="rect">
            <a:avLst/>
          </a:prstGeom>
          <a:noFill/>
          <a:effectLst>
            <a:glow rad="228600">
              <a:srgbClr val="00F1FF">
                <a:alpha val="40000"/>
              </a:srgbClr>
            </a:glow>
          </a:effectLst>
        </p:spPr>
        <p:txBody>
          <a:bodyPr wrap="square" rtlCol="0">
            <a:spAutoFit/>
          </a:bodyPr>
          <a:lstStyle/>
          <a:p>
            <a:r>
              <a:rPr lang="es-CO" dirty="0">
                <a:solidFill>
                  <a:srgbClr val="00F1FF"/>
                </a:solidFill>
                <a:latin typeface="Raleway Black" pitchFamily="2" charset="0"/>
              </a:rPr>
              <a:t>AJUSTE FINO DE MODELO PRE-ENTRENADO</a:t>
            </a:r>
            <a:endParaRPr lang="en-US" dirty="0">
              <a:solidFill>
                <a:srgbClr val="00F1FF"/>
              </a:solidFill>
              <a:latin typeface="Raleway Black" pitchFamily="2" charset="0"/>
            </a:endParaRPr>
          </a:p>
        </p:txBody>
      </p:sp>
      <p:pic>
        <p:nvPicPr>
          <p:cNvPr id="13" name="Imagen 12">
            <a:extLst>
              <a:ext uri="{FF2B5EF4-FFF2-40B4-BE49-F238E27FC236}">
                <a16:creationId xmlns:a16="http://schemas.microsoft.com/office/drawing/2014/main" id="{8C7321F8-2B7A-E325-813B-BE4AC86F8698}"/>
              </a:ext>
            </a:extLst>
          </p:cNvPr>
          <p:cNvPicPr>
            <a:picLocks noChangeAspect="1"/>
          </p:cNvPicPr>
          <p:nvPr/>
        </p:nvPicPr>
        <p:blipFill>
          <a:blip r:embed="rId6"/>
          <a:stretch>
            <a:fillRect/>
          </a:stretch>
        </p:blipFill>
        <p:spPr>
          <a:xfrm>
            <a:off x="2566444" y="5057697"/>
            <a:ext cx="807195" cy="807195"/>
          </a:xfrm>
          <a:prstGeom prst="rect">
            <a:avLst/>
          </a:prstGeom>
        </p:spPr>
      </p:pic>
      <p:pic>
        <p:nvPicPr>
          <p:cNvPr id="15" name="Imagen 14">
            <a:extLst>
              <a:ext uri="{FF2B5EF4-FFF2-40B4-BE49-F238E27FC236}">
                <a16:creationId xmlns:a16="http://schemas.microsoft.com/office/drawing/2014/main" id="{F355149A-9133-0576-C0A0-D382384E9FBC}"/>
              </a:ext>
            </a:extLst>
          </p:cNvPr>
          <p:cNvPicPr>
            <a:picLocks noChangeAspect="1"/>
          </p:cNvPicPr>
          <p:nvPr/>
        </p:nvPicPr>
        <p:blipFill>
          <a:blip r:embed="rId6"/>
          <a:stretch>
            <a:fillRect/>
          </a:stretch>
        </p:blipFill>
        <p:spPr>
          <a:xfrm>
            <a:off x="5083206" y="5005851"/>
            <a:ext cx="807195" cy="807195"/>
          </a:xfrm>
          <a:prstGeom prst="rect">
            <a:avLst/>
          </a:prstGeom>
        </p:spPr>
      </p:pic>
      <p:pic>
        <p:nvPicPr>
          <p:cNvPr id="16" name="Imagen 15">
            <a:extLst>
              <a:ext uri="{FF2B5EF4-FFF2-40B4-BE49-F238E27FC236}">
                <a16:creationId xmlns:a16="http://schemas.microsoft.com/office/drawing/2014/main" id="{E8B698D2-F6D7-F89A-12F4-4C24FF74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752" y="4913922"/>
            <a:ext cx="1003127" cy="1003127"/>
          </a:xfrm>
          <a:prstGeom prst="rect">
            <a:avLst/>
          </a:prstGeom>
        </p:spPr>
      </p:pic>
      <p:pic>
        <p:nvPicPr>
          <p:cNvPr id="17" name="Imagen 16">
            <a:extLst>
              <a:ext uri="{FF2B5EF4-FFF2-40B4-BE49-F238E27FC236}">
                <a16:creationId xmlns:a16="http://schemas.microsoft.com/office/drawing/2014/main" id="{7E0BCF3C-9E78-DA51-F1A1-2AAA79043D34}"/>
              </a:ext>
            </a:extLst>
          </p:cNvPr>
          <p:cNvPicPr>
            <a:picLocks noChangeAspect="1"/>
          </p:cNvPicPr>
          <p:nvPr/>
        </p:nvPicPr>
        <p:blipFill>
          <a:blip r:embed="rId6"/>
          <a:stretch>
            <a:fillRect/>
          </a:stretch>
        </p:blipFill>
        <p:spPr>
          <a:xfrm>
            <a:off x="7629793" y="4981000"/>
            <a:ext cx="807195" cy="807195"/>
          </a:xfrm>
          <a:prstGeom prst="rect">
            <a:avLst/>
          </a:prstGeom>
        </p:spPr>
      </p:pic>
      <p:pic>
        <p:nvPicPr>
          <p:cNvPr id="24" name="Imagen 23">
            <a:extLst>
              <a:ext uri="{FF2B5EF4-FFF2-40B4-BE49-F238E27FC236}">
                <a16:creationId xmlns:a16="http://schemas.microsoft.com/office/drawing/2014/main" id="{A0154002-3CAC-72DC-4E5D-05FC274FE5A5}"/>
              </a:ext>
            </a:extLst>
          </p:cNvPr>
          <p:cNvPicPr>
            <a:picLocks noChangeAspect="1"/>
          </p:cNvPicPr>
          <p:nvPr/>
        </p:nvPicPr>
        <p:blipFill>
          <a:blip r:embed="rId13"/>
          <a:stretch>
            <a:fillRect/>
          </a:stretch>
        </p:blipFill>
        <p:spPr>
          <a:xfrm>
            <a:off x="6141535" y="4878902"/>
            <a:ext cx="985990" cy="985990"/>
          </a:xfrm>
          <a:prstGeom prst="rect">
            <a:avLst/>
          </a:prstGeom>
        </p:spPr>
      </p:pic>
      <p:grpSp>
        <p:nvGrpSpPr>
          <p:cNvPr id="26" name="Grupo 25">
            <a:extLst>
              <a:ext uri="{FF2B5EF4-FFF2-40B4-BE49-F238E27FC236}">
                <a16:creationId xmlns:a16="http://schemas.microsoft.com/office/drawing/2014/main" id="{DD742131-5E5E-15B1-D8D2-7BCC45021416}"/>
              </a:ext>
            </a:extLst>
          </p:cNvPr>
          <p:cNvGrpSpPr/>
          <p:nvPr/>
        </p:nvGrpSpPr>
        <p:grpSpPr>
          <a:xfrm>
            <a:off x="189791" y="2617610"/>
            <a:ext cx="1996158" cy="1083624"/>
            <a:chOff x="189791" y="2617610"/>
            <a:chExt cx="1996158" cy="1083624"/>
          </a:xfrm>
        </p:grpSpPr>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10"/>
            <a:stretch>
              <a:fillRect/>
            </a:stretch>
          </p:blipFill>
          <p:spPr>
            <a:xfrm>
              <a:off x="189791" y="2749335"/>
              <a:ext cx="723228" cy="723228"/>
            </a:xfrm>
            <a:prstGeom prst="rect">
              <a:avLst/>
            </a:prstGeom>
          </p:spPr>
        </p:pic>
        <p:pic>
          <p:nvPicPr>
            <p:cNvPr id="23" name="Imagen 22">
              <a:extLst>
                <a:ext uri="{FF2B5EF4-FFF2-40B4-BE49-F238E27FC236}">
                  <a16:creationId xmlns:a16="http://schemas.microsoft.com/office/drawing/2014/main" id="{8799EA2E-4277-5D8E-CF04-4708679C0AC5}"/>
                </a:ext>
              </a:extLst>
            </p:cNvPr>
            <p:cNvPicPr>
              <a:picLocks noChangeAspect="1"/>
            </p:cNvPicPr>
            <p:nvPr/>
          </p:nvPicPr>
          <p:blipFill>
            <a:blip r:embed="rId14"/>
            <a:stretch>
              <a:fillRect/>
            </a:stretch>
          </p:blipFill>
          <p:spPr>
            <a:xfrm>
              <a:off x="1541044" y="2846380"/>
              <a:ext cx="644905" cy="644905"/>
            </a:xfrm>
            <a:prstGeom prst="rect">
              <a:avLst/>
            </a:prstGeom>
          </p:spPr>
        </p:pic>
        <p:pic>
          <p:nvPicPr>
            <p:cNvPr id="25" name="Imagen 24">
              <a:extLst>
                <a:ext uri="{FF2B5EF4-FFF2-40B4-BE49-F238E27FC236}">
                  <a16:creationId xmlns:a16="http://schemas.microsoft.com/office/drawing/2014/main" id="{3654C646-CD3F-A66B-357A-AB36C05C765E}"/>
                </a:ext>
              </a:extLst>
            </p:cNvPr>
            <p:cNvPicPr>
              <a:picLocks noChangeAspect="1"/>
            </p:cNvPicPr>
            <p:nvPr/>
          </p:nvPicPr>
          <p:blipFill>
            <a:blip r:embed="rId11"/>
            <a:stretch>
              <a:fillRect/>
            </a:stretch>
          </p:blipFill>
          <p:spPr>
            <a:xfrm>
              <a:off x="646058" y="2617610"/>
              <a:ext cx="1083624" cy="1083624"/>
            </a:xfrm>
            <a:prstGeom prst="rect">
              <a:avLst/>
            </a:prstGeom>
          </p:spPr>
        </p:pic>
      </p:grpSp>
      <p:grpSp>
        <p:nvGrpSpPr>
          <p:cNvPr id="28" name="Grupo 27">
            <a:extLst>
              <a:ext uri="{FF2B5EF4-FFF2-40B4-BE49-F238E27FC236}">
                <a16:creationId xmlns:a16="http://schemas.microsoft.com/office/drawing/2014/main" id="{FCAFA3D2-7535-0E03-A619-ACAC491F5E10}"/>
              </a:ext>
            </a:extLst>
          </p:cNvPr>
          <p:cNvGrpSpPr/>
          <p:nvPr/>
        </p:nvGrpSpPr>
        <p:grpSpPr>
          <a:xfrm>
            <a:off x="332327" y="4916449"/>
            <a:ext cx="2176267" cy="1198114"/>
            <a:chOff x="7101725" y="1198712"/>
            <a:chExt cx="2176267" cy="1198114"/>
          </a:xfrm>
        </p:grpSpPr>
        <p:pic>
          <p:nvPicPr>
            <p:cNvPr id="29" name="Imagen 28">
              <a:extLst>
                <a:ext uri="{FF2B5EF4-FFF2-40B4-BE49-F238E27FC236}">
                  <a16:creationId xmlns:a16="http://schemas.microsoft.com/office/drawing/2014/main" id="{59ABB08E-9F17-57CC-B100-8C9F37DF7353}"/>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30" name="Imagen 29">
              <a:extLst>
                <a:ext uri="{FF2B5EF4-FFF2-40B4-BE49-F238E27FC236}">
                  <a16:creationId xmlns:a16="http://schemas.microsoft.com/office/drawing/2014/main" id="{9909E755-0E79-C74E-B767-96D2C6977E56}"/>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31" name="Imagen 30">
              <a:extLst>
                <a:ext uri="{FF2B5EF4-FFF2-40B4-BE49-F238E27FC236}">
                  <a16:creationId xmlns:a16="http://schemas.microsoft.com/office/drawing/2014/main" id="{88213C9F-A8B5-5609-9845-D5E9BE7AA89B}"/>
                </a:ext>
              </a:extLst>
            </p:cNvPr>
            <p:cNvPicPr>
              <a:picLocks noChangeAspect="1"/>
            </p:cNvPicPr>
            <p:nvPr/>
          </p:nvPicPr>
          <p:blipFill>
            <a:blip r:embed="rId11"/>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459845" y="1919667"/>
            <a:ext cx="9447892" cy="2308324"/>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basado en Transformers para la generación de código CSS predefinido </a:t>
            </a:r>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que alcance un porcentaje de precisión del 85%, </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889770" y="555950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11177418">
            <a:off x="-224239" y="5645429"/>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609359" y="1305961"/>
            <a:ext cx="8675253" cy="4093428"/>
          </a:xfrm>
          <a:prstGeom prst="rect">
            <a:avLst/>
          </a:prstGeom>
          <a:noFill/>
        </p:spPr>
        <p:txBody>
          <a:bodyPr wrap="square" rtlCol="0">
            <a:spAutoFit/>
          </a:bodyPr>
          <a:lstStyle/>
          <a:p>
            <a:pPr marL="342900" indent="-342900">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Análisis bibliográfico del procesamiento del lenguaje natural.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Diseñar un algoritmo de generación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Reducir la cantidad el código repetitivo y líneas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prototipo de aplicación web para generar código CSS y brinde una previsualización en tiempo real de vistas generadas en base a etiquetas HTML.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Realizar entrenamiento y pruebas al Modelo de generación de código CSS.</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 Al desarrollar una plataforma web que permite generación código CSS, previsualización en tiempo real de estilos CSS y etiquetas HTML y el ahorro de tiempo en pruebas y desarrollo a los ingenieros de software,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67485" y="1727587"/>
            <a:ext cx="10106742" cy="317009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desarrollo web, incluido el diseño y la implementación de CSS, puede ser abrumador para los principiantes debido a la complejidad y la cantidad de información que necesitan asimilar. Al ofrecer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asistencia personalizada y contextualizada a través del modelo de inteligencia artificial</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se puede ayudar a reducir la curva de aprendizaje y hacer que el proceso sea más accesible y menos intimidante.</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Al eliminar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las barreras para los programadores principiantes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brindando la oportunidad de contribuir con nuevas ideas y soluciones creativas al mundo del desarrollo web. </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34519" y="1256261"/>
            <a:ext cx="2885726"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Social</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1993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936100" y="2894271"/>
            <a:ext cx="9140644"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2857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661708"/>
            <a:ext cx="10313752" cy="1015663"/>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En la actualidad existen muchos tipos de productos de software en los cuales la arquitectura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ha sido implementada en modelos de IA, algunos de los productos en los que se aplica esta tecnología en la actualidad son:</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681468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Transformer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y Modelos de IA en la actualidad</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3BF79D7D-49BD-F64B-E5E7-715D4939CC34}"/>
              </a:ext>
            </a:extLst>
          </p:cNvPr>
          <p:cNvSpPr txBox="1"/>
          <p:nvPr/>
        </p:nvSpPr>
        <p:spPr>
          <a:xfrm>
            <a:off x="2768909" y="3159566"/>
            <a:ext cx="6848350" cy="1938992"/>
          </a:xfrm>
          <a:prstGeom prst="rect">
            <a:avLst/>
          </a:prstGeom>
          <a:noFill/>
        </p:spPr>
        <p:txBody>
          <a:bodyPr wrap="none" rtlCol="0">
            <a:spAutoFit/>
          </a:bodyPr>
          <a:lstStyle/>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Motores de búsqueda</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datos y minería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Generación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Reconocimiento de voz y procesamiento de audio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Aplicaciones de recomendación y personalización</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Seguridad y detección de fraudes</a:t>
            </a:r>
          </a:p>
        </p:txBody>
      </p:sp>
    </p:spTree>
    <p:extLst>
      <p:ext uri="{BB962C8B-B14F-4D97-AF65-F5344CB8AC3E}">
        <p14:creationId xmlns:p14="http://schemas.microsoft.com/office/powerpoint/2010/main" val="24858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090981" y="2902198"/>
            <a:ext cx="6779161" cy="707886"/>
          </a:xfrm>
          <a:prstGeom prst="rect">
            <a:avLst/>
          </a:prstGeom>
          <a:noFill/>
        </p:spPr>
        <p:txBody>
          <a:bodyPr wrap="square">
            <a:spAutoFit/>
          </a:bodyPr>
          <a:lstStyle/>
          <a:p>
            <a:r>
              <a:rPr lang="es-CO" sz="4000" dirty="0">
                <a:solidFill>
                  <a:srgbClr val="00F1FF"/>
                </a:solidFill>
                <a:latin typeface="Raleway Black" pitchFamily="2" charset="0"/>
              </a:rPr>
              <a:t>ANTECEDENTE TEÓRICO</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231429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486957" y="3640692"/>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Modelos Generadores de textos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538731" y="1335614"/>
            <a:ext cx="10073461" cy="461665"/>
          </a:xfrm>
          <a:prstGeom prst="rect">
            <a:avLst/>
          </a:prstGeom>
          <a:noFill/>
        </p:spPr>
        <p:txBody>
          <a:bodyPr wrap="square" rtlCol="0">
            <a:spAutoFit/>
          </a:bodyPr>
          <a:lstStyle/>
          <a:p>
            <a:r>
              <a:rPr lang="es-MX" sz="2400" dirty="0">
                <a:solidFill>
                  <a:srgbClr val="F03CED"/>
                </a:solidFill>
                <a:latin typeface="Raleway Black" pitchFamily="2" charset="0"/>
                <a:ea typeface="Open Sans SemiBold" panose="020B0706030804020204" pitchFamily="34" charset="0"/>
                <a:cs typeface="Open Sans SemiBold" panose="020B0706030804020204" pitchFamily="34" charset="0"/>
              </a:rPr>
              <a:t>Impacto de la Inteligencia Artificial en el Desarrollo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486957" y="4130242"/>
            <a:ext cx="10447206"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En la actualidad hay muchas herramientas de inteligencia artificial de generación de texto y código algunas de estas son </a:t>
            </a:r>
            <a:r>
              <a:rPr lang="es-MX" dirty="0" err="1">
                <a:solidFill>
                  <a:schemeClr val="bg1"/>
                </a:solidFill>
              </a:rPr>
              <a:t>OpenAI</a:t>
            </a:r>
            <a:r>
              <a:rPr lang="es-MX" dirty="0">
                <a:solidFill>
                  <a:schemeClr val="bg1"/>
                </a:solidFill>
              </a:rPr>
              <a:t> Codex y </a:t>
            </a:r>
            <a:r>
              <a:rPr lang="es-MX" dirty="0" err="1">
                <a:solidFill>
                  <a:schemeClr val="bg1"/>
                </a:solidFill>
              </a:rPr>
              <a:t>GPT</a:t>
            </a:r>
            <a:r>
              <a:rPr lang="es-MX" dirty="0">
                <a:solidFill>
                  <a:schemeClr val="bg1"/>
                </a:solidFill>
              </a:rPr>
              <a:t>-4, </a:t>
            </a:r>
            <a:r>
              <a:rPr lang="es-MX" dirty="0" err="1">
                <a:solidFill>
                  <a:schemeClr val="bg1"/>
                </a:solidFill>
              </a:rPr>
              <a:t>DeepCode</a:t>
            </a:r>
            <a:r>
              <a:rPr lang="es-MX" dirty="0">
                <a:solidFill>
                  <a:schemeClr val="bg1"/>
                </a:solidFill>
              </a:rPr>
              <a:t>, </a:t>
            </a:r>
            <a:r>
              <a:rPr lang="es-MX" dirty="0" err="1">
                <a:solidFill>
                  <a:schemeClr val="bg1"/>
                </a:solidFill>
              </a:rPr>
              <a:t>Bard</a:t>
            </a:r>
            <a:r>
              <a:rPr lang="es-MX" dirty="0">
                <a:solidFill>
                  <a:schemeClr val="bg1"/>
                </a:solidFill>
              </a:rPr>
              <a:t>, </a:t>
            </a:r>
            <a:r>
              <a:rPr lang="es-MX" dirty="0" err="1">
                <a:solidFill>
                  <a:schemeClr val="bg1"/>
                </a:solidFill>
              </a:rPr>
              <a:t>ChatGPT</a:t>
            </a:r>
            <a:r>
              <a:rPr lang="es-MX" dirty="0">
                <a:solidFill>
                  <a:schemeClr val="bg1"/>
                </a:solidFill>
              </a:rPr>
              <a:t> que en la actualidad se encuentra en su cuarta versión y ha revolucionado la manera en que entendemos la inteligencia artificial y sus aplicaciones en nuestro diario vivir.</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538731" y="1871331"/>
            <a:ext cx="10395432"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Esta ola de inteligencia artificial impactará el trabajo de los desarrolladores de software, así que es importante estar preparados. Los desarrolladores deben entender en qué consisten dichas tecnologías y cómo pueden aplicarlas, tanto en el ciclo de vida de desarrollo de software como en las aplicaciones mismas.</a:t>
            </a:r>
            <a:endParaRPr lang="es-CO" dirty="0">
              <a:solidFill>
                <a:schemeClr val="bg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014027" y="214973"/>
            <a:ext cx="4653990"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 TEÓRICO</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2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94396" y="2894271"/>
            <a:ext cx="8460971" cy="707886"/>
          </a:xfrm>
          <a:prstGeom prst="rect">
            <a:avLst/>
          </a:prstGeom>
          <a:noFill/>
        </p:spPr>
        <p:txBody>
          <a:bodyPr wrap="none" rtlCol="0">
            <a:spAutoFit/>
          </a:bodyPr>
          <a:lstStyle/>
          <a:p>
            <a:r>
              <a:rPr lang="es-CO" sz="4000" dirty="0">
                <a:solidFill>
                  <a:srgbClr val="EB9734"/>
                </a:solidFill>
                <a:latin typeface="Raleway Black" pitchFamily="2" charset="0"/>
              </a:rPr>
              <a:t>MARCO TEÓRICO DEL CONTEXTO</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53832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480357"/>
            <a:ext cx="10622029"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redes neuronales son un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modelo computacional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inspirado en el sistema nervioso biológico.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Arquitectura de una red neuronal simple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Una red neuronal básica tiene neuronas artificiales interconectadas en tres capas</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Entrada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Oculta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Salida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000737" y="532413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47307" y="1018692"/>
            <a:ext cx="2954655" cy="461665"/>
          </a:xfrm>
          <a:prstGeom prst="rect">
            <a:avLst/>
          </a:prstGeom>
          <a:noFill/>
        </p:spPr>
        <p:txBody>
          <a:bodyPr wrap="none" rtlCol="0">
            <a:spAutoFit/>
          </a:bodyPr>
          <a:lstStyle/>
          <a:p>
            <a:r>
              <a:rPr lang="en-US" sz="2400" dirty="0">
                <a:solidFill>
                  <a:srgbClr val="EB9734"/>
                </a:solidFill>
                <a:latin typeface="Raleway Black" pitchFamily="2" charset="0"/>
              </a:rPr>
              <a:t>Redes </a:t>
            </a:r>
            <a:r>
              <a:rPr lang="en-US" sz="2400" dirty="0" err="1">
                <a:solidFill>
                  <a:srgbClr val="EB9734"/>
                </a:solidFill>
                <a:latin typeface="Raleway Black" pitchFamily="2" charset="0"/>
              </a:rPr>
              <a:t>Neuronales</a:t>
            </a:r>
            <a:endParaRPr lang="en-US" sz="24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7F94AD67-E74E-0198-9546-A19BC532D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754" y="3931242"/>
            <a:ext cx="4936490" cy="2493010"/>
          </a:xfrm>
          <a:prstGeom prst="rect">
            <a:avLst/>
          </a:prstGeom>
          <a:noFill/>
          <a:ln>
            <a:noFill/>
          </a:ln>
        </p:spPr>
      </p:pic>
    </p:spTree>
    <p:extLst>
      <p:ext uri="{BB962C8B-B14F-4D97-AF65-F5344CB8AC3E}">
        <p14:creationId xmlns:p14="http://schemas.microsoft.com/office/powerpoint/2010/main" val="401658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2566" y="595368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61160" y="608348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91181" y="972040"/>
            <a:ext cx="10940816" cy="954107"/>
          </a:xfrm>
          <a:prstGeom prst="rect">
            <a:avLst/>
          </a:prstGeom>
          <a:noFill/>
        </p:spPr>
        <p:txBody>
          <a:bodyPr wrap="none" rtlCol="0">
            <a:spAutoFit/>
          </a:bodyPr>
          <a:lstStyle/>
          <a:p>
            <a:r>
              <a:rPr lang="en-US" sz="2400" dirty="0">
                <a:solidFill>
                  <a:srgbClr val="EB9734"/>
                </a:solidFill>
                <a:latin typeface="Raleway Black" pitchFamily="2" charset="0"/>
              </a:rPr>
              <a:t>Transformer</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arquitectura de redes neuronales que aprende contexto y, por lo tanto, significado </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mediante el seguimiento de relaciones en datos secuenciales como las palabras de una oración.</a:t>
            </a:r>
            <a:endParaRPr lang="en-US" sz="1600" dirty="0">
              <a:solidFill>
                <a:srgbClr val="EB9734"/>
              </a:solidFill>
              <a:latin typeface="Raleway Black" pitchFamily="2" charset="0"/>
            </a:endParaRPr>
          </a:p>
        </p:txBody>
      </p:sp>
      <p:pic>
        <p:nvPicPr>
          <p:cNvPr id="10" name="Imagen 9">
            <a:extLst>
              <a:ext uri="{FF2B5EF4-FFF2-40B4-BE49-F238E27FC236}">
                <a16:creationId xmlns:a16="http://schemas.microsoft.com/office/drawing/2014/main" id="{676A91D3-E036-3950-73F2-E6EF5FA6AFD7}"/>
              </a:ext>
            </a:extLst>
          </p:cNvPr>
          <p:cNvPicPr>
            <a:picLocks noChangeAspect="1"/>
          </p:cNvPicPr>
          <p:nvPr/>
        </p:nvPicPr>
        <p:blipFill>
          <a:blip r:embed="rId3"/>
          <a:stretch>
            <a:fillRect/>
          </a:stretch>
        </p:blipFill>
        <p:spPr>
          <a:xfrm>
            <a:off x="2870719" y="3517623"/>
            <a:ext cx="807195" cy="807195"/>
          </a:xfrm>
          <a:prstGeom prst="rect">
            <a:avLst/>
          </a:prstGeom>
        </p:spPr>
      </p:pic>
      <p:pic>
        <p:nvPicPr>
          <p:cNvPr id="12" name="Imagen 11">
            <a:extLst>
              <a:ext uri="{FF2B5EF4-FFF2-40B4-BE49-F238E27FC236}">
                <a16:creationId xmlns:a16="http://schemas.microsoft.com/office/drawing/2014/main" id="{3B421A35-19B5-FD7B-A68E-6C498E8896BA}"/>
              </a:ext>
            </a:extLst>
          </p:cNvPr>
          <p:cNvPicPr>
            <a:picLocks noChangeAspect="1"/>
          </p:cNvPicPr>
          <p:nvPr/>
        </p:nvPicPr>
        <p:blipFill>
          <a:blip r:embed="rId4"/>
          <a:stretch>
            <a:fillRect/>
          </a:stretch>
        </p:blipFill>
        <p:spPr>
          <a:xfrm>
            <a:off x="9416068" y="3071841"/>
            <a:ext cx="1648161" cy="1648161"/>
          </a:xfrm>
          <a:prstGeom prst="rect">
            <a:avLst/>
          </a:prstGeom>
        </p:spPr>
      </p:pic>
      <p:pic>
        <p:nvPicPr>
          <p:cNvPr id="13" name="Imagen 12">
            <a:extLst>
              <a:ext uri="{FF2B5EF4-FFF2-40B4-BE49-F238E27FC236}">
                <a16:creationId xmlns:a16="http://schemas.microsoft.com/office/drawing/2014/main" id="{E34330B4-F858-E34F-CFBA-5DE320906DCD}"/>
              </a:ext>
            </a:extLst>
          </p:cNvPr>
          <p:cNvPicPr>
            <a:picLocks noChangeAspect="1"/>
          </p:cNvPicPr>
          <p:nvPr/>
        </p:nvPicPr>
        <p:blipFill>
          <a:blip r:embed="rId3"/>
          <a:stretch>
            <a:fillRect/>
          </a:stretch>
        </p:blipFill>
        <p:spPr>
          <a:xfrm>
            <a:off x="8679758" y="3505052"/>
            <a:ext cx="807195" cy="807195"/>
          </a:xfrm>
          <a:prstGeom prst="rect">
            <a:avLst/>
          </a:prstGeom>
        </p:spPr>
      </p:pic>
      <p:pic>
        <p:nvPicPr>
          <p:cNvPr id="14" name="Imagen 13">
            <a:extLst>
              <a:ext uri="{FF2B5EF4-FFF2-40B4-BE49-F238E27FC236}">
                <a16:creationId xmlns:a16="http://schemas.microsoft.com/office/drawing/2014/main" id="{90289E3A-34E2-2D16-19D0-129994EBBC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0534" y="2059124"/>
            <a:ext cx="4305719" cy="4531388"/>
          </a:xfrm>
          <a:prstGeom prst="rect">
            <a:avLst/>
          </a:prstGeom>
          <a:noFill/>
          <a:ln>
            <a:noFill/>
          </a:ln>
        </p:spPr>
      </p:pic>
      <p:grpSp>
        <p:nvGrpSpPr>
          <p:cNvPr id="4" name="Grupo 3">
            <a:extLst>
              <a:ext uri="{FF2B5EF4-FFF2-40B4-BE49-F238E27FC236}">
                <a16:creationId xmlns:a16="http://schemas.microsoft.com/office/drawing/2014/main" id="{72F89EB0-524D-259C-3223-F64F7597ECC5}"/>
              </a:ext>
            </a:extLst>
          </p:cNvPr>
          <p:cNvGrpSpPr/>
          <p:nvPr/>
        </p:nvGrpSpPr>
        <p:grpSpPr>
          <a:xfrm>
            <a:off x="388271" y="3266659"/>
            <a:ext cx="2343181" cy="1431385"/>
            <a:chOff x="7101725" y="1198712"/>
            <a:chExt cx="2176267" cy="1198114"/>
          </a:xfrm>
        </p:grpSpPr>
        <p:pic>
          <p:nvPicPr>
            <p:cNvPr id="5" name="Imagen 4">
              <a:extLst>
                <a:ext uri="{FF2B5EF4-FFF2-40B4-BE49-F238E27FC236}">
                  <a16:creationId xmlns:a16="http://schemas.microsoft.com/office/drawing/2014/main" id="{F938D060-F3D4-E2FD-F0DC-78D9563557D4}"/>
                </a:ext>
              </a:extLst>
            </p:cNvPr>
            <p:cNvPicPr>
              <a:picLocks noChangeAspect="1"/>
            </p:cNvPicPr>
            <p:nvPr/>
          </p:nvPicPr>
          <p:blipFill>
            <a:blip r:embed="rId4"/>
            <a:stretch>
              <a:fillRect/>
            </a:stretch>
          </p:blipFill>
          <p:spPr>
            <a:xfrm>
              <a:off x="8455695" y="1332593"/>
              <a:ext cx="822297" cy="822297"/>
            </a:xfrm>
            <a:prstGeom prst="rect">
              <a:avLst/>
            </a:prstGeom>
          </p:spPr>
        </p:pic>
        <p:pic>
          <p:nvPicPr>
            <p:cNvPr id="6" name="Imagen 5">
              <a:extLst>
                <a:ext uri="{FF2B5EF4-FFF2-40B4-BE49-F238E27FC236}">
                  <a16:creationId xmlns:a16="http://schemas.microsoft.com/office/drawing/2014/main" id="{1354D350-E0DF-EBE8-0747-A76B1563E8D7}"/>
                </a:ext>
              </a:extLst>
            </p:cNvPr>
            <p:cNvPicPr>
              <a:picLocks noChangeAspect="1"/>
            </p:cNvPicPr>
            <p:nvPr/>
          </p:nvPicPr>
          <p:blipFill>
            <a:blip r:embed="rId6"/>
            <a:stretch>
              <a:fillRect/>
            </a:stretch>
          </p:blipFill>
          <p:spPr>
            <a:xfrm>
              <a:off x="7101725" y="1343115"/>
              <a:ext cx="811775" cy="811775"/>
            </a:xfrm>
            <a:prstGeom prst="rect">
              <a:avLst/>
            </a:prstGeom>
          </p:spPr>
        </p:pic>
        <p:pic>
          <p:nvPicPr>
            <p:cNvPr id="11" name="Imagen 10">
              <a:extLst>
                <a:ext uri="{FF2B5EF4-FFF2-40B4-BE49-F238E27FC236}">
                  <a16:creationId xmlns:a16="http://schemas.microsoft.com/office/drawing/2014/main" id="{7B1D4890-71F9-AE42-D5C4-0E4941D92B47}"/>
                </a:ext>
              </a:extLst>
            </p:cNvPr>
            <p:cNvPicPr>
              <a:picLocks noChangeAspect="1"/>
            </p:cNvPicPr>
            <p:nvPr/>
          </p:nvPicPr>
          <p:blipFill>
            <a:blip r:embed="rId7"/>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27604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20868" y="1229391"/>
            <a:ext cx="10550261" cy="3231654"/>
          </a:xfrm>
          <a:prstGeom prst="rect">
            <a:avLst/>
          </a:prstGeom>
          <a:noFill/>
        </p:spPr>
        <p:txBody>
          <a:bodyPr wrap="square" rtlCol="0">
            <a:spAutoFit/>
          </a:bodyPr>
          <a:lstStyle/>
          <a:p>
            <a:pPr algn="just"/>
            <a:r>
              <a:rPr lang="en-US" sz="2400" dirty="0">
                <a:solidFill>
                  <a:srgbClr val="EB9734"/>
                </a:solidFill>
                <a:latin typeface="Raleway Black" pitchFamily="2" charset="0"/>
              </a:rPr>
              <a:t>Transformer</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de inteligencia artificial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entrenado con datos de código CSS y HTML</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aprende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las relaciones y patrones entre el código HTML y sus estilos correspondientes en CSS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Durante el entrenamiento, el modelo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recibe pares de ejemplos donde el HTML está emparejado con su CSS correspondiente.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Utilizando la arquitectura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puede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entender el contexto y la estructura del HTML para generar estilos CSS apropiados.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Cuando se le da un código HTML como entrada, el modelo genera el código CSS necesario para estilizar el HTML basándose en los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patrones y relaciones aprendidos durante el entrenamiento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proporcionando así estilos coherentes y funcionales.</a:t>
            </a:r>
            <a:endParaRPr lang="en-US" dirty="0">
              <a:solidFill>
                <a:srgbClr val="EB9734"/>
              </a:solidFill>
              <a:latin typeface="Raleway Black" pitchFamily="2" charset="0"/>
            </a:endParaRPr>
          </a:p>
        </p:txBody>
      </p:sp>
    </p:spTree>
    <p:extLst>
      <p:ext uri="{BB962C8B-B14F-4D97-AF65-F5344CB8AC3E}">
        <p14:creationId xmlns:p14="http://schemas.microsoft.com/office/powerpoint/2010/main" val="2885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10155834" y="581144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235140" y="511936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378569" y="6052124"/>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1712911">
            <a:off x="10897715" y="-2869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649431" y="51497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529330" y="127923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58315" y="873578"/>
            <a:ext cx="1374094" cy="461665"/>
          </a:xfrm>
          <a:prstGeom prst="rect">
            <a:avLst/>
          </a:prstGeom>
          <a:noFill/>
        </p:spPr>
        <p:txBody>
          <a:bodyPr wrap="none" rtlCol="0">
            <a:spAutoFit/>
          </a:bodyPr>
          <a:lstStyle/>
          <a:p>
            <a:pPr algn="just"/>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3693319"/>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un conjunto de datos organizados de forma sistemática, que se utiliza generalmente para entrenar modelos de aprendizaje automático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Los pasos en los que se utiliza 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en la arquitectura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son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Preprocesamiento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Antes de alimentar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necesario realizar un preprocesamiento.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División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suele dividirse en conjuntos de entrenamiento, validación y prueba.</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Entrenamiento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está preparado y dividido, se alimenta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durante el proceso de entrenamiento.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Evaluación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modelo ha sido entrenado, se evalúa su rendimiento utilizando el conjunto de datos de prueba.</a:t>
            </a:r>
          </a:p>
        </p:txBody>
      </p:sp>
    </p:spTree>
    <p:extLst>
      <p:ext uri="{BB962C8B-B14F-4D97-AF65-F5344CB8AC3E}">
        <p14:creationId xmlns:p14="http://schemas.microsoft.com/office/powerpoint/2010/main" val="30793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61538" y="888948"/>
            <a:ext cx="5864106" cy="461665"/>
          </a:xfrm>
          <a:prstGeom prst="rect">
            <a:avLst/>
          </a:prstGeom>
          <a:noFill/>
        </p:spPr>
        <p:txBody>
          <a:bodyPr wrap="non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Recolección de Datos para el </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En el proceso de recolección de datos para la creación de nuestro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empleamos una variedad de generadores y recursos.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Css</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Grid</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Gradient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Code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The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EnjoyCSS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9" name="CuadroTexto 8">
            <a:extLst>
              <a:ext uri="{FF2B5EF4-FFF2-40B4-BE49-F238E27FC236}">
                <a16:creationId xmlns:a16="http://schemas.microsoft.com/office/drawing/2014/main" id="{7D41C454-41D9-C899-0776-B68F90F964AA}"/>
              </a:ext>
            </a:extLst>
          </p:cNvPr>
          <p:cNvSpPr txBox="1"/>
          <p:nvPr/>
        </p:nvSpPr>
        <p:spPr>
          <a:xfrm>
            <a:off x="561538" y="4205324"/>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CF85A8DE-17C2-1657-9F61-67EB1476CE55}"/>
              </a:ext>
            </a:extLst>
          </p:cNvPr>
          <p:cNvSpPr txBox="1"/>
          <p:nvPr/>
        </p:nvSpPr>
        <p:spPr>
          <a:xfrm>
            <a:off x="561538" y="4830034"/>
            <a:ext cx="11137224" cy="646331"/>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Fine-</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Tuning</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o ajuste fino permite tomar un modelo entrenado que realiza bien una determinada tarea y aprovechar todo su conocimiento para resolver una nueva tarea específica</a:t>
            </a:r>
          </a:p>
        </p:txBody>
      </p:sp>
    </p:spTree>
    <p:extLst>
      <p:ext uri="{BB962C8B-B14F-4D97-AF65-F5344CB8AC3E}">
        <p14:creationId xmlns:p14="http://schemas.microsoft.com/office/powerpoint/2010/main" val="281256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3242031" y="3719644"/>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690035" y="1344504"/>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000259" y="1344505"/>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3242031" y="4242864"/>
            <a:ext cx="4845901" cy="1815882"/>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latin typeface="Raleway Black" pitchFamily="2" charset="0"/>
              </a:rPr>
              <a:t>Según el sitio web </a:t>
            </a:r>
            <a:r>
              <a:rPr lang="es-MX" dirty="0" err="1">
                <a:solidFill>
                  <a:schemeClr val="bg1"/>
                </a:solidFill>
                <a:latin typeface="Raleway Black" pitchFamily="2" charset="0"/>
              </a:rPr>
              <a:t>BuiltWith</a:t>
            </a:r>
            <a:r>
              <a:rPr lang="es-MX" dirty="0">
                <a:solidFill>
                  <a:schemeClr val="bg1"/>
                </a:solidFill>
                <a:latin typeface="Raleway Black" pitchFamily="2" charset="0"/>
              </a:rPr>
              <a:t>, que rastrea el uso de tecnologías web en todo el mundo, Bootstrap es la librería de CSS más utilizada en la actualidad, con un 16% de participación de mercado. Le sigue </a:t>
            </a:r>
            <a:r>
              <a:rPr lang="es-MX" dirty="0" err="1">
                <a:solidFill>
                  <a:schemeClr val="bg1"/>
                </a:solidFill>
                <a:latin typeface="Raleway Black" pitchFamily="2" charset="0"/>
              </a:rPr>
              <a:t>Materialize</a:t>
            </a:r>
            <a:r>
              <a:rPr lang="es-MX" dirty="0">
                <a:solidFill>
                  <a:schemeClr val="bg1"/>
                </a:solidFill>
                <a:latin typeface="Raleway Black" pitchFamily="2" charset="0"/>
              </a:rPr>
              <a:t> CSS con un 0,9%, </a:t>
            </a:r>
            <a:r>
              <a:rPr lang="es-MX" dirty="0" err="1">
                <a:solidFill>
                  <a:schemeClr val="bg1"/>
                </a:solidFill>
                <a:latin typeface="Raleway Black" pitchFamily="2" charset="0"/>
              </a:rPr>
              <a:t>Foundation</a:t>
            </a:r>
            <a:r>
              <a:rPr lang="es-MX" dirty="0">
                <a:solidFill>
                  <a:schemeClr val="bg1"/>
                </a:solidFill>
                <a:latin typeface="Raleway Black" pitchFamily="2" charset="0"/>
              </a:rPr>
              <a:t> con un 0,8%, </a:t>
            </a:r>
            <a:r>
              <a:rPr lang="es-MX" dirty="0" err="1">
                <a:solidFill>
                  <a:schemeClr val="bg1"/>
                </a:solidFill>
                <a:latin typeface="Raleway Black" pitchFamily="2" charset="0"/>
              </a:rPr>
              <a:t>Tailwind</a:t>
            </a:r>
            <a:r>
              <a:rPr lang="es-MX" dirty="0">
                <a:solidFill>
                  <a:schemeClr val="bg1"/>
                </a:solidFill>
                <a:latin typeface="Raleway Black" pitchFamily="2" charset="0"/>
              </a:rPr>
              <a:t> CSS con un 0,6% etc.</a:t>
            </a:r>
            <a:endParaRPr lang="en-US" dirty="0">
              <a:solidFill>
                <a:schemeClr val="bg1"/>
              </a:solidFill>
              <a:latin typeface="Raleway Black" pitchFamily="2" charset="0"/>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6758811" y="1867724"/>
            <a:ext cx="4432929"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latin typeface="Raleway Black" pitchFamily="2" charset="0"/>
              </a:rPr>
              <a:t>Los </a:t>
            </a:r>
            <a:r>
              <a:rPr lang="en-US" dirty="0" err="1">
                <a:solidFill>
                  <a:schemeClr val="bg1"/>
                </a:solidFill>
                <a:latin typeface="Raleway Black" pitchFamily="2" charset="0"/>
              </a:rPr>
              <a:t>desarrolladores</a:t>
            </a:r>
            <a:r>
              <a:rPr lang="en-US" dirty="0">
                <a:solidFill>
                  <a:schemeClr val="bg1"/>
                </a:solidFill>
                <a:latin typeface="Raleway Black" pitchFamily="2" charset="0"/>
              </a:rPr>
              <a:t> de software </a:t>
            </a:r>
            <a:r>
              <a:rPr lang="es-MX" dirty="0">
                <a:solidFill>
                  <a:schemeClr val="bg1"/>
                </a:solidFill>
                <a:latin typeface="Raleway Black" pitchFamily="2" charset="0"/>
              </a:rPr>
              <a:t>sobre todo especializados en la implementación de diseños e interfaces gráficas </a:t>
            </a:r>
            <a:r>
              <a:rPr lang="en-US" dirty="0" err="1">
                <a:solidFill>
                  <a:schemeClr val="bg1"/>
                </a:solidFill>
                <a:latin typeface="Raleway Black" pitchFamily="2" charset="0"/>
              </a:rPr>
              <a:t>durante</a:t>
            </a:r>
            <a:r>
              <a:rPr lang="en-US" dirty="0">
                <a:solidFill>
                  <a:schemeClr val="bg1"/>
                </a:solidFill>
                <a:latin typeface="Raleway Black" pitchFamily="2" charset="0"/>
              </a:rPr>
              <a:t> </a:t>
            </a:r>
            <a:r>
              <a:rPr lang="en-US" dirty="0" err="1">
                <a:solidFill>
                  <a:schemeClr val="bg1"/>
                </a:solidFill>
                <a:latin typeface="Raleway Black" pitchFamily="2" charset="0"/>
              </a:rPr>
              <a:t>mucho</a:t>
            </a:r>
            <a:r>
              <a:rPr lang="en-US" dirty="0">
                <a:solidFill>
                  <a:schemeClr val="bg1"/>
                </a:solidFill>
                <a:latin typeface="Raleway Black" pitchFamily="2" charset="0"/>
              </a:rPr>
              <a:t> </a:t>
            </a:r>
            <a:r>
              <a:rPr lang="en-US" dirty="0" err="1">
                <a:solidFill>
                  <a:schemeClr val="bg1"/>
                </a:solidFill>
                <a:latin typeface="Raleway Black" pitchFamily="2" charset="0"/>
              </a:rPr>
              <a:t>tiempo</a:t>
            </a:r>
            <a:r>
              <a:rPr lang="en-US" dirty="0">
                <a:solidFill>
                  <a:schemeClr val="bg1"/>
                </a:solidFill>
                <a:latin typeface="Raleway Black" pitchFamily="2" charset="0"/>
              </a:rPr>
              <a:t> </a:t>
            </a:r>
            <a:r>
              <a:rPr lang="en-US" dirty="0" err="1">
                <a:solidFill>
                  <a:schemeClr val="bg1"/>
                </a:solidFill>
                <a:latin typeface="Raleway Black" pitchFamily="2" charset="0"/>
              </a:rPr>
              <a:t>han</a:t>
            </a:r>
            <a:r>
              <a:rPr lang="en-US" dirty="0">
                <a:solidFill>
                  <a:schemeClr val="bg1"/>
                </a:solidFill>
                <a:latin typeface="Raleway Black" pitchFamily="2" charset="0"/>
              </a:rPr>
              <a:t> </a:t>
            </a:r>
            <a:r>
              <a:rPr lang="en-US" dirty="0" err="1">
                <a:solidFill>
                  <a:schemeClr val="bg1"/>
                </a:solidFill>
                <a:latin typeface="Raleway Black" pitchFamily="2" charset="0"/>
              </a:rPr>
              <a:t>intentado</a:t>
            </a:r>
            <a:r>
              <a:rPr lang="en-US" dirty="0">
                <a:solidFill>
                  <a:schemeClr val="bg1"/>
                </a:solidFill>
                <a:latin typeface="Raleway Black" pitchFamily="2" charset="0"/>
              </a:rPr>
              <a:t> </a:t>
            </a:r>
            <a:r>
              <a:rPr lang="en-US" dirty="0" err="1">
                <a:solidFill>
                  <a:schemeClr val="bg1"/>
                </a:solidFill>
                <a:latin typeface="Raleway Black" pitchFamily="2" charset="0"/>
              </a:rPr>
              <a:t>hacer</a:t>
            </a:r>
            <a:r>
              <a:rPr lang="en-US" dirty="0">
                <a:solidFill>
                  <a:schemeClr val="bg1"/>
                </a:solidFill>
                <a:latin typeface="Raleway Black" pitchFamily="2" charset="0"/>
              </a:rPr>
              <a:t> </a:t>
            </a:r>
            <a:r>
              <a:rPr lang="en-US" dirty="0" err="1">
                <a:solidFill>
                  <a:schemeClr val="bg1"/>
                </a:solidFill>
                <a:latin typeface="Raleway Black" pitchFamily="2" charset="0"/>
              </a:rPr>
              <a:t>su</a:t>
            </a:r>
            <a:r>
              <a:rPr lang="en-US" dirty="0">
                <a:solidFill>
                  <a:schemeClr val="bg1"/>
                </a:solidFill>
                <a:latin typeface="Raleway Black" pitchFamily="2" charset="0"/>
              </a:rPr>
              <a:t> </a:t>
            </a:r>
            <a:r>
              <a:rPr lang="en-US" dirty="0" err="1">
                <a:solidFill>
                  <a:schemeClr val="bg1"/>
                </a:solidFill>
                <a:latin typeface="Raleway Black" pitchFamily="2" charset="0"/>
              </a:rPr>
              <a:t>trabajo</a:t>
            </a:r>
            <a:r>
              <a:rPr lang="en-US" dirty="0">
                <a:solidFill>
                  <a:schemeClr val="bg1"/>
                </a:solidFill>
                <a:latin typeface="Raleway Black" pitchFamily="2" charset="0"/>
              </a:rPr>
              <a:t> mas </a:t>
            </a:r>
            <a:r>
              <a:rPr lang="en-US" dirty="0" err="1">
                <a:solidFill>
                  <a:schemeClr val="bg1"/>
                </a:solidFill>
                <a:latin typeface="Raleway Black" pitchFamily="2" charset="0"/>
              </a:rPr>
              <a:t>eficiente</a:t>
            </a:r>
            <a:r>
              <a:rPr lang="en-US" dirty="0">
                <a:solidFill>
                  <a:schemeClr val="bg1"/>
                </a:solidFill>
                <a:latin typeface="Raleway Black" pitchFamily="2" charset="0"/>
              </a:rPr>
              <a:t> y </a:t>
            </a:r>
            <a:r>
              <a:rPr lang="en-US" dirty="0" err="1">
                <a:solidFill>
                  <a:schemeClr val="bg1"/>
                </a:solidFill>
                <a:latin typeface="Raleway Black" pitchFamily="2" charset="0"/>
              </a:rPr>
              <a:t>productivo</a:t>
            </a:r>
            <a:r>
              <a:rPr lang="en-US" dirty="0">
                <a:solidFill>
                  <a:schemeClr val="bg1"/>
                </a:solidFill>
                <a:latin typeface="Raleway Black" pitchFamily="2" charset="0"/>
              </a:rPr>
              <a:t>.</a:t>
            </a:r>
            <a:endParaRPr lang="es-CO" dirty="0">
              <a:solidFill>
                <a:schemeClr val="bg1"/>
              </a:solidFill>
              <a:latin typeface="Raleway Black" pitchFamily="2" charset="0"/>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000259" y="1814917"/>
            <a:ext cx="3922608" cy="1323439"/>
          </a:xfrm>
          <a:prstGeom prst="rect">
            <a:avLst/>
          </a:prstGeom>
          <a:noFill/>
        </p:spPr>
        <p:txBody>
          <a:bodyPr wrap="square" rtlCol="0">
            <a:spAutoFit/>
          </a:bodyPr>
          <a:lstStyle/>
          <a:p>
            <a:pPr algn="just"/>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Los lenguajes de hojas de estilo CSS surgieron con la introducción de Internet y el crecimiento exponencial del lenguaje HTML.</a:t>
            </a:r>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57941" y="2801938"/>
            <a:ext cx="8287846"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28748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83480" y="5932626"/>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602295"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777025"/>
            <a:ext cx="11129650"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Como metodología de desarrollo se selecciono la programación extrema (XP) es una metodología ágil de gestión de proyectos que se centra en la velocidad y la simplicidad con ciclos de desarrollo cortos. </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834865" y="1155423"/>
            <a:ext cx="4246675"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Metodología de Desarrollo</a:t>
            </a:r>
            <a:endParaRPr lang="en-US" sz="2400" dirty="0">
              <a:solidFill>
                <a:srgbClr val="EB9734"/>
              </a:solidFill>
              <a:latin typeface="Raleway Black" pitchFamily="2" charset="0"/>
            </a:endParaRPr>
          </a:p>
        </p:txBody>
      </p:sp>
      <p:sp>
        <p:nvSpPr>
          <p:cNvPr id="4" name="CuadroTexto 3">
            <a:extLst>
              <a:ext uri="{FF2B5EF4-FFF2-40B4-BE49-F238E27FC236}">
                <a16:creationId xmlns:a16="http://schemas.microsoft.com/office/drawing/2014/main" id="{16840BB7-B3E3-B164-B7A9-387CFC0F4936}"/>
              </a:ext>
            </a:extLst>
          </p:cNvPr>
          <p:cNvSpPr txBox="1"/>
          <p:nvPr/>
        </p:nvSpPr>
        <p:spPr>
          <a:xfrm>
            <a:off x="847307" y="2756201"/>
            <a:ext cx="3624710"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Modelo </a:t>
            </a:r>
            <a:r>
              <a:rPr lang="es-CO"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Pre-entrenado</a:t>
            </a:r>
            <a:endParaRPr lang="en-US" sz="2400" dirty="0">
              <a:solidFill>
                <a:srgbClr val="EB9734"/>
              </a:solidFill>
              <a:latin typeface="Raleway Black" pitchFamily="2" charset="0"/>
            </a:endParaRPr>
          </a:p>
        </p:txBody>
      </p:sp>
      <p:sp>
        <p:nvSpPr>
          <p:cNvPr id="5" name="CuadroTexto 4">
            <a:extLst>
              <a:ext uri="{FF2B5EF4-FFF2-40B4-BE49-F238E27FC236}">
                <a16:creationId xmlns:a16="http://schemas.microsoft.com/office/drawing/2014/main" id="{9FF7017A-FFD8-3308-299C-014839102FF9}"/>
              </a:ext>
            </a:extLst>
          </p:cNvPr>
          <p:cNvSpPr txBox="1"/>
          <p:nvPr/>
        </p:nvSpPr>
        <p:spPr>
          <a:xfrm>
            <a:off x="531175" y="3453595"/>
            <a:ext cx="11129650" cy="1754326"/>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uso de un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tiene importantes ventajas. Reduce los costos de computación, la huella de carbono, y permite utilizar modelos de última generación sin tener que entrenar uno desde cero.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seleccionado para este proyecto es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2928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423598" y="1609913"/>
            <a:ext cx="10455072" cy="2585323"/>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Descripción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es la versión de parámetros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1.6B</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El modelo es un modelo previamente entrenado en el idioma inglés que utiliza un objetivo de modelado de lenguaje causal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CLM</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 por: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Tipo de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Idioma(s):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inglés</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Licencia: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Licencia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MIT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modificada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Modelos relacionados: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-Medium y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GPT-Large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err="1">
                <a:solidFill>
                  <a:srgbClr val="009A90"/>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 de entrenamiento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WebText</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423598" y="928052"/>
            <a:ext cx="4690708"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Detalles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a:t>
            </a:r>
          </a:p>
        </p:txBody>
      </p:sp>
    </p:spTree>
    <p:extLst>
      <p:ext uri="{BB962C8B-B14F-4D97-AF65-F5344CB8AC3E}">
        <p14:creationId xmlns:p14="http://schemas.microsoft.com/office/powerpoint/2010/main" val="143279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941396"/>
            <a:ext cx="800892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Rendimiento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 en tareas de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NLP</a:t>
            </a:r>
            <a:endPar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55DF18D5-2323-AB20-194B-016B2BDDB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538" y="1979747"/>
            <a:ext cx="10969236" cy="3297139"/>
          </a:xfrm>
          <a:prstGeom prst="rect">
            <a:avLst/>
          </a:prstGeom>
          <a:noFill/>
          <a:ln>
            <a:noFill/>
          </a:ln>
        </p:spPr>
      </p:pic>
    </p:spTree>
    <p:extLst>
      <p:ext uri="{BB962C8B-B14F-4D97-AF65-F5344CB8AC3E}">
        <p14:creationId xmlns:p14="http://schemas.microsoft.com/office/powerpoint/2010/main" val="287557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83443"/>
            <a:ext cx="647484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Tecnologías para desarrollo del proyecto</a:t>
            </a:r>
          </a:p>
        </p:txBody>
      </p:sp>
      <p:pic>
        <p:nvPicPr>
          <p:cNvPr id="1030" name="Picture 6">
            <a:extLst>
              <a:ext uri="{FF2B5EF4-FFF2-40B4-BE49-F238E27FC236}">
                <a16:creationId xmlns:a16="http://schemas.microsoft.com/office/drawing/2014/main" id="{A7E0D874-1198-00E3-DDA2-38AD885C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68" y="2125377"/>
            <a:ext cx="1219200" cy="133826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1654A00-B574-2C86-38A0-7B872F5EF6D5}"/>
              </a:ext>
            </a:extLst>
          </p:cNvPr>
          <p:cNvPicPr>
            <a:picLocks noChangeAspect="1"/>
          </p:cNvPicPr>
          <p:nvPr/>
        </p:nvPicPr>
        <p:blipFill>
          <a:blip r:embed="rId4"/>
          <a:stretch>
            <a:fillRect/>
          </a:stretch>
        </p:blipFill>
        <p:spPr>
          <a:xfrm>
            <a:off x="6719810" y="2187695"/>
            <a:ext cx="1219200" cy="1172307"/>
          </a:xfrm>
          <a:prstGeom prst="rect">
            <a:avLst/>
          </a:prstGeom>
        </p:spPr>
      </p:pic>
      <p:pic>
        <p:nvPicPr>
          <p:cNvPr id="12" name="Imagen 11">
            <a:extLst>
              <a:ext uri="{FF2B5EF4-FFF2-40B4-BE49-F238E27FC236}">
                <a16:creationId xmlns:a16="http://schemas.microsoft.com/office/drawing/2014/main" id="{3293FDB1-C373-189A-AFEA-584F6B495634}"/>
              </a:ext>
            </a:extLst>
          </p:cNvPr>
          <p:cNvPicPr>
            <a:picLocks noChangeAspect="1"/>
          </p:cNvPicPr>
          <p:nvPr/>
        </p:nvPicPr>
        <p:blipFill>
          <a:blip r:embed="rId5"/>
          <a:stretch>
            <a:fillRect/>
          </a:stretch>
        </p:blipFill>
        <p:spPr>
          <a:xfrm>
            <a:off x="8761385" y="2160013"/>
            <a:ext cx="1104904" cy="1227670"/>
          </a:xfrm>
          <a:prstGeom prst="rect">
            <a:avLst/>
          </a:prstGeom>
        </p:spPr>
      </p:pic>
      <p:pic>
        <p:nvPicPr>
          <p:cNvPr id="17" name="Imagen 16">
            <a:extLst>
              <a:ext uri="{FF2B5EF4-FFF2-40B4-BE49-F238E27FC236}">
                <a16:creationId xmlns:a16="http://schemas.microsoft.com/office/drawing/2014/main" id="{B776D77D-D43A-F22B-E60F-C9BD8A4C5793}"/>
              </a:ext>
            </a:extLst>
          </p:cNvPr>
          <p:cNvPicPr>
            <a:picLocks noChangeAspect="1"/>
          </p:cNvPicPr>
          <p:nvPr/>
        </p:nvPicPr>
        <p:blipFill>
          <a:blip r:embed="rId6"/>
          <a:stretch>
            <a:fillRect/>
          </a:stretch>
        </p:blipFill>
        <p:spPr>
          <a:xfrm>
            <a:off x="2457623" y="3851115"/>
            <a:ext cx="885887" cy="1220554"/>
          </a:xfrm>
          <a:prstGeom prst="rect">
            <a:avLst/>
          </a:prstGeom>
        </p:spPr>
      </p:pic>
      <p:pic>
        <p:nvPicPr>
          <p:cNvPr id="21" name="Imagen 20">
            <a:extLst>
              <a:ext uri="{FF2B5EF4-FFF2-40B4-BE49-F238E27FC236}">
                <a16:creationId xmlns:a16="http://schemas.microsoft.com/office/drawing/2014/main" id="{7739DD72-9EBB-25F8-C6B0-2DC5FE6A6BC1}"/>
              </a:ext>
            </a:extLst>
          </p:cNvPr>
          <p:cNvPicPr>
            <a:picLocks noChangeAspect="1"/>
          </p:cNvPicPr>
          <p:nvPr/>
        </p:nvPicPr>
        <p:blipFill>
          <a:blip r:embed="rId7"/>
          <a:stretch>
            <a:fillRect/>
          </a:stretch>
        </p:blipFill>
        <p:spPr>
          <a:xfrm>
            <a:off x="3944830" y="3851115"/>
            <a:ext cx="885887" cy="1153713"/>
          </a:xfrm>
          <a:prstGeom prst="rect">
            <a:avLst/>
          </a:prstGeom>
        </p:spPr>
      </p:pic>
      <p:pic>
        <p:nvPicPr>
          <p:cNvPr id="25" name="Imagen 24">
            <a:extLst>
              <a:ext uri="{FF2B5EF4-FFF2-40B4-BE49-F238E27FC236}">
                <a16:creationId xmlns:a16="http://schemas.microsoft.com/office/drawing/2014/main" id="{4328CAA8-4E11-583C-DAC5-AC37A8D66AB0}"/>
              </a:ext>
            </a:extLst>
          </p:cNvPr>
          <p:cNvPicPr>
            <a:picLocks noChangeAspect="1"/>
          </p:cNvPicPr>
          <p:nvPr/>
        </p:nvPicPr>
        <p:blipFill>
          <a:blip r:embed="rId8"/>
          <a:stretch>
            <a:fillRect/>
          </a:stretch>
        </p:blipFill>
        <p:spPr>
          <a:xfrm>
            <a:off x="8838987" y="3896828"/>
            <a:ext cx="949700" cy="1192177"/>
          </a:xfrm>
          <a:prstGeom prst="rect">
            <a:avLst/>
          </a:prstGeom>
        </p:spPr>
      </p:pic>
      <p:pic>
        <p:nvPicPr>
          <p:cNvPr id="28" name="Imagen 27">
            <a:extLst>
              <a:ext uri="{FF2B5EF4-FFF2-40B4-BE49-F238E27FC236}">
                <a16:creationId xmlns:a16="http://schemas.microsoft.com/office/drawing/2014/main" id="{9DE697A1-6F94-95FF-7F79-29E3C5235033}"/>
              </a:ext>
            </a:extLst>
          </p:cNvPr>
          <p:cNvPicPr>
            <a:picLocks noChangeAspect="1"/>
          </p:cNvPicPr>
          <p:nvPr/>
        </p:nvPicPr>
        <p:blipFill>
          <a:blip r:embed="rId9"/>
          <a:stretch>
            <a:fillRect/>
          </a:stretch>
        </p:blipFill>
        <p:spPr>
          <a:xfrm>
            <a:off x="5442683" y="3851115"/>
            <a:ext cx="1066329" cy="1153713"/>
          </a:xfrm>
          <a:prstGeom prst="rect">
            <a:avLst/>
          </a:prstGeom>
        </p:spPr>
      </p:pic>
      <p:pic>
        <p:nvPicPr>
          <p:cNvPr id="30" name="Imagen 29">
            <a:extLst>
              <a:ext uri="{FF2B5EF4-FFF2-40B4-BE49-F238E27FC236}">
                <a16:creationId xmlns:a16="http://schemas.microsoft.com/office/drawing/2014/main" id="{FBB23BB0-6616-0995-E39B-337A328B297E}"/>
              </a:ext>
            </a:extLst>
          </p:cNvPr>
          <p:cNvPicPr>
            <a:picLocks noChangeAspect="1"/>
          </p:cNvPicPr>
          <p:nvPr/>
        </p:nvPicPr>
        <p:blipFill>
          <a:blip r:embed="rId10"/>
          <a:stretch>
            <a:fillRect/>
          </a:stretch>
        </p:blipFill>
        <p:spPr>
          <a:xfrm>
            <a:off x="7097197" y="3832520"/>
            <a:ext cx="1007773" cy="1172308"/>
          </a:xfrm>
          <a:prstGeom prst="rect">
            <a:avLst/>
          </a:prstGeom>
        </p:spPr>
      </p:pic>
      <p:pic>
        <p:nvPicPr>
          <p:cNvPr id="32" name="Imagen 31">
            <a:extLst>
              <a:ext uri="{FF2B5EF4-FFF2-40B4-BE49-F238E27FC236}">
                <a16:creationId xmlns:a16="http://schemas.microsoft.com/office/drawing/2014/main" id="{3B32BDDB-622D-848A-5982-6E14BEBFB356}"/>
              </a:ext>
            </a:extLst>
          </p:cNvPr>
          <p:cNvPicPr>
            <a:picLocks noChangeAspect="1"/>
          </p:cNvPicPr>
          <p:nvPr/>
        </p:nvPicPr>
        <p:blipFill>
          <a:blip r:embed="rId11"/>
          <a:stretch>
            <a:fillRect/>
          </a:stretch>
        </p:blipFill>
        <p:spPr>
          <a:xfrm>
            <a:off x="4550034" y="2201330"/>
            <a:ext cx="1108293" cy="1158672"/>
          </a:xfrm>
          <a:prstGeom prst="rect">
            <a:avLst/>
          </a:prstGeom>
        </p:spPr>
      </p:pic>
    </p:spTree>
    <p:extLst>
      <p:ext uri="{BB962C8B-B14F-4D97-AF65-F5344CB8AC3E}">
        <p14:creationId xmlns:p14="http://schemas.microsoft.com/office/powerpoint/2010/main" val="165806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90080"/>
            <a:ext cx="669606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Herramientas para desarrollo del proyecto</a:t>
            </a:r>
          </a:p>
        </p:txBody>
      </p:sp>
      <p:pic>
        <p:nvPicPr>
          <p:cNvPr id="2050" name="Picture 2" descr="Visual Studio Code and VS Code icons and names usage guidelines">
            <a:extLst>
              <a:ext uri="{FF2B5EF4-FFF2-40B4-BE49-F238E27FC236}">
                <a16:creationId xmlns:a16="http://schemas.microsoft.com/office/drawing/2014/main" id="{4B01129E-44D1-CA9A-0A67-B95D25A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049" y="2097755"/>
            <a:ext cx="17907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olab Logo transparent PNG - StickPNG">
            <a:extLst>
              <a:ext uri="{FF2B5EF4-FFF2-40B4-BE49-F238E27FC236}">
                <a16:creationId xmlns:a16="http://schemas.microsoft.com/office/drawing/2014/main" id="{3A699F97-C889-2B8C-880E-8D6218CD7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77" y="2107280"/>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and assets - Hugging Face">
            <a:extLst>
              <a:ext uri="{FF2B5EF4-FFF2-40B4-BE49-F238E27FC236}">
                <a16:creationId xmlns:a16="http://schemas.microsoft.com/office/drawing/2014/main" id="{5D41A689-B844-1D72-A2CA-71BEA97AA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74" y="209775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API Platform Logo PNG vector in SVG, PDF, AI, CDR format">
            <a:extLst>
              <a:ext uri="{FF2B5EF4-FFF2-40B4-BE49-F238E27FC236}">
                <a16:creationId xmlns:a16="http://schemas.microsoft.com/office/drawing/2014/main" id="{883290A3-2A35-3CDD-CEB6-40027BF4C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556" y="4165107"/>
            <a:ext cx="179129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732BA9D-4C1A-643B-81FE-B0EC0F571296}"/>
              </a:ext>
            </a:extLst>
          </p:cNvPr>
          <p:cNvPicPr>
            <a:picLocks noChangeAspect="1"/>
          </p:cNvPicPr>
          <p:nvPr/>
        </p:nvPicPr>
        <p:blipFill>
          <a:blip r:embed="rId7"/>
          <a:stretch>
            <a:fillRect/>
          </a:stretch>
        </p:blipFill>
        <p:spPr>
          <a:xfrm>
            <a:off x="6807472" y="4165108"/>
            <a:ext cx="1781175" cy="1685924"/>
          </a:xfrm>
          <a:prstGeom prst="rect">
            <a:avLst/>
          </a:prstGeom>
        </p:spPr>
      </p:pic>
    </p:spTree>
    <p:extLst>
      <p:ext uri="{BB962C8B-B14F-4D97-AF65-F5344CB8AC3E}">
        <p14:creationId xmlns:p14="http://schemas.microsoft.com/office/powerpoint/2010/main" val="41345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256019" y="2894271"/>
            <a:ext cx="5748690"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6156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414529"/>
            <a:ext cx="970810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División en conjunto de datos de entrenamiento, validación y prueba</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2085563"/>
            <a:ext cx="10106742" cy="2308324"/>
          </a:xfrm>
          <a:prstGeom prst="rect">
            <a:avLst/>
          </a:prstGeom>
          <a:noFill/>
        </p:spPr>
        <p:txBody>
          <a:bodyPr wrap="square" rtlCol="0">
            <a:spAutoFit/>
          </a:bodyPr>
          <a:lstStyle/>
          <a:p>
            <a:pPr algn="just"/>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el entrenamiento de nuestro Modelo Generador de Código CSS, es crucial estructurar adecuadamente 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Para ello, dividimos el conjunto de datos en tres archivos de tipo JSON los cuales son :</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STYLES.json</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Entrenamiento</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 Train)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VALIDATION.json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Validación)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TEST.json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Prueba)</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0400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327846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Desarrollo del Modelo</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1819195"/>
            <a:ext cx="10106742" cy="338554"/>
          </a:xfrm>
          <a:prstGeom prst="rect">
            <a:avLst/>
          </a:prstGeom>
          <a:noFill/>
        </p:spPr>
        <p:txBody>
          <a:bodyPr wrap="square" rtlCol="0">
            <a:spAutoFit/>
          </a:bodyPr>
          <a:lstStyle/>
          <a:p>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Preparando el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C002E867-FEE3-FFD1-F1DA-F7745F687361}"/>
              </a:ext>
            </a:extLst>
          </p:cNvPr>
          <p:cNvPicPr>
            <a:picLocks noChangeAspect="1"/>
          </p:cNvPicPr>
          <p:nvPr/>
        </p:nvPicPr>
        <p:blipFill>
          <a:blip r:embed="rId3"/>
          <a:stretch>
            <a:fillRect/>
          </a:stretch>
        </p:blipFill>
        <p:spPr>
          <a:xfrm>
            <a:off x="1674865" y="2584061"/>
            <a:ext cx="8565539" cy="2810758"/>
          </a:xfrm>
          <a:prstGeom prst="rect">
            <a:avLst/>
          </a:prstGeom>
        </p:spPr>
      </p:pic>
    </p:spTree>
    <p:extLst>
      <p:ext uri="{BB962C8B-B14F-4D97-AF65-F5344CB8AC3E}">
        <p14:creationId xmlns:p14="http://schemas.microsoft.com/office/powerpoint/2010/main" val="408372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451555"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317424"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1018419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de Modelo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Pre-entrenado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-2 XL usando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GPT2Model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Imagen 5">
            <a:extLst>
              <a:ext uri="{FF2B5EF4-FFF2-40B4-BE49-F238E27FC236}">
                <a16:creationId xmlns:a16="http://schemas.microsoft.com/office/drawing/2014/main" id="{E6B33305-1EA2-6EBF-12B3-7AC91847650F}"/>
              </a:ext>
            </a:extLst>
          </p:cNvPr>
          <p:cNvPicPr>
            <a:picLocks noChangeAspect="1"/>
          </p:cNvPicPr>
          <p:nvPr/>
        </p:nvPicPr>
        <p:blipFill>
          <a:blip r:embed="rId3"/>
          <a:stretch>
            <a:fillRect/>
          </a:stretch>
        </p:blipFill>
        <p:spPr>
          <a:xfrm>
            <a:off x="3018174" y="1745301"/>
            <a:ext cx="5635044" cy="773437"/>
          </a:xfrm>
          <a:prstGeom prst="rect">
            <a:avLst/>
          </a:prstGeom>
        </p:spPr>
      </p:pic>
      <p:sp>
        <p:nvSpPr>
          <p:cNvPr id="10" name="CuadroTexto 9">
            <a:extLst>
              <a:ext uri="{FF2B5EF4-FFF2-40B4-BE49-F238E27FC236}">
                <a16:creationId xmlns:a16="http://schemas.microsoft.com/office/drawing/2014/main" id="{A3DCA8D3-7272-BA93-B6F7-F743F9728493}"/>
              </a:ext>
            </a:extLst>
          </p:cNvPr>
          <p:cNvSpPr txBox="1"/>
          <p:nvPr/>
        </p:nvSpPr>
        <p:spPr>
          <a:xfrm>
            <a:off x="185433" y="2676713"/>
            <a:ext cx="1129988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Tokenizador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GPT2Tokenizer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la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98CAE596-E29A-ADEA-38AD-5A5061B1C0E2}"/>
              </a:ext>
            </a:extLst>
          </p:cNvPr>
          <p:cNvPicPr>
            <a:picLocks noChangeAspect="1"/>
          </p:cNvPicPr>
          <p:nvPr/>
        </p:nvPicPr>
        <p:blipFill>
          <a:blip r:embed="rId4"/>
          <a:stretch>
            <a:fillRect/>
          </a:stretch>
        </p:blipFill>
        <p:spPr>
          <a:xfrm>
            <a:off x="2642190" y="3173507"/>
            <a:ext cx="6907619" cy="1176876"/>
          </a:xfrm>
          <a:prstGeom prst="rect">
            <a:avLst/>
          </a:prstGeom>
        </p:spPr>
      </p:pic>
      <p:pic>
        <p:nvPicPr>
          <p:cNvPr id="3" name="Imagen 2">
            <a:extLst>
              <a:ext uri="{FF2B5EF4-FFF2-40B4-BE49-F238E27FC236}">
                <a16:creationId xmlns:a16="http://schemas.microsoft.com/office/drawing/2014/main" id="{2CAC1709-03F0-90EF-5A1C-017A2FB90466}"/>
              </a:ext>
            </a:extLst>
          </p:cNvPr>
          <p:cNvPicPr>
            <a:picLocks noChangeAspect="1"/>
          </p:cNvPicPr>
          <p:nvPr/>
        </p:nvPicPr>
        <p:blipFill>
          <a:blip r:embed="rId5"/>
          <a:stretch>
            <a:fillRect/>
          </a:stretch>
        </p:blipFill>
        <p:spPr>
          <a:xfrm>
            <a:off x="4029074" y="5010558"/>
            <a:ext cx="4133850" cy="1600200"/>
          </a:xfrm>
          <a:prstGeom prst="rect">
            <a:avLst/>
          </a:prstGeom>
        </p:spPr>
      </p:pic>
      <p:sp>
        <p:nvSpPr>
          <p:cNvPr id="12" name="CuadroTexto 11">
            <a:extLst>
              <a:ext uri="{FF2B5EF4-FFF2-40B4-BE49-F238E27FC236}">
                <a16:creationId xmlns:a16="http://schemas.microsoft.com/office/drawing/2014/main" id="{62669260-1A38-9AEE-6178-72D1CB162DBD}"/>
              </a:ext>
            </a:extLst>
          </p:cNvPr>
          <p:cNvSpPr txBox="1"/>
          <p:nvPr/>
        </p:nvSpPr>
        <p:spPr>
          <a:xfrm>
            <a:off x="2436183" y="4487974"/>
            <a:ext cx="731963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Trainer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entrenar el modelo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9610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540599" y="6015058"/>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243623" y="580647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275770" y="805488"/>
            <a:ext cx="1019381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Evaluación de código CSS generado por el Modelo con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large</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-512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275769" y="1276763"/>
            <a:ext cx="11705560" cy="2308324"/>
          </a:xfrm>
          <a:prstGeom prst="rect">
            <a:avLst/>
          </a:prstGeom>
          <a:noFill/>
        </p:spPr>
        <p:txBody>
          <a:bodyPr wrap="square" rtlCol="0">
            <a:spAutoFit/>
          </a:bodyPr>
          <a:lstStyle/>
          <a:p>
            <a:pPr algn="just"/>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evaluar la calidad del código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generado se implementó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large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-512 que es un modelo de evaluación automática del lenguaje natural, evalúa la similitud semántica y el contexto entre el código CSS generado y el código CSS del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Ambos textos (el generado por el modelo y el de referencia) son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tokenizados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transformados en secuencias de 512 tokens,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posteriormente ambos textos se convierten en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que capturan tanto la semántica como el contexto del código 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Esta comparación no se basa solo en coincidencias exactas de palabras, sino en la proximidad semántica de los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La puntuación de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captura cómo de similar es el código CSS generado al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codigo</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CSS de referencia en términos de contenido semántico y contexto, evaluando la coherencia, relevancia y naturalidad del código CSS.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A05673B3-61A7-8915-B7A2-123A4A5B888A}"/>
              </a:ext>
            </a:extLst>
          </p:cNvPr>
          <p:cNvPicPr>
            <a:picLocks noChangeAspect="1"/>
          </p:cNvPicPr>
          <p:nvPr/>
        </p:nvPicPr>
        <p:blipFill>
          <a:blip r:embed="rId3"/>
          <a:stretch>
            <a:fillRect/>
          </a:stretch>
        </p:blipFill>
        <p:spPr>
          <a:xfrm>
            <a:off x="1379100" y="3412880"/>
            <a:ext cx="9126378" cy="3235536"/>
          </a:xfrm>
          <a:prstGeom prst="rect">
            <a:avLst/>
          </a:prstGeom>
        </p:spPr>
      </p:pic>
    </p:spTree>
    <p:extLst>
      <p:ext uri="{BB962C8B-B14F-4D97-AF65-F5344CB8AC3E}">
        <p14:creationId xmlns:p14="http://schemas.microsoft.com/office/powerpoint/2010/main" val="73134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273783" y="574355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954353" y="5726039"/>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94128" y="861904"/>
            <a:ext cx="7981902" cy="430887"/>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Alojamiento del modelo generador de código CSS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394128" y="1240548"/>
            <a:ext cx="10970732" cy="1077218"/>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alojar el modelo gratuitamente, se utilizó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Concentrador de alta frecuencia</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para las peticiones al modelo se empleó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que calcula el costo promedio de las peticiones al modelo por hora.</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8B98E2C7-B262-8511-5082-2DC1C4BBDD82}"/>
              </a:ext>
            </a:extLst>
          </p:cNvPr>
          <p:cNvPicPr>
            <a:picLocks noChangeAspect="1"/>
          </p:cNvPicPr>
          <p:nvPr/>
        </p:nvPicPr>
        <p:blipFill>
          <a:blip r:embed="rId3"/>
          <a:stretch>
            <a:fillRect/>
          </a:stretch>
        </p:blipFill>
        <p:spPr>
          <a:xfrm>
            <a:off x="2218541" y="2097058"/>
            <a:ext cx="3179257" cy="2502181"/>
          </a:xfrm>
          <a:prstGeom prst="rect">
            <a:avLst/>
          </a:prstGeom>
        </p:spPr>
      </p:pic>
      <p:pic>
        <p:nvPicPr>
          <p:cNvPr id="6" name="Imagen 5">
            <a:extLst>
              <a:ext uri="{FF2B5EF4-FFF2-40B4-BE49-F238E27FC236}">
                <a16:creationId xmlns:a16="http://schemas.microsoft.com/office/drawing/2014/main" id="{DA4ECA8A-7032-9064-53E5-70D2E4055845}"/>
              </a:ext>
            </a:extLst>
          </p:cNvPr>
          <p:cNvPicPr>
            <a:picLocks noChangeAspect="1"/>
          </p:cNvPicPr>
          <p:nvPr/>
        </p:nvPicPr>
        <p:blipFill>
          <a:blip r:embed="rId4"/>
          <a:stretch>
            <a:fillRect/>
          </a:stretch>
        </p:blipFill>
        <p:spPr>
          <a:xfrm>
            <a:off x="6095999" y="2126985"/>
            <a:ext cx="3227396" cy="2510053"/>
          </a:xfrm>
          <a:prstGeom prst="rect">
            <a:avLst/>
          </a:prstGeom>
        </p:spPr>
      </p:pic>
      <p:pic>
        <p:nvPicPr>
          <p:cNvPr id="11" name="Imagen 10">
            <a:extLst>
              <a:ext uri="{FF2B5EF4-FFF2-40B4-BE49-F238E27FC236}">
                <a16:creationId xmlns:a16="http://schemas.microsoft.com/office/drawing/2014/main" id="{D5BFB63D-AD97-C837-9141-E876108631BF}"/>
              </a:ext>
            </a:extLst>
          </p:cNvPr>
          <p:cNvPicPr>
            <a:picLocks noChangeAspect="1"/>
          </p:cNvPicPr>
          <p:nvPr/>
        </p:nvPicPr>
        <p:blipFill>
          <a:blip r:embed="rId5"/>
          <a:stretch>
            <a:fillRect/>
          </a:stretch>
        </p:blipFill>
        <p:spPr>
          <a:xfrm>
            <a:off x="3121771" y="5433950"/>
            <a:ext cx="6077798" cy="619211"/>
          </a:xfrm>
          <a:prstGeom prst="rect">
            <a:avLst/>
          </a:prstGeom>
        </p:spPr>
      </p:pic>
      <p:sp>
        <p:nvSpPr>
          <p:cNvPr id="12" name="CuadroTexto 11">
            <a:extLst>
              <a:ext uri="{FF2B5EF4-FFF2-40B4-BE49-F238E27FC236}">
                <a16:creationId xmlns:a16="http://schemas.microsoft.com/office/drawing/2014/main" id="{23FEE4F8-05E3-5A6B-0CAF-371A33FDB1C3}"/>
              </a:ext>
            </a:extLst>
          </p:cNvPr>
          <p:cNvSpPr txBox="1"/>
          <p:nvPr/>
        </p:nvSpPr>
        <p:spPr>
          <a:xfrm>
            <a:off x="561538" y="4501274"/>
            <a:ext cx="10970732" cy="1077218"/>
          </a:xfrm>
          <a:prstGeom prst="rect">
            <a:avLst/>
          </a:prstGeom>
          <a:noFill/>
        </p:spPr>
        <p:txBody>
          <a:bodyPr wrap="square" rtlCol="0">
            <a:spAutoFit/>
          </a:bodyPr>
          <a:lstStyle/>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Costo estimado mensual de uso del servicio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en bolivianos: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6097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291881" y="2721114"/>
            <a:ext cx="9959778"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 Y RECOMENDACIONES</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641274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428880"/>
            <a:ext cx="956559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análisis bibliográfico ha proporcionado una base teórica sólida para el desarrollo de un modelo de inteligencia artificial que genera código CSS mediante procesamiento del lenguaje natural. Se diseñó un modelo que traduce etiquetas HTML en estilos CSS coherentes, también se implemento, un prototipo de aplicación web permite a los usuarios ver vistas generadas en tiempo real al introducir etiquetas HTML y un color, facilitando el diseño de páginas web. La aplicación presenta una interfaz intuitiva, permitiendo interacción sencilla sin conocimientos profundos de CSS. </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586612" y="385269"/>
            <a:ext cx="3018775"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1069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383435" y="1214047"/>
            <a:ext cx="942512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recomienda mejorar el entrenamiento del modelo generador de código CSS para que generalice mejor y optimice su rendimiento, permitiendo su empaquetado y uso por otros ingenieros de software. Además, futuras versiones del software deberían generar múltiples alternativas de estilos CSS, enriqueciendo la experiencia del usuario y aumentando la flexibilidad del diseño. La iniciativa del proyecto debería replicarse en diversas tecnologías actuales, y se recomienda experimentar con diferentes modelos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para mejorar los generadores de código.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056764" y="472935"/>
            <a:ext cx="3794629"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RECOMENDACIONES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66560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1314094"/>
            <a:ext cx="7609881" cy="861774"/>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DEMO</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5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7650039">
            <a:off x="4241274" y="4048068"/>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7859835">
            <a:off x="4856322" y="3924701"/>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561538" y="1538573"/>
            <a:ext cx="11205625" cy="2677656"/>
          </a:xfrm>
          <a:prstGeom prst="rect">
            <a:avLst/>
          </a:prstGeom>
          <a:noFill/>
        </p:spPr>
        <p:txBody>
          <a:bodyPr wrap="square" rtlCol="0">
            <a:spAutoFit/>
          </a:bodyPr>
          <a:lstStyle/>
          <a:p>
            <a:pPr algn="just"/>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Desarrollar con CSS puede ser complejo debido a la amplia gama de librerías, </a:t>
            </a:r>
            <a:r>
              <a:rPr lang="es-MX" sz="2400" b="1" dirty="0" err="1">
                <a:solidFill>
                  <a:srgbClr val="FFC000"/>
                </a:solidFill>
                <a:latin typeface="Raleway Black" pitchFamily="2" charset="0"/>
                <a:ea typeface="Open Sans SemiBold" panose="020B0706030804020204" pitchFamily="34" charset="0"/>
                <a:cs typeface="Open Sans SemiBold" panose="020B0706030804020204" pitchFamily="34" charset="0"/>
              </a:rPr>
              <a:t>frameworks</a:t>
            </a:r>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 y </a:t>
            </a:r>
            <a:r>
              <a:rPr lang="es-MX" sz="2400" b="1" dirty="0" err="1">
                <a:solidFill>
                  <a:srgbClr val="FFC000"/>
                </a:solidFill>
                <a:latin typeface="Raleway Black" pitchFamily="2" charset="0"/>
                <a:ea typeface="Open Sans SemiBold" panose="020B0706030804020204" pitchFamily="34" charset="0"/>
                <a:cs typeface="Open Sans SemiBold" panose="020B0706030804020204" pitchFamily="34" charset="0"/>
              </a:rPr>
              <a:t>APIs</a:t>
            </a:r>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 disponibles, lo que hace que el proceso sea lento y tedioso, requiriendo un conocimiento profundo de las herramientas. Muchas veces, se escribe código repetitivo, y a medida que se aumenta la cantidad de código, el trabajo se incrementa y la complejidad del desarrollo aumenta, prolongando el tiempo necesario para completar los proyectos.</a:t>
            </a:r>
            <a:endParaRPr lang="en-US" sz="24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556678" y="558253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115409"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2677656"/>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para principiantes en el desarrollo web es complejo y requiere de muchas líneas de código, también de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estandarizadas que limitan la flexibilidad y creatividad. La curva de aprendizaje es pronunciada y la necesidad de comprender conceptos fundamentales aumentan los errores y la ineficiencia en la escritura y mantenimiento del código CSS, esto conduce a retrasos en el desarrollo y en la entrega de productos de calidad inferior.</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8583" y="5505257"/>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4044"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7132</TotalTime>
  <Words>2835</Words>
  <Application>Microsoft Office PowerPoint</Application>
  <PresentationFormat>Panorámica</PresentationFormat>
  <Paragraphs>316</Paragraphs>
  <Slides>46</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78</cp:revision>
  <dcterms:created xsi:type="dcterms:W3CDTF">2023-06-21T15:58:36Z</dcterms:created>
  <dcterms:modified xsi:type="dcterms:W3CDTF">2024-07-01T12:37:23Z</dcterms:modified>
</cp:coreProperties>
</file>