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0" r:id="rId3"/>
    <p:sldId id="261" r:id="rId4"/>
    <p:sldId id="262" r:id="rId5"/>
    <p:sldId id="263" r:id="rId6"/>
    <p:sldId id="266" r:id="rId7"/>
    <p:sldId id="267" r:id="rId8"/>
    <p:sldId id="280" r:id="rId9"/>
    <p:sldId id="268" r:id="rId10"/>
    <p:sldId id="269" r:id="rId11"/>
    <p:sldId id="279" r:id="rId12"/>
    <p:sldId id="258" r:id="rId13"/>
    <p:sldId id="270" r:id="rId14"/>
    <p:sldId id="271" r:id="rId15"/>
    <p:sldId id="272" r:id="rId16"/>
    <p:sldId id="273" r:id="rId17"/>
    <p:sldId id="274" r:id="rId18"/>
    <p:sldId id="275" r:id="rId19"/>
    <p:sldId id="284" r:id="rId20"/>
    <p:sldId id="292" r:id="rId21"/>
    <p:sldId id="293" r:id="rId22"/>
    <p:sldId id="297" r:id="rId23"/>
    <p:sldId id="307" r:id="rId24"/>
    <p:sldId id="379" r:id="rId25"/>
    <p:sldId id="331" r:id="rId26"/>
    <p:sldId id="332" r:id="rId27"/>
    <p:sldId id="339" r:id="rId28"/>
    <p:sldId id="341" r:id="rId29"/>
    <p:sldId id="347" r:id="rId30"/>
    <p:sldId id="348" r:id="rId31"/>
    <p:sldId id="349" r:id="rId32"/>
    <p:sldId id="350" r:id="rId33"/>
    <p:sldId id="355" r:id="rId34"/>
    <p:sldId id="361" r:id="rId35"/>
    <p:sldId id="362" r:id="rId36"/>
    <p:sldId id="363" r:id="rId37"/>
    <p:sldId id="380" r:id="rId38"/>
    <p:sldId id="381" r:id="rId39"/>
    <p:sldId id="382" r:id="rId40"/>
    <p:sldId id="378" r:id="rId41"/>
    <p:sldId id="377" r:id="rId42"/>
    <p:sldId id="278" r:id="rId43"/>
    <p:sldId id="376" r:id="rId4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Tumiri Huanca" initials="ATH" lastIdx="1" clrIdx="0">
    <p:extLst>
      <p:ext uri="{19B8F6BF-5375-455C-9EA6-DF929625EA0E}">
        <p15:presenceInfo xmlns:p15="http://schemas.microsoft.com/office/powerpoint/2012/main" userId="S::Alex.Tumiri@jala.university::e96a457a-2fba-48c0-b4ff-823a42194f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734"/>
    <a:srgbClr val="F03CED"/>
    <a:srgbClr val="EE6DFF"/>
    <a:srgbClr val="E10DFF"/>
    <a:srgbClr val="009A90"/>
    <a:srgbClr val="161C22"/>
    <a:srgbClr val="009B90"/>
    <a:srgbClr val="8A14EC"/>
    <a:srgbClr val="0066FF"/>
    <a:srgbClr val="221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1" autoAdjust="0"/>
    <p:restoredTop sz="95658" autoAdjust="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5AC1C-3879-49AC-930D-5E36BA111EA3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6191E-8834-4291-991B-ECA9E7F2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95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6191E-8834-4291-991B-ECA9E7F2FC2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61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6191E-8834-4291-991B-ECA9E7F2FC2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29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61A9E-F2B7-4B22-BCEF-5965F47B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D40A4C-F1D8-4625-BEFD-15BCBD621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7F56A-0B70-401D-A234-FD4E028A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1/7/2024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67B711-006D-4D11-BC80-815D23C7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A68ED-1416-44F7-8BE8-F6D9BB1B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27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BDA9-71E8-4966-A7F5-2F3E0B8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A54116-6249-4F4F-9461-B1A2F2485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9AD11-A3BD-42F8-AF42-FE4BA692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1/7/2024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B7F53-6945-429D-AB9E-3CB5C44C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CD8F8-69FD-40BB-BAB7-584AD678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843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309E2E-6CF4-4408-B946-DBAD33AB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2794F-8FD3-4B82-B354-77361580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57745-BB9A-4929-93C5-6DD0DBCB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1/7/2024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79C96E-E864-409F-B052-2C12F508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B336E-390C-4679-8406-5B8D4647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61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2304B-18F4-4086-9145-123CE397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530B4-7907-4911-8AD1-ADBE8532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9BE3D-8E11-47A5-9BEB-D074E082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1/7/2024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B8D73-FBA2-4E8F-875B-3ADF70D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CB01C-2854-498E-AC3E-43526F4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245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A1486-107B-43DC-A4C6-5FDF181B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40B3D-6640-45AC-82CE-717033FE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22C3C-9C96-4181-9BA9-BE9FFA26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1/7/2024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B674-D5CA-4049-AA3A-88267725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B4DA5-A3E5-4A48-9C74-3CFFC746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116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D4E6B-E2EB-4715-BA36-3B5D072A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FC719-ACFE-432E-B008-2DFDDE61C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853F9F-E4FF-48F4-A51C-E1A54A98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EDFECE-3720-4483-A904-BD170F89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1/7/2024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AE4FA7-2094-44DA-BD97-5E4D76C0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33C311-EDC0-42B2-BE3E-975E5D2E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74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32D4-CE4B-44B2-A119-47EC57D8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73C8CF-1542-4FE9-A8A4-94A8A3D6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8687E-DC4D-42DD-BEB6-CE14B1108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0DE2CF-9C2B-4A37-9EBE-1288B87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C6645A-FB09-46D7-B278-1C949CE8C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670E2D-BDC5-4A51-A62D-ECE182C9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1/7/2024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02D1E7-C95C-447A-8D62-012B861B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FE0391-A4E3-4AF3-BA3C-E3AE4C27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62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11865-5F2F-4C6E-9FFC-89CF40E9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54234B-7D65-4D6B-A052-A15D37F5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1/7/2024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33D0A9-2558-4F55-A35F-7EBCB54B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E5FC22-C161-4271-B5F0-2D29AD5E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54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A508C3-B500-494B-836C-461E5000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1/7/2024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BD80DB-A501-45AE-9454-0D26240A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7F5C5-4B71-4CA6-BDEB-E99160AC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3559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4C5D-5B21-43A9-9FD5-C2C403C1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16789-4214-46E8-B00E-0642EDAE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83A02C-B852-4397-9E54-DD5797C8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0435F-720B-4B3C-899B-7A4B40B5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1/7/2024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2FE2A2-6113-4406-AD64-C09DBFC8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D0EC46-2463-4F6B-A16A-74DB2E8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817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1A18-7502-4E47-A977-3A90E01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6C0384-8E3E-49EB-917E-E0663FD71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473E8-0556-47E0-98ED-46C3256C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8648D8-9A1C-4F87-AA05-BA1C8AA9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1/7/2024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F25CDB-4B89-496C-BDD7-D6CAE262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400ACF-7372-498D-B5D7-69AD9DBD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44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73000">
              <a:schemeClr val="accent1">
                <a:lumMod val="50000"/>
              </a:schemeClr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1FC2C1-A099-4830-9191-3C7496C1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0167-E80D-4B66-AE71-86A642C3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22279-9BE4-433B-AF78-CB4D38C9A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CDC7-B053-49E7-A4E4-B30D314B072F}" type="datetimeFigureOut">
              <a:rPr lang="es-BO" smtClean="0"/>
              <a:t>1/7/2024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1A8EB-F923-47DB-AD2F-F0FEA5CFA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BCDE19-DE08-4434-8BFE-598E1D0FD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01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85CF9734-910C-7863-749A-A916A965DEDF}"/>
              </a:ext>
            </a:extLst>
          </p:cNvPr>
          <p:cNvSpPr txBox="1"/>
          <p:nvPr/>
        </p:nvSpPr>
        <p:spPr>
          <a:xfrm>
            <a:off x="245321" y="3047241"/>
            <a:ext cx="11701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Modelo de Inteligencia Artificial Basado en Transformers para la Generación De Código CSS</a:t>
            </a:r>
            <a:endParaRPr lang="es-ES" sz="3200" dirty="0">
              <a:solidFill>
                <a:schemeClr val="bg1"/>
              </a:solidFill>
              <a:latin typeface="Segoe UI Light" panose="020B0502040204020203" pitchFamily="34" charset="0"/>
              <a:ea typeface="Fira Code Retina" pitchFamily="1" charset="0"/>
              <a:cs typeface="Segoe UI Light" panose="020B0502040204020203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C99E4BF-5A83-DB85-22A6-ED134497C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88" y="443801"/>
            <a:ext cx="2052034" cy="260344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86D4013-0344-0574-A34B-000F1FC9C275}"/>
              </a:ext>
            </a:extLst>
          </p:cNvPr>
          <p:cNvSpPr txBox="1"/>
          <p:nvPr/>
        </p:nvSpPr>
        <p:spPr>
          <a:xfrm>
            <a:off x="2407724" y="4447208"/>
            <a:ext cx="7376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Universitario : Alex Tumiri Huanca</a:t>
            </a:r>
          </a:p>
          <a:p>
            <a:pPr algn="ctr"/>
            <a:r>
              <a:rPr lang="es-CO" sz="2400" b="1" dirty="0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Carrera : Ingeniería en Ciencias de la Computación</a:t>
            </a:r>
          </a:p>
        </p:txBody>
      </p:sp>
    </p:spTree>
    <p:extLst>
      <p:ext uri="{BB962C8B-B14F-4D97-AF65-F5344CB8AC3E}">
        <p14:creationId xmlns:p14="http://schemas.microsoft.com/office/powerpoint/2010/main" val="170081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9072500">
            <a:off x="4238932" y="3527063"/>
            <a:ext cx="2979110" cy="281228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032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7846741" y="1655945"/>
            <a:ext cx="405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Modelo generador de CSS</a:t>
            </a:r>
            <a:endParaRPr lang="en-US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>
            <a:off x="6869167" y="2077447"/>
            <a:ext cx="931159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3527785" y="242101"/>
            <a:ext cx="513642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FC7E35-A700-9E29-DF67-16FD1E992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44" y="2155922"/>
            <a:ext cx="2707316" cy="2707316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2660A1FE-3BC2-DFB1-F17F-A56B09915BF1}"/>
              </a:ext>
            </a:extLst>
          </p:cNvPr>
          <p:cNvGrpSpPr/>
          <p:nvPr/>
        </p:nvGrpSpPr>
        <p:grpSpPr>
          <a:xfrm>
            <a:off x="7194266" y="3325985"/>
            <a:ext cx="1031633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CA3C669-98E9-01E7-E61E-79112CDE1C02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96C0562-86AB-A760-123A-20AF1BFB7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F9EE661-EEE8-3A6D-155D-6A84B763B7A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B6153A7-F259-27EE-A8C5-759D3B317FB7}"/>
              </a:ext>
            </a:extLst>
          </p:cNvPr>
          <p:cNvGrpSpPr/>
          <p:nvPr/>
        </p:nvGrpSpPr>
        <p:grpSpPr>
          <a:xfrm flipH="1">
            <a:off x="3637225" y="2066176"/>
            <a:ext cx="1069404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7A3A800F-B8CE-E2CD-7B99-EC36867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10F5EDCF-CDB0-6FEE-BE50-301096C29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761FF778-FEE5-30B7-0BA0-F43A35AA505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42A2C09D-5341-A8FD-5841-DAB40F82870A}"/>
              </a:ext>
            </a:extLst>
          </p:cNvPr>
          <p:cNvGrpSpPr/>
          <p:nvPr/>
        </p:nvGrpSpPr>
        <p:grpSpPr>
          <a:xfrm flipH="1">
            <a:off x="3424584" y="3325985"/>
            <a:ext cx="975485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D9B96796-8D12-1BE0-5179-5E6522319D1F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C4113A2-0DA5-D1F0-B3EC-AD0CC32EE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E7DB5015-C468-9CA2-6850-501A162F7E4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2500A0D-FC60-A4FE-A818-BB3674DB4360}"/>
              </a:ext>
            </a:extLst>
          </p:cNvPr>
          <p:cNvSpPr txBox="1"/>
          <p:nvPr/>
        </p:nvSpPr>
        <p:spPr>
          <a:xfrm>
            <a:off x="8318730" y="3002819"/>
            <a:ext cx="405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Transformers</a:t>
            </a:r>
            <a:endParaRPr lang="en-US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CEEC69C-63B9-E12A-5EAD-5038F7D1BB7E}"/>
              </a:ext>
            </a:extLst>
          </p:cNvPr>
          <p:cNvSpPr txBox="1"/>
          <p:nvPr/>
        </p:nvSpPr>
        <p:spPr>
          <a:xfrm>
            <a:off x="199901" y="2891173"/>
            <a:ext cx="332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Modulo de </a:t>
            </a:r>
            <a:r>
              <a:rPr lang="en-US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Previsualizacion</a:t>
            </a:r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</a:t>
            </a:r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tiempo</a:t>
            </a:r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real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2C2EEEE-7E25-BF46-6661-E6B9BAD3A65B}"/>
              </a:ext>
            </a:extLst>
          </p:cNvPr>
          <p:cNvSpPr txBox="1"/>
          <p:nvPr/>
        </p:nvSpPr>
        <p:spPr>
          <a:xfrm>
            <a:off x="1552226" y="1861643"/>
            <a:ext cx="217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Aplicación Web</a:t>
            </a:r>
            <a:endParaRPr lang="en-US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9072500">
            <a:off x="4339726" y="5057429"/>
            <a:ext cx="4444145" cy="4328044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032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3527785" y="242101"/>
            <a:ext cx="513642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FC7E35-A700-9E29-DF67-16FD1E992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42" y="2667270"/>
            <a:ext cx="1003127" cy="10031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656C9D1-ED6F-53ED-8D5E-D999EDC78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27" y="934526"/>
            <a:ext cx="952907" cy="9529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B7D9A63-41E5-CA3F-263D-81815112E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176" y="2752147"/>
            <a:ext cx="886473" cy="88647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3D94F19-EEFC-741E-4BCE-B0DF36E02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879" y="2818750"/>
            <a:ext cx="807195" cy="80719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77BFF89-BDC6-061C-38E3-BD24859DF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330" y="2765236"/>
            <a:ext cx="807195" cy="80719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6DBFF3B-6788-0647-6B4B-D068A78D3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4857" y="2626637"/>
            <a:ext cx="1003127" cy="1003127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99185C8-9BBE-2E4A-C44F-E6002D357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540" y="2765236"/>
            <a:ext cx="807195" cy="80719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7C7FD6EF-20F2-04DC-B90D-6CDDF1CFAD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2024" y="2712429"/>
            <a:ext cx="925577" cy="9255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5B968E2E-569D-2FA4-C27B-2EC5B2836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3283" y="2608270"/>
            <a:ext cx="1003127" cy="1003127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D8BC3FEB-67E8-4A44-0169-4B19B0D11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996544" y="1905470"/>
            <a:ext cx="656603" cy="656603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6394B5FA-F8F1-9AA8-7AB0-3E33B8962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1881" y="2771619"/>
            <a:ext cx="807195" cy="807195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01ACE241-24D3-257F-DF79-4D3E55F6E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042" y="2817790"/>
            <a:ext cx="807195" cy="807195"/>
          </a:xfrm>
          <a:prstGeom prst="rect">
            <a:avLst/>
          </a:prstGeom>
        </p:spPr>
      </p:pic>
      <p:grpSp>
        <p:nvGrpSpPr>
          <p:cNvPr id="61" name="Grupo 60">
            <a:extLst>
              <a:ext uri="{FF2B5EF4-FFF2-40B4-BE49-F238E27FC236}">
                <a16:creationId xmlns:a16="http://schemas.microsoft.com/office/drawing/2014/main" id="{6872F688-8845-AD5C-830A-615C5D82B13C}"/>
              </a:ext>
            </a:extLst>
          </p:cNvPr>
          <p:cNvGrpSpPr/>
          <p:nvPr/>
        </p:nvGrpSpPr>
        <p:grpSpPr>
          <a:xfrm>
            <a:off x="8236711" y="875393"/>
            <a:ext cx="2176267" cy="1198114"/>
            <a:chOff x="7101725" y="1198712"/>
            <a:chExt cx="2176267" cy="1198114"/>
          </a:xfrm>
        </p:grpSpPr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A7D704DC-12F4-7B43-9E7F-BC0D2401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5695" y="1332593"/>
              <a:ext cx="822297" cy="822297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F00948F5-1097-47A9-64A5-00758D92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01725" y="1343115"/>
              <a:ext cx="811775" cy="811775"/>
            </a:xfrm>
            <a:prstGeom prst="rect">
              <a:avLst/>
            </a:prstGeom>
          </p:spPr>
        </p:pic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D1F42EAE-75A6-E20A-859E-3FDDAC3B0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87684" y="1198712"/>
              <a:ext cx="1198114" cy="1198114"/>
            </a:xfrm>
            <a:prstGeom prst="rect">
              <a:avLst/>
            </a:prstGeom>
          </p:spPr>
        </p:pic>
      </p:grpSp>
      <p:pic>
        <p:nvPicPr>
          <p:cNvPr id="62" name="Imagen 61">
            <a:extLst>
              <a:ext uri="{FF2B5EF4-FFF2-40B4-BE49-F238E27FC236}">
                <a16:creationId xmlns:a16="http://schemas.microsoft.com/office/drawing/2014/main" id="{D5E1A5DC-E56C-058D-B6C7-D90782653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8596" y="1986249"/>
            <a:ext cx="656603" cy="6566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AED8E9-FDDB-CF5D-AEDA-7BF859B027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2803" y="4876402"/>
            <a:ext cx="876448" cy="114920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94B1E13-427C-7F52-D1A7-2186549D84D3}"/>
              </a:ext>
            </a:extLst>
          </p:cNvPr>
          <p:cNvSpPr txBox="1"/>
          <p:nvPr/>
        </p:nvSpPr>
        <p:spPr>
          <a:xfrm>
            <a:off x="507231" y="4131232"/>
            <a:ext cx="5191490" cy="369332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F1FF"/>
                </a:solidFill>
                <a:latin typeface="Raleway Black" pitchFamily="2" charset="0"/>
              </a:rPr>
              <a:t>AJUSTE FINO DE MODELO PRE-ENTRENADO</a:t>
            </a:r>
            <a:endParaRPr lang="en-US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C7321F8-2B7A-E325-813B-BE4AC86F8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444" y="5057697"/>
            <a:ext cx="807195" cy="8071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355149A-9133-0576-C0A0-D382384E9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206" y="5005851"/>
            <a:ext cx="807195" cy="80719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8B698D2-F6D7-F89A-12F4-4C24FF74B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752" y="4913922"/>
            <a:ext cx="1003127" cy="10031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E0BCF3C-9E78-DA51-F1A1-2AAA79043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793" y="4981000"/>
            <a:ext cx="807195" cy="80719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0154002-3CAC-72DC-4E5D-05FC274FE5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1535" y="4878902"/>
            <a:ext cx="985990" cy="985990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DD742131-5E5E-15B1-D8D2-7BCC45021416}"/>
              </a:ext>
            </a:extLst>
          </p:cNvPr>
          <p:cNvGrpSpPr/>
          <p:nvPr/>
        </p:nvGrpSpPr>
        <p:grpSpPr>
          <a:xfrm>
            <a:off x="189791" y="2617610"/>
            <a:ext cx="1996158" cy="1083624"/>
            <a:chOff x="189791" y="2617610"/>
            <a:chExt cx="1996158" cy="1083624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9F7D65A-9D02-6D47-A222-88A989EFB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9791" y="2749335"/>
              <a:ext cx="723228" cy="723228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8799EA2E-4277-5D8E-CF04-4708679C0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41044" y="2846380"/>
              <a:ext cx="644905" cy="644905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3654C646-CD3F-A66B-357A-AB36C05C7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6058" y="2617610"/>
              <a:ext cx="1083624" cy="1083624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CAFA3D2-7535-0E03-A619-ACAC491F5E10}"/>
              </a:ext>
            </a:extLst>
          </p:cNvPr>
          <p:cNvGrpSpPr/>
          <p:nvPr/>
        </p:nvGrpSpPr>
        <p:grpSpPr>
          <a:xfrm>
            <a:off x="332327" y="4916449"/>
            <a:ext cx="2176267" cy="1198114"/>
            <a:chOff x="7101725" y="1198712"/>
            <a:chExt cx="2176267" cy="1198114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59ABB08E-9F17-57CC-B100-8C9F37DF7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5695" y="1332593"/>
              <a:ext cx="822297" cy="822297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909E755-0E79-C74E-B767-96D2C6977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01725" y="1343115"/>
              <a:ext cx="811775" cy="81177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88213C9F-A8B5-5609-9845-D5E9BE7AA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87684" y="1198712"/>
              <a:ext cx="1198114" cy="1198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69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2884454-84A6-6FD6-E809-FF1D32EF8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181F70-7A71-453A-DB15-AC4D8CD8A33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E2C753E-031A-A0F4-0EE3-13832C10421D}"/>
              </a:ext>
            </a:extLst>
          </p:cNvPr>
          <p:cNvSpPr txBox="1"/>
          <p:nvPr/>
        </p:nvSpPr>
        <p:spPr>
          <a:xfrm>
            <a:off x="3527785" y="242101"/>
            <a:ext cx="513642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31345E-3A9F-6870-A9C0-48440B29A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86" y="992394"/>
            <a:ext cx="7652025" cy="51859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4009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456451" y="2832295"/>
            <a:ext cx="5192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EB9734"/>
                </a:solidFill>
                <a:latin typeface="Raleway Black" pitchFamily="2" charset="0"/>
              </a:rPr>
              <a:t>OBJETIVO</a:t>
            </a:r>
            <a:r>
              <a:rPr lang="en-US" sz="4000" dirty="0">
                <a:solidFill>
                  <a:srgbClr val="EB9734"/>
                </a:solidFill>
                <a:latin typeface="Raleway Black" pitchFamily="2" charset="0"/>
              </a:rPr>
              <a:t> GENERAL</a:t>
            </a:r>
          </a:p>
        </p:txBody>
      </p:sp>
    </p:spTree>
    <p:extLst>
      <p:ext uri="{BB962C8B-B14F-4D97-AF65-F5344CB8AC3E}">
        <p14:creationId xmlns:p14="http://schemas.microsoft.com/office/powerpoint/2010/main" val="300334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459845" y="1919667"/>
            <a:ext cx="9447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Desarrollar un modelo de inteligencia artificial basado en Transformers para la generación de código CSS predefinido </a:t>
            </a:r>
            <a:r>
              <a:rPr lang="es-MX" sz="2400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que alcance un porcentaje de precisión del 85%, </a:t>
            </a:r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que facilite el trabajo de los desarrolladores de software, reduciendo así el tiempo de desarrollo al generar diseños predefinidos y personalizables.</a:t>
            </a:r>
            <a:endParaRPr lang="en-US" sz="24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159412" y="307461"/>
            <a:ext cx="369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EB9734"/>
                </a:solidFill>
                <a:latin typeface="Raleway Black" pitchFamily="2" charset="0"/>
              </a:rPr>
              <a:t>OBJETIVO</a:t>
            </a:r>
            <a:r>
              <a:rPr lang="en-US" sz="2800" dirty="0">
                <a:solidFill>
                  <a:srgbClr val="EB9734"/>
                </a:solidFill>
                <a:latin typeface="Raleway Black" pitchFamily="2" charset="0"/>
              </a:rPr>
              <a:t> GENERAL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0D2211A2-FE16-6804-B97B-18D83D4741E2}"/>
              </a:ext>
            </a:extLst>
          </p:cNvPr>
          <p:cNvSpPr/>
          <p:nvPr/>
        </p:nvSpPr>
        <p:spPr>
          <a:xfrm rot="6213016">
            <a:off x="10889770" y="5559503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F3AF34A3-B019-932B-2E4C-56148C89CF02}"/>
              </a:ext>
            </a:extLst>
          </p:cNvPr>
          <p:cNvSpPr/>
          <p:nvPr/>
        </p:nvSpPr>
        <p:spPr>
          <a:xfrm rot="11177418">
            <a:off x="-224239" y="5645429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014284" y="2801938"/>
            <a:ext cx="6420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OBJETIVOS ESPECÍFICOS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9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609359" y="1305961"/>
            <a:ext cx="86752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Análisis bibliográfico del procesamiento del lenguaje natural.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Diseñar un algoritmo de generación de código CSS.</a:t>
            </a:r>
          </a:p>
          <a:p>
            <a:pPr algn="just"/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Reducir la cantidad del código repetitivo y líneas de código CSS.</a:t>
            </a:r>
          </a:p>
          <a:p>
            <a:pPr algn="just"/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Desarrollar un prototipo de aplicación web para generar código CSS que brinde una previsualización en tiempo real de vistas generadas en base a etiquetas HTML.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Realizar entrenamiento y pruebas al Modelo de generación de código CSS.</a:t>
            </a:r>
            <a:endParaRPr lang="en-US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669760" y="472935"/>
            <a:ext cx="455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OBJETIVOS ESPECÍFICOS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9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4360214" y="2832295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1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149310" y="2208865"/>
            <a:ext cx="101067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busca reducir los procesos repetitivos que un desarrollo de software puede tener a la hora de desarrollar con CSS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Los desarrolladores de software siempre enfrentan dificultades a la hora de desarrollar software de calidad. Al desarrollar una plataforma web que permite generación código CSS, previsualización en tiempo real de estilos CSS y etiquetas HTML y el ahorro de tiempo en pruebas y desarrollo a los ingenieros de software, se espera contribuir a la solución de este problema</a:t>
            </a:r>
            <a:endParaRPr lang="en-US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645922" y="472935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</a:t>
            </a:r>
            <a:endParaRPr lang="en-US" sz="28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9EE11A52-29B0-7E53-2BDB-6888EDB42876}"/>
              </a:ext>
            </a:extLst>
          </p:cNvPr>
          <p:cNvSpPr/>
          <p:nvPr/>
        </p:nvSpPr>
        <p:spPr>
          <a:xfrm rot="1015177">
            <a:off x="157215" y="562678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F0AA8EC3-B8EF-0325-CF91-DF3376E835ED}"/>
              </a:ext>
            </a:extLst>
          </p:cNvPr>
          <p:cNvSpPr/>
          <p:nvPr/>
        </p:nvSpPr>
        <p:spPr>
          <a:xfrm rot="18693024">
            <a:off x="5144036" y="5841406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EEFAB7F4-F3A5-9C31-695F-3B8771FC6663}"/>
              </a:ext>
            </a:extLst>
          </p:cNvPr>
          <p:cNvSpPr/>
          <p:nvPr/>
        </p:nvSpPr>
        <p:spPr>
          <a:xfrm rot="8971553">
            <a:off x="10805933" y="232912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arco 4">
            <a:extLst>
              <a:ext uri="{FF2B5EF4-FFF2-40B4-BE49-F238E27FC236}">
                <a16:creationId xmlns:a16="http://schemas.microsoft.com/office/drawing/2014/main" id="{9DB8E7D4-F829-38F5-2537-91694D228C35}"/>
              </a:ext>
            </a:extLst>
          </p:cNvPr>
          <p:cNvSpPr/>
          <p:nvPr/>
        </p:nvSpPr>
        <p:spPr>
          <a:xfrm rot="2700000">
            <a:off x="-264619" y="1575507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01B69663-0226-41F2-F178-6601FE0CE422}"/>
              </a:ext>
            </a:extLst>
          </p:cNvPr>
          <p:cNvSpPr/>
          <p:nvPr/>
        </p:nvSpPr>
        <p:spPr>
          <a:xfrm rot="17445565">
            <a:off x="10606621" y="539288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34B77F-32EA-90BF-1AA8-420BC5726BF4}"/>
              </a:ext>
            </a:extLst>
          </p:cNvPr>
          <p:cNvSpPr txBox="1"/>
          <p:nvPr/>
        </p:nvSpPr>
        <p:spPr>
          <a:xfrm>
            <a:off x="1442046" y="1383970"/>
            <a:ext cx="3752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 Tecnológica</a:t>
            </a:r>
            <a:endParaRPr lang="en-US" sz="22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3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967485" y="1727587"/>
            <a:ext cx="101067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 desarrollo web, incluido el diseño y la implementación de CSS, puede ser abrumador para los principiantes debido a la complejidad y la cantidad de información que necesitan asimilar. Al ofrecer </a:t>
            </a:r>
            <a:r>
              <a:rPr lang="es-MX" sz="2000" dirty="0">
                <a:solidFill>
                  <a:srgbClr val="EE6D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asistencia personalizada y contextualizada a través del modelo de inteligencia artificial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se puede ayudar a reducir la curva de aprendizaje y hacer que el proceso sea más accesible y menos intimidante.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 eliminar </a:t>
            </a:r>
            <a:r>
              <a:rPr lang="es-MX" sz="2000" dirty="0">
                <a:solidFill>
                  <a:srgbClr val="EE6D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las barreras para los programadores principiantes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brindando la oportunidad de contribuir con nuevas ideas y soluciones creativas al mundo del desarrollo web. </a:t>
            </a:r>
            <a:endParaRPr lang="en-US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645922" y="472935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</a:t>
            </a:r>
            <a:endParaRPr lang="en-US" sz="28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9EE11A52-29B0-7E53-2BDB-6888EDB42876}"/>
              </a:ext>
            </a:extLst>
          </p:cNvPr>
          <p:cNvSpPr/>
          <p:nvPr/>
        </p:nvSpPr>
        <p:spPr>
          <a:xfrm rot="1015177">
            <a:off x="157215" y="562678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F0AA8EC3-B8EF-0325-CF91-DF3376E835ED}"/>
              </a:ext>
            </a:extLst>
          </p:cNvPr>
          <p:cNvSpPr/>
          <p:nvPr/>
        </p:nvSpPr>
        <p:spPr>
          <a:xfrm rot="18693024">
            <a:off x="5144036" y="5841406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EEFAB7F4-F3A5-9C31-695F-3B8771FC6663}"/>
              </a:ext>
            </a:extLst>
          </p:cNvPr>
          <p:cNvSpPr/>
          <p:nvPr/>
        </p:nvSpPr>
        <p:spPr>
          <a:xfrm rot="8971553">
            <a:off x="10805933" y="232912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arco 4">
            <a:extLst>
              <a:ext uri="{FF2B5EF4-FFF2-40B4-BE49-F238E27FC236}">
                <a16:creationId xmlns:a16="http://schemas.microsoft.com/office/drawing/2014/main" id="{9DB8E7D4-F829-38F5-2537-91694D228C35}"/>
              </a:ext>
            </a:extLst>
          </p:cNvPr>
          <p:cNvSpPr/>
          <p:nvPr/>
        </p:nvSpPr>
        <p:spPr>
          <a:xfrm rot="2700000">
            <a:off x="-264619" y="1575507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01B69663-0226-41F2-F178-6601FE0CE422}"/>
              </a:ext>
            </a:extLst>
          </p:cNvPr>
          <p:cNvSpPr/>
          <p:nvPr/>
        </p:nvSpPr>
        <p:spPr>
          <a:xfrm rot="17445565">
            <a:off x="10606621" y="539288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34B77F-32EA-90BF-1AA8-420BC5726BF4}"/>
              </a:ext>
            </a:extLst>
          </p:cNvPr>
          <p:cNvSpPr txBox="1"/>
          <p:nvPr/>
        </p:nvSpPr>
        <p:spPr>
          <a:xfrm>
            <a:off x="1434519" y="1256261"/>
            <a:ext cx="28857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 Social</a:t>
            </a:r>
            <a:endParaRPr lang="en-US" sz="22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3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8695745">
            <a:off x="1073149" y="-3313074"/>
            <a:ext cx="2688817" cy="279942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19996613">
            <a:off x="1628583" y="6890347"/>
            <a:ext cx="2316595" cy="2174662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5944558" flipH="1" flipV="1">
            <a:off x="-2174762" y="2343768"/>
            <a:ext cx="1963784" cy="1666032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7AD2A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12409403" y="4870207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40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13514202" y="352311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4334939" y="213301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12409403" y="5393427"/>
            <a:ext cx="39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13514203" y="4024211"/>
            <a:ext cx="405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4359829" y="2598003"/>
            <a:ext cx="4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 rot="17832459">
            <a:off x="-1520900" y="1613970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 rot="6651366">
            <a:off x="-1833149" y="3333298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 rot="5400000">
            <a:off x="-2013007" y="5469764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543222" y="-709683"/>
            <a:ext cx="2483372" cy="338554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Raleway Black" pitchFamily="2" charset="0"/>
              </a:rPr>
              <a:t>INFOGRAFIA</a:t>
            </a:r>
            <a:r>
              <a:rPr lang="es-CO" sz="1600" dirty="0">
                <a:latin typeface="Raleway Black" pitchFamily="2" charset="0"/>
              </a:rPr>
              <a:t> </a:t>
            </a:r>
            <a:r>
              <a:rPr lang="es-CO" sz="1600" dirty="0">
                <a:solidFill>
                  <a:srgbClr val="00F1FF"/>
                </a:solidFill>
                <a:latin typeface="Raleway Black" pitchFamily="2" charset="0"/>
              </a:rPr>
              <a:t>3 NIVELES</a:t>
            </a:r>
            <a:endParaRPr lang="en-US" sz="16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E935DD-CA9B-4670-B07D-795FF99D9332}"/>
              </a:ext>
            </a:extLst>
          </p:cNvPr>
          <p:cNvSpPr txBox="1"/>
          <p:nvPr/>
        </p:nvSpPr>
        <p:spPr>
          <a:xfrm>
            <a:off x="5433339" y="-33694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F03CE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1400" dirty="0">
              <a:solidFill>
                <a:srgbClr val="F03CE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667A9-A011-DAE7-444D-EA99F3DD9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349706-DE84-F8D4-AB5D-4C96B460565D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BCAB0B-5AD1-0328-D445-92127DD69211}"/>
              </a:ext>
            </a:extLst>
          </p:cNvPr>
          <p:cNvSpPr txBox="1"/>
          <p:nvPr/>
        </p:nvSpPr>
        <p:spPr>
          <a:xfrm>
            <a:off x="3897804" y="2902198"/>
            <a:ext cx="5127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</a:rPr>
              <a:t>ANTECEDENTES</a:t>
            </a:r>
            <a:endParaRPr lang="en-US" sz="4000" dirty="0">
              <a:solidFill>
                <a:srgbClr val="00F1FF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9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8695745">
            <a:off x="1073149" y="-3313074"/>
            <a:ext cx="2688817" cy="279942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19996613">
            <a:off x="1628583" y="6890347"/>
            <a:ext cx="2316595" cy="2174662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5944558" flipH="1" flipV="1">
            <a:off x="-2174762" y="2343768"/>
            <a:ext cx="1963784" cy="1666032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7AD2A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12409403" y="4870207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40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13514202" y="352311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4334939" y="213301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12409403" y="5393427"/>
            <a:ext cx="39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13514203" y="4024211"/>
            <a:ext cx="405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4359829" y="2598003"/>
            <a:ext cx="4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 rot="17832459">
            <a:off x="-1520900" y="1613970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 rot="6651366">
            <a:off x="-1833149" y="3333298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 rot="5400000">
            <a:off x="-2013007" y="5469764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543222" y="-709683"/>
            <a:ext cx="2483372" cy="338554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Raleway Black" pitchFamily="2" charset="0"/>
              </a:rPr>
              <a:t>INFOGRAFIA</a:t>
            </a:r>
            <a:r>
              <a:rPr lang="es-CO" sz="1600" dirty="0">
                <a:latin typeface="Raleway Black" pitchFamily="2" charset="0"/>
              </a:rPr>
              <a:t> </a:t>
            </a:r>
            <a:r>
              <a:rPr lang="es-CO" sz="1600" dirty="0">
                <a:solidFill>
                  <a:srgbClr val="00F1FF"/>
                </a:solidFill>
                <a:latin typeface="Raleway Black" pitchFamily="2" charset="0"/>
              </a:rPr>
              <a:t>3 NIVELES</a:t>
            </a:r>
            <a:endParaRPr lang="en-US" sz="16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E935DD-CA9B-4670-B07D-795FF99D9332}"/>
              </a:ext>
            </a:extLst>
          </p:cNvPr>
          <p:cNvSpPr txBox="1"/>
          <p:nvPr/>
        </p:nvSpPr>
        <p:spPr>
          <a:xfrm>
            <a:off x="5433339" y="-33694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F03CE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1400" dirty="0">
              <a:solidFill>
                <a:srgbClr val="F03CE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667A9-A011-DAE7-444D-EA99F3DD9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349706-DE84-F8D4-AB5D-4C96B460565D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BCAB0B-5AD1-0328-D445-92127DD69211}"/>
              </a:ext>
            </a:extLst>
          </p:cNvPr>
          <p:cNvSpPr txBox="1"/>
          <p:nvPr/>
        </p:nvSpPr>
        <p:spPr>
          <a:xfrm>
            <a:off x="3090981" y="2902198"/>
            <a:ext cx="67791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</a:rPr>
              <a:t>ANTECEDENTE TEÓRICO</a:t>
            </a:r>
            <a:endParaRPr lang="en-US" sz="4000" dirty="0">
              <a:solidFill>
                <a:srgbClr val="00F1FF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9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486957" y="3640692"/>
            <a:ext cx="514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Modelos Generadores de textos</a:t>
            </a:r>
            <a:endParaRPr lang="en-US" sz="24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538731" y="1335614"/>
            <a:ext cx="100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Impacto de la Inteligencia Artificial en el Desarrollo de Software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486957" y="4130242"/>
            <a:ext cx="10447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En la actualidad hay muchas herramientas de inteligencia artificial de generación de texto y código algunas de estas son </a:t>
            </a:r>
            <a:r>
              <a:rPr lang="es-MX" dirty="0" err="1">
                <a:solidFill>
                  <a:schemeClr val="bg1"/>
                </a:solidFill>
              </a:rPr>
              <a:t>OpenAI</a:t>
            </a:r>
            <a:r>
              <a:rPr lang="es-MX" dirty="0">
                <a:solidFill>
                  <a:schemeClr val="bg1"/>
                </a:solidFill>
              </a:rPr>
              <a:t> Codex y </a:t>
            </a:r>
            <a:r>
              <a:rPr lang="es-MX" dirty="0" err="1">
                <a:solidFill>
                  <a:schemeClr val="bg1"/>
                </a:solidFill>
              </a:rPr>
              <a:t>GPT</a:t>
            </a:r>
            <a:r>
              <a:rPr lang="es-MX" dirty="0">
                <a:solidFill>
                  <a:schemeClr val="bg1"/>
                </a:solidFill>
              </a:rPr>
              <a:t>-4, </a:t>
            </a:r>
            <a:r>
              <a:rPr lang="es-MX" dirty="0" err="1">
                <a:solidFill>
                  <a:schemeClr val="bg1"/>
                </a:solidFill>
              </a:rPr>
              <a:t>DeepCode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dirty="0" err="1">
                <a:solidFill>
                  <a:schemeClr val="bg1"/>
                </a:solidFill>
              </a:rPr>
              <a:t>Bard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dirty="0" err="1">
                <a:solidFill>
                  <a:schemeClr val="bg1"/>
                </a:solidFill>
              </a:rPr>
              <a:t>ChatGPT</a:t>
            </a:r>
            <a:r>
              <a:rPr lang="es-MX" dirty="0">
                <a:solidFill>
                  <a:schemeClr val="bg1"/>
                </a:solidFill>
              </a:rPr>
              <a:t> que en la actualidad se encuentra en su cuarta versión y ha revolucionado la manera en que entendemos la inteligencia artificial y sus aplicaciones en nuestro diario vivir.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538731" y="1871331"/>
            <a:ext cx="10395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Esta ola de inteligencia artificial impactará el trabajo de los desarrolladores de software, así que es importante estar preparados. Los desarrolladores deben entender en qué consisten dichas tecnologías y cómo pueden aplicarlas, tanto en el ciclo de vida de desarrollo de software como en las aplicaciones mismas.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014027" y="214973"/>
            <a:ext cx="4653990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ANTECEDENTE TEÓRICO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22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2194396" y="2894271"/>
            <a:ext cx="8460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EB9734"/>
                </a:solidFill>
                <a:latin typeface="Raleway Black" pitchFamily="2" charset="0"/>
              </a:rPr>
              <a:t>MARCO TEÓRICO DEL CONTEXTO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27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108643" y="343050"/>
            <a:ext cx="597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EB9734"/>
                </a:solidFill>
                <a:latin typeface="Raleway Black" pitchFamily="2" charset="0"/>
              </a:rPr>
              <a:t>MARCO TEÓRICO DEL CONTEXTO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0D2211A2-FE16-6804-B97B-18D83D4741E2}"/>
              </a:ext>
            </a:extLst>
          </p:cNvPr>
          <p:cNvSpPr/>
          <p:nvPr/>
        </p:nvSpPr>
        <p:spPr>
          <a:xfrm rot="6213016">
            <a:off x="10982566" y="5953681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3393C719-FE86-45DB-8220-B3DF1F0574E4}"/>
              </a:ext>
            </a:extLst>
          </p:cNvPr>
          <p:cNvSpPr/>
          <p:nvPr/>
        </p:nvSpPr>
        <p:spPr>
          <a:xfrm rot="14378614">
            <a:off x="-261160" y="6083488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51A1F3-73C9-7ECD-46E1-BD91127E285F}"/>
              </a:ext>
            </a:extLst>
          </p:cNvPr>
          <p:cNvSpPr txBox="1"/>
          <p:nvPr/>
        </p:nvSpPr>
        <p:spPr>
          <a:xfrm>
            <a:off x="691181" y="972040"/>
            <a:ext cx="109408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B9734"/>
                </a:solidFill>
                <a:latin typeface="Raleway Black" pitchFamily="2" charset="0"/>
              </a:rPr>
              <a:t>Transformer</a:t>
            </a:r>
          </a:p>
          <a:p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Un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Transformer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es una arquitectura de redes neuronales que aprende contexto y, por lo tanto, significado </a:t>
            </a:r>
          </a:p>
          <a:p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mediante el seguimiento de relaciones en datos secuenciales como las palabras de una oración.</a:t>
            </a:r>
            <a:endParaRPr lang="en-US" sz="16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6A91D3-E036-3950-73F2-E6EF5FA6A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19" y="3517623"/>
            <a:ext cx="807195" cy="8071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421A35-19B5-FD7B-A68E-6C498E88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068" y="3071841"/>
            <a:ext cx="1648161" cy="16481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34330B4-F858-E34F-CFBA-5DE32090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758" y="3505052"/>
            <a:ext cx="807195" cy="80719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0289E3A-34E2-2D16-19D0-129994EBB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34" y="2059124"/>
            <a:ext cx="4305719" cy="4531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72F89EB0-524D-259C-3223-F64F7597ECC5}"/>
              </a:ext>
            </a:extLst>
          </p:cNvPr>
          <p:cNvGrpSpPr/>
          <p:nvPr/>
        </p:nvGrpSpPr>
        <p:grpSpPr>
          <a:xfrm>
            <a:off x="388271" y="3266659"/>
            <a:ext cx="2343181" cy="1431385"/>
            <a:chOff x="7101725" y="1198712"/>
            <a:chExt cx="2176267" cy="119811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938D060-F3D4-E2FD-F0DC-78D956355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5695" y="1332593"/>
              <a:ext cx="822297" cy="822297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354D350-E0DF-EBE8-0747-A76B1563E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1725" y="1343115"/>
              <a:ext cx="811775" cy="81177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B1D4890-71F9-AE42-D5C4-0E4941D92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87684" y="1198712"/>
              <a:ext cx="1198114" cy="1198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604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108643" y="343050"/>
            <a:ext cx="597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EB9734"/>
                </a:solidFill>
                <a:latin typeface="Raleway Black" pitchFamily="2" charset="0"/>
              </a:rPr>
              <a:t>MARCO TEÓRICO DEL CONTEXTO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0D2211A2-FE16-6804-B97B-18D83D4741E2}"/>
              </a:ext>
            </a:extLst>
          </p:cNvPr>
          <p:cNvSpPr/>
          <p:nvPr/>
        </p:nvSpPr>
        <p:spPr>
          <a:xfrm rot="6213016">
            <a:off x="10987570" y="5393155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3393C719-FE86-45DB-8220-B3DF1F0574E4}"/>
              </a:ext>
            </a:extLst>
          </p:cNvPr>
          <p:cNvSpPr/>
          <p:nvPr/>
        </p:nvSpPr>
        <p:spPr>
          <a:xfrm rot="14378614">
            <a:off x="-217466" y="5203011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51A1F3-73C9-7ECD-46E1-BD91127E285F}"/>
              </a:ext>
            </a:extLst>
          </p:cNvPr>
          <p:cNvSpPr txBox="1"/>
          <p:nvPr/>
        </p:nvSpPr>
        <p:spPr>
          <a:xfrm>
            <a:off x="820868" y="1229391"/>
            <a:ext cx="1055026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EB9734"/>
                </a:solidFill>
                <a:latin typeface="Raleway Black" pitchFamily="2" charset="0"/>
              </a:rPr>
              <a:t>Transformer</a:t>
            </a:r>
          </a:p>
          <a:p>
            <a:pPr algn="just"/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 modelo de inteligencia artificial basado en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transformers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entrenado con datos de código CSS y HTML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aprende </a:t>
            </a: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las relaciones y patrones entre el código HTML y sus estilos correspondientes en CSS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 </a:t>
            </a:r>
          </a:p>
          <a:p>
            <a:pPr algn="just"/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Durante el entrenamiento, el modelo </a:t>
            </a: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recibe pares de ejemplos donde el HTML está emparejado con su CSS correspondiente.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  <a:p>
            <a:pPr algn="just"/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Utilizando la arquitectura de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transformers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el modelo puede </a:t>
            </a: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entender el contexto y la estructura del HTML para generar estilos CSS apropiados.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Cuando se le da un código HTML como entrada, el modelo genera el código CSS necesario para estilizar el HTML basándose en los </a:t>
            </a: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patrones y relaciones aprendidos durante el entrenamiento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proporcionando así estilos coherentes y funcionales.</a:t>
            </a:r>
            <a:endParaRPr lang="en-US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108643" y="343050"/>
            <a:ext cx="597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EB9734"/>
                </a:solidFill>
                <a:latin typeface="Raleway Black" pitchFamily="2" charset="0"/>
              </a:rPr>
              <a:t>MARCO TEÓRICO DEL CONTEXTO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5D4D7C5F-06D1-62DB-9343-B07E1EA05D99}"/>
              </a:ext>
            </a:extLst>
          </p:cNvPr>
          <p:cNvSpPr/>
          <p:nvPr/>
        </p:nvSpPr>
        <p:spPr>
          <a:xfrm rot="8561659">
            <a:off x="10155834" y="5811445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0D2211A2-FE16-6804-B97B-18D83D4741E2}"/>
              </a:ext>
            </a:extLst>
          </p:cNvPr>
          <p:cNvSpPr/>
          <p:nvPr/>
        </p:nvSpPr>
        <p:spPr>
          <a:xfrm rot="6213016">
            <a:off x="11235140" y="5119365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F3AF34A3-B019-932B-2E4C-56148C89CF02}"/>
              </a:ext>
            </a:extLst>
          </p:cNvPr>
          <p:cNvSpPr/>
          <p:nvPr/>
        </p:nvSpPr>
        <p:spPr>
          <a:xfrm rot="8409895">
            <a:off x="378569" y="6052124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arco 4">
            <a:extLst>
              <a:ext uri="{FF2B5EF4-FFF2-40B4-BE49-F238E27FC236}">
                <a16:creationId xmlns:a16="http://schemas.microsoft.com/office/drawing/2014/main" id="{200A66D6-3519-314A-51EE-763DF2500C1D}"/>
              </a:ext>
            </a:extLst>
          </p:cNvPr>
          <p:cNvSpPr/>
          <p:nvPr/>
        </p:nvSpPr>
        <p:spPr>
          <a:xfrm rot="1712911">
            <a:off x="10897715" y="-28698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B8B3D805-BA03-C98E-E01B-D09A4EE7B12A}"/>
              </a:ext>
            </a:extLst>
          </p:cNvPr>
          <p:cNvSpPr/>
          <p:nvPr/>
        </p:nvSpPr>
        <p:spPr>
          <a:xfrm rot="10646673">
            <a:off x="-649431" y="5149761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3393C719-FE86-45DB-8220-B3DF1F0574E4}"/>
              </a:ext>
            </a:extLst>
          </p:cNvPr>
          <p:cNvSpPr/>
          <p:nvPr/>
        </p:nvSpPr>
        <p:spPr>
          <a:xfrm rot="14378614">
            <a:off x="-529330" y="1279233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51A1F3-73C9-7ECD-46E1-BD91127E285F}"/>
              </a:ext>
            </a:extLst>
          </p:cNvPr>
          <p:cNvSpPr txBox="1"/>
          <p:nvPr/>
        </p:nvSpPr>
        <p:spPr>
          <a:xfrm>
            <a:off x="558315" y="87357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endParaRPr lang="es-MX" sz="2400" dirty="0">
              <a:solidFill>
                <a:srgbClr val="EB9734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7E108F-7A62-89DF-7ACE-5B816596A268}"/>
              </a:ext>
            </a:extLst>
          </p:cNvPr>
          <p:cNvSpPr txBox="1"/>
          <p:nvPr/>
        </p:nvSpPr>
        <p:spPr>
          <a:xfrm>
            <a:off x="527387" y="1381635"/>
            <a:ext cx="111372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Un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es un conjunto de datos organizados de forma sistemática, que se utiliza generalmente para entrenar modelos de aprendizaje automático</a:t>
            </a:r>
          </a:p>
          <a:p>
            <a:pPr algn="just"/>
            <a:endParaRPr lang="es-MX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just"/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Los pasos en los que se utiliza un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en la arquitectura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Transformer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son :</a:t>
            </a:r>
          </a:p>
          <a:p>
            <a:pPr algn="just"/>
            <a:endParaRPr lang="es-MX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Preprocesamiento del </a:t>
            </a:r>
            <a:r>
              <a:rPr lang="es-MX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Antes de alimentar el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al modelo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Transformer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es necesario realizar un preprocesamiento.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División del </a:t>
            </a:r>
            <a:r>
              <a:rPr lang="es-MX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El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suele dividirse en conjuntos de entrenamiento, validación y prueba.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Entrenamiento del Modelo: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Una vez que el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está preparado y dividido, se alimenta al modelo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Transformer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durante el proceso de entrenamiento.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Evaluación del Modelo: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Una vez que el modelo ha sido entrenado, se evalúa su rendimiento utilizando el conjunto de datos de prueba.</a:t>
            </a:r>
          </a:p>
        </p:txBody>
      </p:sp>
    </p:spTree>
    <p:extLst>
      <p:ext uri="{BB962C8B-B14F-4D97-AF65-F5344CB8AC3E}">
        <p14:creationId xmlns:p14="http://schemas.microsoft.com/office/powerpoint/2010/main" val="3079325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108643" y="343050"/>
            <a:ext cx="597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EB9734"/>
                </a:solidFill>
                <a:latin typeface="Raleway Black" pitchFamily="2" charset="0"/>
              </a:rPr>
              <a:t>MARCO TEÓRICO DEL CONTEXTO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51A1F3-73C9-7ECD-46E1-BD91127E285F}"/>
              </a:ext>
            </a:extLst>
          </p:cNvPr>
          <p:cNvSpPr txBox="1"/>
          <p:nvPr/>
        </p:nvSpPr>
        <p:spPr>
          <a:xfrm>
            <a:off x="561538" y="888948"/>
            <a:ext cx="586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Recolección de Datos para el </a:t>
            </a:r>
            <a:r>
              <a:rPr lang="es-MX" sz="2400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endParaRPr lang="es-MX" sz="2400" dirty="0">
              <a:solidFill>
                <a:srgbClr val="EB9734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7E108F-7A62-89DF-7ACE-5B816596A268}"/>
              </a:ext>
            </a:extLst>
          </p:cNvPr>
          <p:cNvSpPr txBox="1"/>
          <p:nvPr/>
        </p:nvSpPr>
        <p:spPr>
          <a:xfrm>
            <a:off x="527387" y="1381635"/>
            <a:ext cx="11137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 el proceso de recolección de datos para la creación de nuestro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empleamos una variedad de generadores y recursos. </a:t>
            </a:r>
          </a:p>
          <a:p>
            <a:pPr algn="just"/>
            <a:endParaRPr lang="es-MX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86150" lvl="7" indent="-285750" algn="just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Css</a:t>
            </a: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s-MX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Grid</a:t>
            </a: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s-MX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Generator</a:t>
            </a:r>
            <a:endParaRPr lang="es-MX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86150" lvl="7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Ultimate CSS </a:t>
            </a:r>
            <a:r>
              <a:rPr lang="es-MX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Gradient</a:t>
            </a: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s-MX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Generator</a:t>
            </a:r>
            <a:endParaRPr lang="es-MX" dirty="0">
              <a:solidFill>
                <a:srgbClr val="EB9734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86150" lvl="7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CSS </a:t>
            </a:r>
            <a:r>
              <a:rPr lang="es-MX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Code</a:t>
            </a: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s-MX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Generators</a:t>
            </a:r>
            <a:endParaRPr lang="es-MX" dirty="0">
              <a:solidFill>
                <a:srgbClr val="EB9734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86150" lvl="7" indent="-285750" algn="just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</a:t>
            </a:r>
            <a:r>
              <a:rPr lang="es-MX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Ultimate CSS </a:t>
            </a:r>
            <a:r>
              <a:rPr lang="es-MX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Generator</a:t>
            </a:r>
            <a:endParaRPr lang="es-MX" dirty="0">
              <a:solidFill>
                <a:srgbClr val="EB9734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86150" lvl="7" indent="-285750" algn="just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EnjoyCSS</a:t>
            </a:r>
            <a:endParaRPr lang="es-MX" dirty="0">
              <a:solidFill>
                <a:srgbClr val="EB9734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41C454-41D9-C899-0776-B68F90F964AA}"/>
              </a:ext>
            </a:extLst>
          </p:cNvPr>
          <p:cNvSpPr txBox="1"/>
          <p:nvPr/>
        </p:nvSpPr>
        <p:spPr>
          <a:xfrm>
            <a:off x="561538" y="4205324"/>
            <a:ext cx="54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Fine-</a:t>
            </a:r>
            <a:r>
              <a:rPr lang="es-MX" sz="2400" dirty="0" err="1">
                <a:solidFill>
                  <a:srgbClr val="EB9734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Tuning</a:t>
            </a:r>
            <a:endParaRPr lang="es-MX" sz="2400" dirty="0">
              <a:solidFill>
                <a:srgbClr val="EB9734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85A8DE-17C2-1657-9F61-67EB1476CE55}"/>
              </a:ext>
            </a:extLst>
          </p:cNvPr>
          <p:cNvSpPr txBox="1"/>
          <p:nvPr/>
        </p:nvSpPr>
        <p:spPr>
          <a:xfrm>
            <a:off x="561538" y="4830034"/>
            <a:ext cx="1113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 Fine-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Tuning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o ajuste fino permite tomar un modelo entrenado que realiza bien una determinada tarea y aprovechar todo su conocimiento para resolver una nueva tarea específica</a:t>
            </a:r>
          </a:p>
        </p:txBody>
      </p:sp>
    </p:spTree>
    <p:extLst>
      <p:ext uri="{BB962C8B-B14F-4D97-AF65-F5344CB8AC3E}">
        <p14:creationId xmlns:p14="http://schemas.microsoft.com/office/powerpoint/2010/main" val="281256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2157941" y="2801938"/>
            <a:ext cx="8287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MARCO TEÓRICO DE INGENIERÍA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87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341471" y="343050"/>
            <a:ext cx="585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MARCO TEÓRICO DE INGENIERÍA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4A31F87A-4700-05F0-FB00-D3D4C123AF01}"/>
              </a:ext>
            </a:extLst>
          </p:cNvPr>
          <p:cNvSpPr/>
          <p:nvPr/>
        </p:nvSpPr>
        <p:spPr>
          <a:xfrm rot="8989737">
            <a:off x="-1883480" y="5932626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5686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D3EC7C94-FC47-B304-2B9C-7B79F7414D4B}"/>
              </a:ext>
            </a:extLst>
          </p:cNvPr>
          <p:cNvSpPr/>
          <p:nvPr/>
        </p:nvSpPr>
        <p:spPr>
          <a:xfrm rot="16200000">
            <a:off x="10602295" y="5184502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6000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E13BD9-02C2-E3E4-A0F0-138CE6684C32}"/>
              </a:ext>
            </a:extLst>
          </p:cNvPr>
          <p:cNvSpPr txBox="1"/>
          <p:nvPr/>
        </p:nvSpPr>
        <p:spPr>
          <a:xfrm>
            <a:off x="561538" y="1777025"/>
            <a:ext cx="1112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Como metodología de desarrollo se selecciono la programación extrema (XP) es una metodología ágil de gestión de proyectos que se centra en la velocidad y la simplicidad con ciclos de desarrollo cortos.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B63FDE-B66C-826D-5954-49C052AD4855}"/>
              </a:ext>
            </a:extLst>
          </p:cNvPr>
          <p:cNvSpPr txBox="1"/>
          <p:nvPr/>
        </p:nvSpPr>
        <p:spPr>
          <a:xfrm>
            <a:off x="834865" y="1155423"/>
            <a:ext cx="4246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Metodología de Desarrollo</a:t>
            </a:r>
            <a:endParaRPr lang="en-US" sz="24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840BB7-B3E3-B164-B7A9-387CFC0F4936}"/>
              </a:ext>
            </a:extLst>
          </p:cNvPr>
          <p:cNvSpPr txBox="1"/>
          <p:nvPr/>
        </p:nvSpPr>
        <p:spPr>
          <a:xfrm>
            <a:off x="847307" y="2756201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Modelo </a:t>
            </a:r>
            <a:r>
              <a:rPr lang="es-CO" sz="2400" dirty="0" err="1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Pre-entrenado</a:t>
            </a:r>
            <a:endParaRPr lang="en-US" sz="24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F7017A-FFD8-3308-299C-014839102FF9}"/>
              </a:ext>
            </a:extLst>
          </p:cNvPr>
          <p:cNvSpPr txBox="1"/>
          <p:nvPr/>
        </p:nvSpPr>
        <p:spPr>
          <a:xfrm>
            <a:off x="531175" y="3453595"/>
            <a:ext cx="1112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 uso de un modelo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pre-entrenado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tiene importantes ventajas. Reduce los costos de computación, la huella de carbono, y permite utilizar modelos de última generación sin tener que entrenar uno desde cero.</a:t>
            </a:r>
          </a:p>
          <a:p>
            <a:pPr algn="just"/>
            <a:endParaRPr lang="es-MX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 Modelo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pre-entrenado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seleccionado para este proyecto es “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GPT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-2 XL”.</a:t>
            </a:r>
          </a:p>
          <a:p>
            <a:pPr algn="just"/>
            <a:endParaRPr lang="es-MX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8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341471" y="343050"/>
            <a:ext cx="585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MARCO TEÓRICO DE INGENIERÍA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4A31F87A-4700-05F0-FB00-D3D4C123AF01}"/>
              </a:ext>
            </a:extLst>
          </p:cNvPr>
          <p:cNvSpPr/>
          <p:nvPr/>
        </p:nvSpPr>
        <p:spPr>
          <a:xfrm rot="8989737">
            <a:off x="-1843139" y="4810054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5686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D3EC7C94-FC47-B304-2B9C-7B79F7414D4B}"/>
              </a:ext>
            </a:extLst>
          </p:cNvPr>
          <p:cNvSpPr/>
          <p:nvPr/>
        </p:nvSpPr>
        <p:spPr>
          <a:xfrm rot="16200000">
            <a:off x="9956836" y="4225962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6000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E13BD9-02C2-E3E4-A0F0-138CE6684C32}"/>
              </a:ext>
            </a:extLst>
          </p:cNvPr>
          <p:cNvSpPr txBox="1"/>
          <p:nvPr/>
        </p:nvSpPr>
        <p:spPr>
          <a:xfrm>
            <a:off x="423598" y="1609913"/>
            <a:ext cx="10455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Descripción del modelo: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GPT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-2 XL es la versión de parámetros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1.6B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GPT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-2. El modelo es un modelo previamente entrenado en el idioma inglés que utiliza un objetivo de modelado de lenguaje causal (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CLM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Desarrollado por: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OpenAI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Tipo de modelo: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modelo de lenguaje basado en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transformers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Idioma(s):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inglés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Licencia: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Licencia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MIT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modificada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Modelos relacionados: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GPT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-2,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GPT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-Medium y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GPT-Large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entrenamiento :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WebText</a:t>
            </a:r>
            <a:endParaRPr lang="es-MX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B63FDE-B66C-826D-5954-49C052AD4855}"/>
              </a:ext>
            </a:extLst>
          </p:cNvPr>
          <p:cNvSpPr txBox="1"/>
          <p:nvPr/>
        </p:nvSpPr>
        <p:spPr>
          <a:xfrm>
            <a:off x="423598" y="928052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Detalles del Modelo </a:t>
            </a:r>
            <a:r>
              <a:rPr lang="es-MX" sz="2400" dirty="0" err="1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GPT</a:t>
            </a:r>
            <a:r>
              <a:rPr lang="es-MX" sz="24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-2 XL</a:t>
            </a:r>
          </a:p>
        </p:txBody>
      </p:sp>
    </p:spTree>
    <p:extLst>
      <p:ext uri="{BB962C8B-B14F-4D97-AF65-F5344CB8AC3E}">
        <p14:creationId xmlns:p14="http://schemas.microsoft.com/office/powerpoint/2010/main" val="143279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3242031" y="3719644"/>
            <a:ext cx="514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Tecnologías mas usadas de CSS</a:t>
            </a:r>
            <a:endParaRPr lang="en-US" sz="24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6690035" y="1344504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Desarrolladores de Software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000259" y="1344505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Breve Introducción a CSS</a:t>
            </a:r>
            <a:endParaRPr lang="en-US" sz="24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3242031" y="4242864"/>
            <a:ext cx="4845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MX" dirty="0">
                <a:solidFill>
                  <a:schemeClr val="bg1"/>
                </a:solidFill>
                <a:latin typeface="Raleway Black" pitchFamily="2" charset="0"/>
              </a:rPr>
              <a:t>Según el sitio web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</a:rPr>
              <a:t>BuiltWith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</a:rPr>
              <a:t>, que rastrea el uso de tecnologías web en todo el mundo, Bootstrap es la librería de CSS más utilizada en la actualidad, con un 16% de participación de mercado. Le sigue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</a:rPr>
              <a:t>Materialize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</a:rPr>
              <a:t> CSS con un 0,9%,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</a:rPr>
              <a:t>Foundation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</a:rPr>
              <a:t> con un 0,8%, </a:t>
            </a:r>
            <a:r>
              <a:rPr lang="es-MX" dirty="0" err="1">
                <a:solidFill>
                  <a:schemeClr val="bg1"/>
                </a:solidFill>
                <a:latin typeface="Raleway Black" pitchFamily="2" charset="0"/>
              </a:rPr>
              <a:t>Tailwind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</a:rPr>
              <a:t> CSS con un 0,6% etc.</a:t>
            </a:r>
            <a:endParaRPr lang="en-US" dirty="0">
              <a:solidFill>
                <a:schemeClr val="bg1"/>
              </a:solidFill>
              <a:latin typeface="Raleway Black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6758811" y="1867724"/>
            <a:ext cx="4432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aleway Black" pitchFamily="2" charset="0"/>
              </a:rPr>
              <a:t>Los </a:t>
            </a:r>
            <a:r>
              <a:rPr lang="en-US" dirty="0" err="1">
                <a:solidFill>
                  <a:schemeClr val="bg1"/>
                </a:solidFill>
                <a:latin typeface="Raleway Black" pitchFamily="2" charset="0"/>
              </a:rPr>
              <a:t>desarrolladores</a:t>
            </a:r>
            <a:r>
              <a:rPr lang="en-US" dirty="0">
                <a:solidFill>
                  <a:schemeClr val="bg1"/>
                </a:solidFill>
                <a:latin typeface="Raleway Black" pitchFamily="2" charset="0"/>
              </a:rPr>
              <a:t> de software </a:t>
            </a:r>
            <a:r>
              <a:rPr lang="es-MX" dirty="0">
                <a:solidFill>
                  <a:schemeClr val="bg1"/>
                </a:solidFill>
                <a:latin typeface="Raleway Black" pitchFamily="2" charset="0"/>
              </a:rPr>
              <a:t>sobre todo especializados en la implementación de diseños e interfaces gráficas </a:t>
            </a:r>
            <a:r>
              <a:rPr lang="en-US" dirty="0" err="1">
                <a:solidFill>
                  <a:schemeClr val="bg1"/>
                </a:solidFill>
                <a:latin typeface="Raleway Black" pitchFamily="2" charset="0"/>
              </a:rPr>
              <a:t>durante</a:t>
            </a:r>
            <a:r>
              <a:rPr lang="en-US" dirty="0">
                <a:solidFill>
                  <a:schemeClr val="bg1"/>
                </a:solidFill>
                <a:latin typeface="Raleway Black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Black" pitchFamily="2" charset="0"/>
              </a:rPr>
              <a:t>mucho</a:t>
            </a:r>
            <a:r>
              <a:rPr lang="en-US" dirty="0">
                <a:solidFill>
                  <a:schemeClr val="bg1"/>
                </a:solidFill>
                <a:latin typeface="Raleway Black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Black" pitchFamily="2" charset="0"/>
              </a:rPr>
              <a:t>tiempo</a:t>
            </a:r>
            <a:r>
              <a:rPr lang="en-US" dirty="0">
                <a:solidFill>
                  <a:schemeClr val="bg1"/>
                </a:solidFill>
                <a:latin typeface="Raleway Black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Black" pitchFamily="2" charset="0"/>
              </a:rPr>
              <a:t>han</a:t>
            </a:r>
            <a:r>
              <a:rPr lang="en-US" dirty="0">
                <a:solidFill>
                  <a:schemeClr val="bg1"/>
                </a:solidFill>
                <a:latin typeface="Raleway Black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Black" pitchFamily="2" charset="0"/>
              </a:rPr>
              <a:t>intentado</a:t>
            </a:r>
            <a:r>
              <a:rPr lang="en-US" dirty="0">
                <a:solidFill>
                  <a:schemeClr val="bg1"/>
                </a:solidFill>
                <a:latin typeface="Raleway Black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Black" pitchFamily="2" charset="0"/>
              </a:rPr>
              <a:t>hacer</a:t>
            </a:r>
            <a:r>
              <a:rPr lang="en-US" dirty="0">
                <a:solidFill>
                  <a:schemeClr val="bg1"/>
                </a:solidFill>
                <a:latin typeface="Raleway Black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Black" pitchFamily="2" charset="0"/>
              </a:rPr>
              <a:t>su</a:t>
            </a:r>
            <a:r>
              <a:rPr lang="en-US" dirty="0">
                <a:solidFill>
                  <a:schemeClr val="bg1"/>
                </a:solidFill>
                <a:latin typeface="Raleway Black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Black" pitchFamily="2" charset="0"/>
              </a:rPr>
              <a:t>trabajo</a:t>
            </a:r>
            <a:r>
              <a:rPr lang="en-US" dirty="0">
                <a:solidFill>
                  <a:schemeClr val="bg1"/>
                </a:solidFill>
                <a:latin typeface="Raleway Black" pitchFamily="2" charset="0"/>
              </a:rPr>
              <a:t> mas </a:t>
            </a:r>
            <a:r>
              <a:rPr lang="en-US" dirty="0" err="1">
                <a:solidFill>
                  <a:schemeClr val="bg1"/>
                </a:solidFill>
                <a:latin typeface="Raleway Black" pitchFamily="2" charset="0"/>
              </a:rPr>
              <a:t>eficiente</a:t>
            </a:r>
            <a:r>
              <a:rPr lang="en-US" dirty="0">
                <a:solidFill>
                  <a:schemeClr val="bg1"/>
                </a:solidFill>
                <a:latin typeface="Raleway Black" pitchFamily="2" charset="0"/>
              </a:rPr>
              <a:t> y </a:t>
            </a:r>
            <a:r>
              <a:rPr lang="en-US" dirty="0" err="1">
                <a:solidFill>
                  <a:schemeClr val="bg1"/>
                </a:solidFill>
                <a:latin typeface="Raleway Black" pitchFamily="2" charset="0"/>
              </a:rPr>
              <a:t>productivo</a:t>
            </a:r>
            <a:r>
              <a:rPr lang="en-US" dirty="0">
                <a:solidFill>
                  <a:schemeClr val="bg1"/>
                </a:solidFill>
                <a:latin typeface="Raleway Black" pitchFamily="2" charset="0"/>
              </a:rPr>
              <a:t>.</a:t>
            </a:r>
            <a:endParaRPr lang="es-CO" dirty="0">
              <a:solidFill>
                <a:schemeClr val="bg1"/>
              </a:solidFill>
              <a:latin typeface="Raleway Black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000259" y="1814917"/>
            <a:ext cx="392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Los lenguajes de hojas de estilo CSS surgieron con la introducción de Internet y el crecimiento exponencial del lenguaje HTML.</a:t>
            </a:r>
            <a:endParaRPr lang="en-US" sz="1600" b="1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just"/>
            <a:endParaRPr lang="en-US" sz="1600" b="1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438495" y="242101"/>
            <a:ext cx="299953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ANTECEDENTES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88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341471" y="343050"/>
            <a:ext cx="585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MARCO TEÓRICO DE INGENIERÍA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4A31F87A-4700-05F0-FB00-D3D4C123AF01}"/>
              </a:ext>
            </a:extLst>
          </p:cNvPr>
          <p:cNvSpPr/>
          <p:nvPr/>
        </p:nvSpPr>
        <p:spPr>
          <a:xfrm rot="8989737">
            <a:off x="-1843139" y="4810054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5686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D3EC7C94-FC47-B304-2B9C-7B79F7414D4B}"/>
              </a:ext>
            </a:extLst>
          </p:cNvPr>
          <p:cNvSpPr/>
          <p:nvPr/>
        </p:nvSpPr>
        <p:spPr>
          <a:xfrm rot="16200000">
            <a:off x="9956836" y="4225962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6000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B63FDE-B66C-826D-5954-49C052AD4855}"/>
              </a:ext>
            </a:extLst>
          </p:cNvPr>
          <p:cNvSpPr txBox="1"/>
          <p:nvPr/>
        </p:nvSpPr>
        <p:spPr>
          <a:xfrm>
            <a:off x="561538" y="941396"/>
            <a:ext cx="800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Rendimiento del modelo </a:t>
            </a:r>
            <a:r>
              <a:rPr lang="es-MX" sz="2400" dirty="0" err="1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GPT</a:t>
            </a:r>
            <a:r>
              <a:rPr lang="es-MX" sz="24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-2 XL en tareas de </a:t>
            </a:r>
            <a:r>
              <a:rPr lang="es-MX" sz="2400" dirty="0" err="1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NLP</a:t>
            </a:r>
            <a:endParaRPr lang="es-MX" sz="24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DF18D5-2323-AB20-194B-016B2BDDB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8" y="1979747"/>
            <a:ext cx="10969236" cy="3297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570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341471" y="343050"/>
            <a:ext cx="585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MARCO TEÓRICO DE INGENIERÍA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4A31F87A-4700-05F0-FB00-D3D4C123AF01}"/>
              </a:ext>
            </a:extLst>
          </p:cNvPr>
          <p:cNvSpPr/>
          <p:nvPr/>
        </p:nvSpPr>
        <p:spPr>
          <a:xfrm rot="8989737">
            <a:off x="-1843139" y="4810054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5686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D3EC7C94-FC47-B304-2B9C-7B79F7414D4B}"/>
              </a:ext>
            </a:extLst>
          </p:cNvPr>
          <p:cNvSpPr/>
          <p:nvPr/>
        </p:nvSpPr>
        <p:spPr>
          <a:xfrm rot="16200000">
            <a:off x="9956836" y="4225962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6000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B63FDE-B66C-826D-5954-49C052AD4855}"/>
              </a:ext>
            </a:extLst>
          </p:cNvPr>
          <p:cNvSpPr txBox="1"/>
          <p:nvPr/>
        </p:nvSpPr>
        <p:spPr>
          <a:xfrm>
            <a:off x="561538" y="1183443"/>
            <a:ext cx="647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Tecnologías para desarrollo del proyecto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7E0D874-1198-00E3-DDA2-38AD885C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368" y="2125377"/>
            <a:ext cx="1219200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1654A00-B574-2C86-38A0-7B872F5EF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810" y="2187695"/>
            <a:ext cx="1219200" cy="11723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293FDB1-C373-189A-AFEA-584F6B495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385" y="2160013"/>
            <a:ext cx="1104904" cy="122767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776D77D-D43A-F22B-E60F-C9BD8A4C5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23" y="3851115"/>
            <a:ext cx="885887" cy="122055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739DD72-9EBB-25F8-C6B0-2DC5FE6A6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4830" y="3851115"/>
            <a:ext cx="885887" cy="115371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328CAA8-4E11-583C-DAC5-AC37A8D66A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8987" y="3896828"/>
            <a:ext cx="949700" cy="119217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DE697A1-6F94-95FF-7F79-29E3C52350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2683" y="3851115"/>
            <a:ext cx="1066329" cy="115371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FBB23BB0-6616-0995-E39B-337A328B29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197" y="3832520"/>
            <a:ext cx="1007773" cy="117230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B32BDDB-622D-848A-5982-6E14BEBFB3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0034" y="2201330"/>
            <a:ext cx="1108293" cy="11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6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341471" y="343050"/>
            <a:ext cx="585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MARCO TEÓRICO DE INGENIERÍA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4A31F87A-4700-05F0-FB00-D3D4C123AF01}"/>
              </a:ext>
            </a:extLst>
          </p:cNvPr>
          <p:cNvSpPr/>
          <p:nvPr/>
        </p:nvSpPr>
        <p:spPr>
          <a:xfrm rot="8989737">
            <a:off x="-1843139" y="4810054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5686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D3EC7C94-FC47-B304-2B9C-7B79F7414D4B}"/>
              </a:ext>
            </a:extLst>
          </p:cNvPr>
          <p:cNvSpPr/>
          <p:nvPr/>
        </p:nvSpPr>
        <p:spPr>
          <a:xfrm rot="16200000">
            <a:off x="9956836" y="4225962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6000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B63FDE-B66C-826D-5954-49C052AD4855}"/>
              </a:ext>
            </a:extLst>
          </p:cNvPr>
          <p:cNvSpPr txBox="1"/>
          <p:nvPr/>
        </p:nvSpPr>
        <p:spPr>
          <a:xfrm>
            <a:off x="561538" y="1190080"/>
            <a:ext cx="669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Herramientas para desarrollo del proyecto</a:t>
            </a:r>
          </a:p>
        </p:txBody>
      </p:sp>
      <p:pic>
        <p:nvPicPr>
          <p:cNvPr id="2050" name="Picture 2" descr="Visual Studio Code and VS Code icons and names usage guidelines">
            <a:extLst>
              <a:ext uri="{FF2B5EF4-FFF2-40B4-BE49-F238E27FC236}">
                <a16:creationId xmlns:a16="http://schemas.microsoft.com/office/drawing/2014/main" id="{4B01129E-44D1-CA9A-0A67-B95D25A6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49" y="2097755"/>
            <a:ext cx="17907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Colab Logo transparent PNG - StickPNG">
            <a:extLst>
              <a:ext uri="{FF2B5EF4-FFF2-40B4-BE49-F238E27FC236}">
                <a16:creationId xmlns:a16="http://schemas.microsoft.com/office/drawing/2014/main" id="{3A699F97-C889-2B8C-880E-8D6218CD7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77" y="2107280"/>
            <a:ext cx="17811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and assets - Hugging Face">
            <a:extLst>
              <a:ext uri="{FF2B5EF4-FFF2-40B4-BE49-F238E27FC236}">
                <a16:creationId xmlns:a16="http://schemas.microsoft.com/office/drawing/2014/main" id="{5D41A689-B844-1D72-A2CA-71BEA97A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74" y="2097755"/>
            <a:ext cx="17811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stman API Platform Logo PNG vector in SVG, PDF, AI, CDR format">
            <a:extLst>
              <a:ext uri="{FF2B5EF4-FFF2-40B4-BE49-F238E27FC236}">
                <a16:creationId xmlns:a16="http://schemas.microsoft.com/office/drawing/2014/main" id="{883290A3-2A35-3CDD-CEB6-40027BF4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56" y="4165107"/>
            <a:ext cx="179129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732BA9D-4C1A-643B-81FE-B0EC0F571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7472" y="4165108"/>
            <a:ext cx="1781175" cy="16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85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256019" y="2894271"/>
            <a:ext cx="5748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FASE DE DESARROLLO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68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057621" y="367412"/>
            <a:ext cx="407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FASE DE DESARROLLO</a:t>
            </a:r>
            <a:endParaRPr lang="en-US" sz="28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CEF553B4-F2FB-D91F-E50B-4696182BCFA2}"/>
              </a:ext>
            </a:extLst>
          </p:cNvPr>
          <p:cNvSpPr/>
          <p:nvPr/>
        </p:nvSpPr>
        <p:spPr>
          <a:xfrm rot="2700000">
            <a:off x="11622498" y="2228082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FB274F02-1315-4EAC-622A-BB23E106B52E}"/>
              </a:ext>
            </a:extLst>
          </p:cNvPr>
          <p:cNvSpPr/>
          <p:nvPr/>
        </p:nvSpPr>
        <p:spPr>
          <a:xfrm>
            <a:off x="185433" y="558075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AA9643C4-9F54-CEF2-9055-853C5EAA42A5}"/>
              </a:ext>
            </a:extLst>
          </p:cNvPr>
          <p:cNvSpPr/>
          <p:nvPr/>
        </p:nvSpPr>
        <p:spPr>
          <a:xfrm rot="17004837">
            <a:off x="10618177" y="5304026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D7D00C-0029-A804-E23C-632FB9FA4253}"/>
              </a:ext>
            </a:extLst>
          </p:cNvPr>
          <p:cNvSpPr txBox="1"/>
          <p:nvPr/>
        </p:nvSpPr>
        <p:spPr>
          <a:xfrm>
            <a:off x="737186" y="1414529"/>
            <a:ext cx="9708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División en conjunto de datos de entrenamiento, validación y prueba</a:t>
            </a:r>
            <a:endParaRPr lang="en-US" sz="22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B5CA31-3553-9B31-B151-38509A8CA6AF}"/>
              </a:ext>
            </a:extLst>
          </p:cNvPr>
          <p:cNvSpPr txBox="1"/>
          <p:nvPr/>
        </p:nvSpPr>
        <p:spPr>
          <a:xfrm>
            <a:off x="737186" y="2085563"/>
            <a:ext cx="10106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Para el entrenamiento de nuestro Modelo Generador de Código CSS, es crucial estructurar adecuadamente el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 Para ello, dividimos el conjunto de datos en tres archivos de tipo JSON los cuales son :</a:t>
            </a:r>
          </a:p>
          <a:p>
            <a:endParaRPr lang="es-MX" sz="16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STYLES.json</a:t>
            </a:r>
            <a:r>
              <a:rPr lang="fr-FR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(</a:t>
            </a:r>
            <a:r>
              <a:rPr lang="fr-FR" sz="1600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fr-FR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</a:t>
            </a:r>
            <a:r>
              <a:rPr lang="fr-FR" sz="1600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Entrenamiento</a:t>
            </a:r>
            <a:r>
              <a:rPr lang="fr-FR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- Train)</a:t>
            </a:r>
          </a:p>
          <a:p>
            <a:pPr lvl="5"/>
            <a:endParaRPr lang="es-MX" sz="1600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VALIDATION.json</a:t>
            </a:r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(</a:t>
            </a:r>
            <a:r>
              <a:rPr lang="es-MX" sz="1600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Validación)</a:t>
            </a:r>
          </a:p>
          <a:p>
            <a:pPr lvl="5"/>
            <a:endParaRPr lang="es-MX" sz="1600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TEST.json</a:t>
            </a:r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(</a:t>
            </a:r>
            <a:r>
              <a:rPr lang="es-MX" sz="1600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Prueba)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6411D0-ABD2-9593-C95A-5D800F65A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6" y="6055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008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057621" y="367412"/>
            <a:ext cx="407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FASE DE DESARROLLO</a:t>
            </a:r>
            <a:endParaRPr lang="en-US" sz="28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CEF553B4-F2FB-D91F-E50B-4696182BCFA2}"/>
              </a:ext>
            </a:extLst>
          </p:cNvPr>
          <p:cNvSpPr/>
          <p:nvPr/>
        </p:nvSpPr>
        <p:spPr>
          <a:xfrm rot="2700000">
            <a:off x="11622498" y="2228082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FB274F02-1315-4EAC-622A-BB23E106B52E}"/>
              </a:ext>
            </a:extLst>
          </p:cNvPr>
          <p:cNvSpPr/>
          <p:nvPr/>
        </p:nvSpPr>
        <p:spPr>
          <a:xfrm>
            <a:off x="185433" y="558075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AA9643C4-9F54-CEF2-9055-853C5EAA42A5}"/>
              </a:ext>
            </a:extLst>
          </p:cNvPr>
          <p:cNvSpPr/>
          <p:nvPr/>
        </p:nvSpPr>
        <p:spPr>
          <a:xfrm rot="17004837">
            <a:off x="10618177" y="5304026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D7D00C-0029-A804-E23C-632FB9FA4253}"/>
              </a:ext>
            </a:extLst>
          </p:cNvPr>
          <p:cNvSpPr txBox="1"/>
          <p:nvPr/>
        </p:nvSpPr>
        <p:spPr>
          <a:xfrm>
            <a:off x="737186" y="1209214"/>
            <a:ext cx="3278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Desarrollo del Modelo</a:t>
            </a:r>
            <a:endParaRPr lang="en-US" sz="22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B5CA31-3553-9B31-B151-38509A8CA6AF}"/>
              </a:ext>
            </a:extLst>
          </p:cNvPr>
          <p:cNvSpPr txBox="1"/>
          <p:nvPr/>
        </p:nvSpPr>
        <p:spPr>
          <a:xfrm>
            <a:off x="737186" y="1819195"/>
            <a:ext cx="10106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Preparando el </a:t>
            </a:r>
            <a:r>
              <a:rPr lang="es-MX" sz="1600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endParaRPr lang="es-MX" sz="1600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6411D0-ABD2-9593-C95A-5D800F65A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6" y="6055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02E867-FEE3-FFD1-F1DA-F7745F687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65" y="2584061"/>
            <a:ext cx="8565539" cy="281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2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057621" y="367412"/>
            <a:ext cx="407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FASE DE DESARROLLO</a:t>
            </a:r>
            <a:endParaRPr lang="en-US" sz="28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FB274F02-1315-4EAC-622A-BB23E106B52E}"/>
              </a:ext>
            </a:extLst>
          </p:cNvPr>
          <p:cNvSpPr/>
          <p:nvPr/>
        </p:nvSpPr>
        <p:spPr>
          <a:xfrm>
            <a:off x="-451555" y="5949485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AA9643C4-9F54-CEF2-9055-853C5EAA42A5}"/>
              </a:ext>
            </a:extLst>
          </p:cNvPr>
          <p:cNvSpPr/>
          <p:nvPr/>
        </p:nvSpPr>
        <p:spPr>
          <a:xfrm rot="17004837">
            <a:off x="11317424" y="5949485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D7D00C-0029-A804-E23C-632FB9FA4253}"/>
              </a:ext>
            </a:extLst>
          </p:cNvPr>
          <p:cNvSpPr txBox="1"/>
          <p:nvPr/>
        </p:nvSpPr>
        <p:spPr>
          <a:xfrm>
            <a:off x="737186" y="1209214"/>
            <a:ext cx="10184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Implementamos el Modelo </a:t>
            </a:r>
            <a:r>
              <a:rPr lang="es-MX" sz="2200" b="1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Pre-entrenado</a:t>
            </a:r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s-MX" sz="2200" b="1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GPT</a:t>
            </a:r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-2 XL usando </a:t>
            </a:r>
            <a:r>
              <a:rPr lang="es-MX" sz="2200" b="1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GPT2Model</a:t>
            </a:r>
            <a:endParaRPr lang="en-US" sz="22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6411D0-ABD2-9593-C95A-5D800F65A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6" y="6055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B33305-1EA2-6EBF-12B3-7AC91847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74" y="1745301"/>
            <a:ext cx="5635044" cy="77343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3DCA8D3-7272-BA93-B6F7-F743F9728493}"/>
              </a:ext>
            </a:extLst>
          </p:cNvPr>
          <p:cNvSpPr txBox="1"/>
          <p:nvPr/>
        </p:nvSpPr>
        <p:spPr>
          <a:xfrm>
            <a:off x="185433" y="2676713"/>
            <a:ext cx="112998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Implementamos el </a:t>
            </a:r>
            <a:r>
              <a:rPr lang="es-MX" sz="2200" b="1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Tokenizador</a:t>
            </a:r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s-MX" sz="2200" b="1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GPT2Tokenizer</a:t>
            </a:r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para la </a:t>
            </a:r>
            <a:r>
              <a:rPr lang="es-MX" sz="2200" b="1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Tokenizacion</a:t>
            </a:r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del </a:t>
            </a:r>
            <a:r>
              <a:rPr lang="es-MX" sz="2200" b="1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endParaRPr lang="en-US" sz="22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8CAE596-E29A-ADEA-38AD-5A5061B1C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190" y="3173507"/>
            <a:ext cx="6907619" cy="117687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CAC1709-03F0-90EF-5A1C-017A2FB90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074" y="5010558"/>
            <a:ext cx="4133850" cy="16002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2669260-1A38-9AEE-6178-72D1CB162DBD}"/>
              </a:ext>
            </a:extLst>
          </p:cNvPr>
          <p:cNvSpPr txBox="1"/>
          <p:nvPr/>
        </p:nvSpPr>
        <p:spPr>
          <a:xfrm>
            <a:off x="2436183" y="4487974"/>
            <a:ext cx="7319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Implementamos el </a:t>
            </a:r>
            <a:r>
              <a:rPr lang="es-MX" sz="2200" b="1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Trainer</a:t>
            </a:r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para entrenar el modelo </a:t>
            </a:r>
            <a:endParaRPr lang="en-US" sz="22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0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057621" y="367412"/>
            <a:ext cx="407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FASE DE DESARROLLO</a:t>
            </a:r>
            <a:endParaRPr lang="en-US" sz="28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FB274F02-1315-4EAC-622A-BB23E106B52E}"/>
              </a:ext>
            </a:extLst>
          </p:cNvPr>
          <p:cNvSpPr/>
          <p:nvPr/>
        </p:nvSpPr>
        <p:spPr>
          <a:xfrm>
            <a:off x="-540599" y="6015058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AA9643C4-9F54-CEF2-9055-853C5EAA42A5}"/>
              </a:ext>
            </a:extLst>
          </p:cNvPr>
          <p:cNvSpPr/>
          <p:nvPr/>
        </p:nvSpPr>
        <p:spPr>
          <a:xfrm rot="17004837">
            <a:off x="11243623" y="5806476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D7D00C-0029-A804-E23C-632FB9FA4253}"/>
              </a:ext>
            </a:extLst>
          </p:cNvPr>
          <p:cNvSpPr txBox="1"/>
          <p:nvPr/>
        </p:nvSpPr>
        <p:spPr>
          <a:xfrm>
            <a:off x="275770" y="805488"/>
            <a:ext cx="101938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Evaluación de código CSS generado por el Modelo con </a:t>
            </a:r>
            <a:r>
              <a:rPr lang="es-MX" sz="2200" b="1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bleurt</a:t>
            </a:r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</a:t>
            </a:r>
            <a:r>
              <a:rPr lang="es-MX" sz="2200" b="1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large</a:t>
            </a:r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-512 </a:t>
            </a:r>
            <a:endParaRPr lang="en-US" sz="22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6411D0-ABD2-9593-C95A-5D800F65A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6" y="6055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DC7FC9-CAA6-656A-CCE5-8C07B65F8D8C}"/>
              </a:ext>
            </a:extLst>
          </p:cNvPr>
          <p:cNvSpPr txBox="1"/>
          <p:nvPr/>
        </p:nvSpPr>
        <p:spPr>
          <a:xfrm>
            <a:off x="275769" y="1276763"/>
            <a:ext cx="11705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Para evaluar la calidad del código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Css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generado se implementó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bleurt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large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-512 que es un modelo de evaluación automática del lenguaje natural, evalúa la similitud semántica y el contexto entre el código CSS generado y el código CSS del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Ambos textos (el generado por el modelo y el de referencia) son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tokenizados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y transformados en secuencias de 512 tokens, </a:t>
            </a:r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posteriormente ambos textos se convierten en </a:t>
            </a:r>
            <a:r>
              <a:rPr lang="es-MX" sz="1600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embeddings</a:t>
            </a:r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que capturan tanto la semántica como el contexto del código CSS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Esta comparación no se basa solo en coincidencias exactas de palabras, sino en la proximidad semántica de los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embeddings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 </a:t>
            </a:r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 puntuación de </a:t>
            </a:r>
            <a:r>
              <a:rPr lang="es-MX" sz="1600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bleurt</a:t>
            </a:r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captura cómo de similar es el código CSS generado al </a:t>
            </a:r>
            <a:r>
              <a:rPr lang="es-MX" sz="1600" dirty="0" err="1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codigo</a:t>
            </a:r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CSS de referencia en términos de contenido semántico y contexto, evaluando la coherencia, relevancia y naturalidad del código CSS.</a:t>
            </a:r>
          </a:p>
          <a:p>
            <a:endParaRPr lang="es-MX" sz="16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05673B3-61A7-8915-B7A2-123A4A5B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00" y="3412880"/>
            <a:ext cx="9126378" cy="32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49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057621" y="367412"/>
            <a:ext cx="407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FASE DE DESARROLLO</a:t>
            </a:r>
            <a:endParaRPr lang="en-US" sz="28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FB274F02-1315-4EAC-622A-BB23E106B52E}"/>
              </a:ext>
            </a:extLst>
          </p:cNvPr>
          <p:cNvSpPr/>
          <p:nvPr/>
        </p:nvSpPr>
        <p:spPr>
          <a:xfrm>
            <a:off x="-273783" y="5743555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AA9643C4-9F54-CEF2-9055-853C5EAA42A5}"/>
              </a:ext>
            </a:extLst>
          </p:cNvPr>
          <p:cNvSpPr/>
          <p:nvPr/>
        </p:nvSpPr>
        <p:spPr>
          <a:xfrm rot="17004837">
            <a:off x="10954353" y="5726039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D7D00C-0029-A804-E23C-632FB9FA4253}"/>
              </a:ext>
            </a:extLst>
          </p:cNvPr>
          <p:cNvSpPr txBox="1"/>
          <p:nvPr/>
        </p:nvSpPr>
        <p:spPr>
          <a:xfrm>
            <a:off x="394128" y="861904"/>
            <a:ext cx="7981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Alojamiento del modelo generador de código CSS </a:t>
            </a:r>
            <a:endParaRPr lang="en-US" sz="22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6411D0-ABD2-9593-C95A-5D800F65A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6" y="6055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DC7FC9-CAA6-656A-CCE5-8C07B65F8D8C}"/>
              </a:ext>
            </a:extLst>
          </p:cNvPr>
          <p:cNvSpPr txBox="1"/>
          <p:nvPr/>
        </p:nvSpPr>
        <p:spPr>
          <a:xfrm>
            <a:off x="394128" y="1240548"/>
            <a:ext cx="10970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Para alojar el modelo gratuitamente, se utilizó el plan </a:t>
            </a:r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Concentrador de alta frecuencia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Hugging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Face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y para las peticiones al modelo se empleó el plan </a:t>
            </a:r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Puntos finales de inferencia (dedicado)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Hugging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Face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que calcula el costo promedio de las peticiones al modelo por hora.</a:t>
            </a:r>
          </a:p>
          <a:p>
            <a:endParaRPr lang="es-MX" sz="16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98E2C7-B262-8511-5082-2DC1C4BBD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41" y="2097058"/>
            <a:ext cx="3179257" cy="25021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4ECA8A-7032-9064-53E5-70D2E4055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126985"/>
            <a:ext cx="3227396" cy="25100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BFB63D-AD97-C837-9141-E87610863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771" y="5433950"/>
            <a:ext cx="6077798" cy="61921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3FEE4F8-05E3-5A6B-0CAF-371A33FDB1C3}"/>
              </a:ext>
            </a:extLst>
          </p:cNvPr>
          <p:cNvSpPr txBox="1"/>
          <p:nvPr/>
        </p:nvSpPr>
        <p:spPr>
          <a:xfrm>
            <a:off x="561538" y="4501274"/>
            <a:ext cx="10970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6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Costo estimado mensual de uso del servicio </a:t>
            </a:r>
            <a:r>
              <a:rPr lang="es-MX" sz="1600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Puntos finales de inferencia (dedicado)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Hugging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s-MX" sz="16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Face</a:t>
            </a:r>
            <a:r>
              <a:rPr lang="es-MX" sz="16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en bolivianos:</a:t>
            </a:r>
          </a:p>
          <a:p>
            <a:endParaRPr lang="es-MX" sz="16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71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1291881" y="2721114"/>
            <a:ext cx="995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CONCLUSIONES Y RECOMENDACIONES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7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2584361" y="2894271"/>
            <a:ext cx="7092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EB9734"/>
                </a:solidFill>
                <a:latin typeface="Raleway Black" pitchFamily="2" charset="0"/>
              </a:rPr>
              <a:t>SITUACIÓN PROBLEMÁTICA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56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41515" y="1428880"/>
            <a:ext cx="9565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 análisis bibliográfico ha proporcionado una base teórica sólida para el desarrollo de un modelo de inteligencia artificial que genera código CSS mediante la arquitectura </a:t>
            </a:r>
            <a:r>
              <a:rPr lang="es-MX" sz="20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transformer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 Se diseñó un modelo que traduce etiquetas HTML en estilos CSS coherentes, también se implemento, un prototipo de aplicación web permite a los usuarios ver vistas generadas en tiempo real al introducir etiquetas HTML y un color, facilitando el diseño de páginas web. La aplicación presenta una interfaz intuitiva, permitiendo interacción sencilla sin conocimientos profundos de CSS.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586612" y="385269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CONCLUSIONES</a:t>
            </a:r>
            <a:endParaRPr lang="en-US" sz="28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9EE11A52-29B0-7E53-2BDB-6888EDB42876}"/>
              </a:ext>
            </a:extLst>
          </p:cNvPr>
          <p:cNvSpPr/>
          <p:nvPr/>
        </p:nvSpPr>
        <p:spPr>
          <a:xfrm rot="1015177">
            <a:off x="157215" y="562678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F0AA8EC3-B8EF-0325-CF91-DF3376E835ED}"/>
              </a:ext>
            </a:extLst>
          </p:cNvPr>
          <p:cNvSpPr/>
          <p:nvPr/>
        </p:nvSpPr>
        <p:spPr>
          <a:xfrm rot="18693024">
            <a:off x="5549963" y="631792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01B69663-0226-41F2-F178-6601FE0CE422}"/>
              </a:ext>
            </a:extLst>
          </p:cNvPr>
          <p:cNvSpPr/>
          <p:nvPr/>
        </p:nvSpPr>
        <p:spPr>
          <a:xfrm rot="17445565">
            <a:off x="10980109" y="5626783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34B77F-32EA-90BF-1AA8-420BC5726BF4}"/>
              </a:ext>
            </a:extLst>
          </p:cNvPr>
          <p:cNvSpPr txBox="1"/>
          <p:nvPr/>
        </p:nvSpPr>
        <p:spPr>
          <a:xfrm>
            <a:off x="1149150" y="1113212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22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22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9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383435" y="1214047"/>
            <a:ext cx="9425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recomienda mejorar el entrenamiento del modelo generador de código CSS para que generalice mejor y optimice su rendimiento, permitiendo su empaquetado y uso por otros ingenieros de software. Además, futuras versiones del software deberían generar múltiples alternativas de estilos CSS, enriqueciendo la experiencia del usuario y aumentando la flexibilidad del diseño. La iniciativa del proyecto debería replicarse en diversas tecnologías actuales, y se recomienda experimentar con diferentes modelos </a:t>
            </a:r>
            <a:r>
              <a:rPr lang="es-MX" sz="20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pre-entrenados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para mejorar las generación de </a:t>
            </a:r>
            <a:r>
              <a:rPr lang="es-MX" sz="20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codigo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056764" y="472935"/>
            <a:ext cx="3794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RECOMENDACIONES</a:t>
            </a:r>
            <a:endParaRPr lang="en-US" sz="28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9EE11A52-29B0-7E53-2BDB-6888EDB42876}"/>
              </a:ext>
            </a:extLst>
          </p:cNvPr>
          <p:cNvSpPr/>
          <p:nvPr/>
        </p:nvSpPr>
        <p:spPr>
          <a:xfrm rot="1015177">
            <a:off x="157215" y="562678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F0AA8EC3-B8EF-0325-CF91-DF3376E835ED}"/>
              </a:ext>
            </a:extLst>
          </p:cNvPr>
          <p:cNvSpPr/>
          <p:nvPr/>
        </p:nvSpPr>
        <p:spPr>
          <a:xfrm rot="18693024">
            <a:off x="5549963" y="631792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01B69663-0226-41F2-F178-6601FE0CE422}"/>
              </a:ext>
            </a:extLst>
          </p:cNvPr>
          <p:cNvSpPr/>
          <p:nvPr/>
        </p:nvSpPr>
        <p:spPr>
          <a:xfrm rot="17445565">
            <a:off x="10980109" y="5626783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34B77F-32EA-90BF-1AA8-420BC5726BF4}"/>
              </a:ext>
            </a:extLst>
          </p:cNvPr>
          <p:cNvSpPr txBox="1"/>
          <p:nvPr/>
        </p:nvSpPr>
        <p:spPr>
          <a:xfrm>
            <a:off x="1149150" y="1113212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22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22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0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2884454-84A6-6FD6-E809-FF1D32EF8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181F70-7A71-453A-DB15-AC4D8CD8A33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E62E38-ED91-C739-CE23-52F6E8127FF9}"/>
              </a:ext>
            </a:extLst>
          </p:cNvPr>
          <p:cNvSpPr txBox="1"/>
          <p:nvPr/>
        </p:nvSpPr>
        <p:spPr>
          <a:xfrm>
            <a:off x="2291059" y="1314094"/>
            <a:ext cx="76098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DEMO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37686-6246-03A7-7BBA-19F9B4ED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71" y="2611079"/>
            <a:ext cx="5370458" cy="3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54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2884454-84A6-6FD6-E809-FF1D32EF8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181F70-7A71-453A-DB15-AC4D8CD8A33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E62E38-ED91-C739-CE23-52F6E8127FF9}"/>
              </a:ext>
            </a:extLst>
          </p:cNvPr>
          <p:cNvSpPr txBox="1"/>
          <p:nvPr/>
        </p:nvSpPr>
        <p:spPr>
          <a:xfrm>
            <a:off x="2291059" y="734545"/>
            <a:ext cx="7609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GRACIAS POR SU TIEMPO Y ATENCIÓN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37686-6246-03A7-7BBA-19F9B4ED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71" y="2611079"/>
            <a:ext cx="5370458" cy="3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0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7650039">
            <a:off x="4241274" y="4048068"/>
            <a:ext cx="3831235" cy="40877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perspectiveContrastingLeftFacing">
              <a:rot lat="17979827" lon="3137160" rev="4026592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7859835">
            <a:off x="4856322" y="3924701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perspectiveContrastingLeftFacing">
              <a:rot lat="2106427" lon="4129802" rev="1773145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561538" y="1538573"/>
            <a:ext cx="11205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Desarrollar con CSS puede ser complejo debido a la amplia gama de librerías, </a:t>
            </a:r>
            <a:r>
              <a:rPr lang="es-MX" sz="2400" b="1" dirty="0" err="1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frameworks</a:t>
            </a:r>
            <a:r>
              <a:rPr lang="es-MX" sz="24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y </a:t>
            </a:r>
            <a:r>
              <a:rPr lang="es-MX" sz="2400" b="1" dirty="0" err="1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APIs</a:t>
            </a:r>
            <a:r>
              <a:rPr lang="es-MX" sz="24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disponibles, lo que hace que el proceso sea lento, requiriendo un conocimiento mas profundo de las herramientas. Muchas veces, se escribe código repetitivo, y a medida que se aumenta la cantidad de código, el trabajo se incrementa y la complejidad del desarrollo aumenta, prolongando el tiempo necesario para completar los proyectos.</a:t>
            </a:r>
            <a:endParaRPr lang="en-US" sz="24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557342" y="250808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EB9734"/>
                </a:solidFill>
                <a:latin typeface="Raleway Black" pitchFamily="2" charset="0"/>
              </a:rPr>
              <a:t>SITUACIÓN PROBLEMÁTICA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6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404297" y="3075057"/>
            <a:ext cx="5452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0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159412" y="307461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4A31F87A-4700-05F0-FB00-D3D4C123AF01}"/>
              </a:ext>
            </a:extLst>
          </p:cNvPr>
          <p:cNvSpPr/>
          <p:nvPr/>
        </p:nvSpPr>
        <p:spPr>
          <a:xfrm rot="8989737">
            <a:off x="-1556678" y="5582531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5686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D3EC7C94-FC47-B304-2B9C-7B79F7414D4B}"/>
              </a:ext>
            </a:extLst>
          </p:cNvPr>
          <p:cNvSpPr/>
          <p:nvPr/>
        </p:nvSpPr>
        <p:spPr>
          <a:xfrm rot="16200000">
            <a:off x="10115409" y="5184502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6000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E13BD9-02C2-E3E4-A0F0-138CE6684C32}"/>
              </a:ext>
            </a:extLst>
          </p:cNvPr>
          <p:cNvSpPr txBox="1"/>
          <p:nvPr/>
        </p:nvSpPr>
        <p:spPr>
          <a:xfrm>
            <a:off x="561538" y="1407010"/>
            <a:ext cx="11129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 uso de CSS en diseño web para principiantes en el desarrollo web es complejo y requiere de muchas líneas de código, también de librerías y </a:t>
            </a:r>
            <a:r>
              <a:rPr lang="es-MX" sz="24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frameworks</a:t>
            </a:r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estandarizadas que limitan la flexibilidad y creatividad. La curva de aprendizaje es pronunciada y la necesidad de comprender conceptos fundamentales aumentan los errores y la ineficiencia en la escritura y mantenimiento del código CSS, esto conduce a retrasos en el desarrollo y en la entrega de productos de calidad inferior.</a:t>
            </a:r>
            <a:endParaRPr lang="en-US" sz="24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4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159412" y="307461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4A31F87A-4700-05F0-FB00-D3D4C123AF01}"/>
              </a:ext>
            </a:extLst>
          </p:cNvPr>
          <p:cNvSpPr/>
          <p:nvPr/>
        </p:nvSpPr>
        <p:spPr>
          <a:xfrm rot="8989737">
            <a:off x="-1458583" y="5505257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5686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D3EC7C94-FC47-B304-2B9C-7B79F7414D4B}"/>
              </a:ext>
            </a:extLst>
          </p:cNvPr>
          <p:cNvSpPr/>
          <p:nvPr/>
        </p:nvSpPr>
        <p:spPr>
          <a:xfrm rot="16200000">
            <a:off x="9954044" y="5184502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6000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E13BD9-02C2-E3E4-A0F0-138CE6684C32}"/>
              </a:ext>
            </a:extLst>
          </p:cNvPr>
          <p:cNvSpPr txBox="1"/>
          <p:nvPr/>
        </p:nvSpPr>
        <p:spPr>
          <a:xfrm>
            <a:off x="705493" y="1394273"/>
            <a:ext cx="111296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¿ Como podemos mejorar la productividad y reducir el tiempo de desarrollo de los ingenieros de software a la hora de desarrollar interfaces graficas de usuario con el lenguaje CSS utilizando una herramienta que no tenga una curva de aprendizaje elevada ?</a:t>
            </a:r>
            <a:endParaRPr lang="en-US" sz="3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8695745">
            <a:off x="1073149" y="-3313074"/>
            <a:ext cx="2688817" cy="279942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19996613">
            <a:off x="1628583" y="6890347"/>
            <a:ext cx="2316595" cy="2174662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5944558" flipH="1" flipV="1">
            <a:off x="-2174762" y="2343768"/>
            <a:ext cx="1963784" cy="1666032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7AD2A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12409403" y="4870207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40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13514202" y="352311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4334939" y="213301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12409403" y="5393427"/>
            <a:ext cx="39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13514203" y="4024211"/>
            <a:ext cx="405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4359829" y="2598003"/>
            <a:ext cx="4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 rot="17832459">
            <a:off x="-1520900" y="1613970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 rot="6651366">
            <a:off x="-1833149" y="3333298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 rot="5400000">
            <a:off x="-2013007" y="5469764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543222" y="-709683"/>
            <a:ext cx="2483372" cy="338554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Raleway Black" pitchFamily="2" charset="0"/>
              </a:rPr>
              <a:t>INFOGRAFIA</a:t>
            </a:r>
            <a:r>
              <a:rPr lang="es-CO" sz="1600" dirty="0">
                <a:latin typeface="Raleway Black" pitchFamily="2" charset="0"/>
              </a:rPr>
              <a:t> </a:t>
            </a:r>
            <a:r>
              <a:rPr lang="es-CO" sz="1600" dirty="0">
                <a:solidFill>
                  <a:srgbClr val="00F1FF"/>
                </a:solidFill>
                <a:latin typeface="Raleway Black" pitchFamily="2" charset="0"/>
              </a:rPr>
              <a:t>3 NIVELES</a:t>
            </a:r>
            <a:endParaRPr lang="en-US" sz="16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E935DD-CA9B-4670-B07D-795FF99D9332}"/>
              </a:ext>
            </a:extLst>
          </p:cNvPr>
          <p:cNvSpPr txBox="1"/>
          <p:nvPr/>
        </p:nvSpPr>
        <p:spPr>
          <a:xfrm>
            <a:off x="5433339" y="-33694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F03CE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1400" dirty="0">
              <a:solidFill>
                <a:srgbClr val="F03CE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667A9-A011-DAE7-444D-EA99F3DD9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349706-DE84-F8D4-AB5D-4C96B460565D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BCAB0B-5AD1-0328-D445-92127DD69211}"/>
              </a:ext>
            </a:extLst>
          </p:cNvPr>
          <p:cNvSpPr txBox="1"/>
          <p:nvPr/>
        </p:nvSpPr>
        <p:spPr>
          <a:xfrm>
            <a:off x="2708842" y="2902198"/>
            <a:ext cx="72742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4000" dirty="0">
              <a:solidFill>
                <a:srgbClr val="00F1FF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48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7167</TotalTime>
  <Words>2641</Words>
  <Application>Microsoft Office PowerPoint</Application>
  <PresentationFormat>Panorámica</PresentationFormat>
  <Paragraphs>286</Paragraphs>
  <Slides>43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Open Sans</vt:lpstr>
      <vt:lpstr>Open Sans SemiBold</vt:lpstr>
      <vt:lpstr>Raleway Black</vt:lpstr>
      <vt:lpstr>Raleway Thin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tumiri huanca</dc:creator>
  <cp:lastModifiedBy>Alex Tumiri Huanca</cp:lastModifiedBy>
  <cp:revision>83</cp:revision>
  <dcterms:created xsi:type="dcterms:W3CDTF">2023-06-21T15:58:36Z</dcterms:created>
  <dcterms:modified xsi:type="dcterms:W3CDTF">2024-07-02T04:06:32Z</dcterms:modified>
</cp:coreProperties>
</file>