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6" showSpecialPlsOnTitleSld="0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97" r:id="rId2"/>
    <p:sldId id="386" r:id="rId3"/>
    <p:sldId id="299" r:id="rId4"/>
    <p:sldId id="300" r:id="rId5"/>
    <p:sldId id="388" r:id="rId6"/>
    <p:sldId id="389" r:id="rId7"/>
    <p:sldId id="404" r:id="rId8"/>
    <p:sldId id="411" r:id="rId9"/>
    <p:sldId id="410" r:id="rId10"/>
    <p:sldId id="405" r:id="rId11"/>
    <p:sldId id="406" r:id="rId12"/>
    <p:sldId id="407" r:id="rId13"/>
    <p:sldId id="408" r:id="rId14"/>
    <p:sldId id="409" r:id="rId15"/>
    <p:sldId id="416" r:id="rId16"/>
    <p:sldId id="417" r:id="rId17"/>
    <p:sldId id="418" r:id="rId18"/>
    <p:sldId id="419" r:id="rId19"/>
    <p:sldId id="412" r:id="rId20"/>
    <p:sldId id="413" r:id="rId21"/>
    <p:sldId id="414" r:id="rId22"/>
    <p:sldId id="420" r:id="rId23"/>
    <p:sldId id="421" r:id="rId24"/>
  </p:sldIdLst>
  <p:sldSz cx="9144000" cy="6858000" type="screen4x3"/>
  <p:notesSz cx="7099300" cy="10234613"/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SzPct val="70000"/>
      <a:buFont typeface="Wingdings" panose="05000000000000000000" pitchFamily="2" charset="2"/>
      <a:buChar char="l"/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SzPct val="70000"/>
      <a:buFont typeface="Wingdings" panose="05000000000000000000" pitchFamily="2" charset="2"/>
      <a:buChar char="l"/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SzPct val="70000"/>
      <a:buFont typeface="Wingdings" panose="05000000000000000000" pitchFamily="2" charset="2"/>
      <a:buChar char="l"/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SzPct val="70000"/>
      <a:buFont typeface="Wingdings" panose="05000000000000000000" pitchFamily="2" charset="2"/>
      <a:buChar char="l"/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SzPct val="70000"/>
      <a:buFont typeface="Wingdings" panose="05000000000000000000" pitchFamily="2" charset="2"/>
      <a:buChar char="l"/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85" autoAdjust="0"/>
    <p:restoredTop sz="94364" autoAdjust="0"/>
  </p:normalViewPr>
  <p:slideViewPr>
    <p:cSldViewPr>
      <p:cViewPr varScale="1">
        <p:scale>
          <a:sx n="69" d="100"/>
          <a:sy n="69" d="100"/>
        </p:scale>
        <p:origin x="18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928" y="6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9711CA-405D-4532-A87F-A9EDB5FD8752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ADCD942-71E5-40C0-B770-22C8D3367A86}">
      <dgm:prSet phldrT="[Texto]"/>
      <dgm:spPr/>
      <dgm:t>
        <a:bodyPr/>
        <a:lstStyle/>
        <a:p>
          <a:r>
            <a:rPr lang="es-ES" dirty="0" smtClean="0"/>
            <a:t>Equipo</a:t>
          </a:r>
          <a:endParaRPr lang="es-ES" dirty="0"/>
        </a:p>
      </dgm:t>
    </dgm:pt>
    <dgm:pt modelId="{B25EBFFB-5E59-48E3-8DCA-03A1E9310741}" type="parTrans" cxnId="{A012D916-4361-4CD9-A3C4-60DCFC95A368}">
      <dgm:prSet/>
      <dgm:spPr/>
      <dgm:t>
        <a:bodyPr/>
        <a:lstStyle/>
        <a:p>
          <a:endParaRPr lang="es-ES"/>
        </a:p>
      </dgm:t>
    </dgm:pt>
    <dgm:pt modelId="{612A62BE-5EC0-4A24-BD16-CCD0CB4590D7}" type="sibTrans" cxnId="{A012D916-4361-4CD9-A3C4-60DCFC95A36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s-ES"/>
        </a:p>
      </dgm:t>
    </dgm:pt>
    <dgm:pt modelId="{6672073B-242F-45DD-9E65-358C80AC9EDD}">
      <dgm:prSet phldrT="[Texto]"/>
      <dgm:spPr/>
      <dgm:t>
        <a:bodyPr/>
        <a:lstStyle/>
        <a:p>
          <a:r>
            <a:rPr lang="es-ES" dirty="0" smtClean="0"/>
            <a:t>Capacidades del Producto</a:t>
          </a:r>
          <a:endParaRPr lang="es-ES" dirty="0"/>
        </a:p>
      </dgm:t>
    </dgm:pt>
    <dgm:pt modelId="{543BCBD2-F080-40F4-85C5-A42F16D680E0}" type="parTrans" cxnId="{979E5A93-A75A-4026-BE7F-B4C8E7A6922A}">
      <dgm:prSet/>
      <dgm:spPr/>
      <dgm:t>
        <a:bodyPr/>
        <a:lstStyle/>
        <a:p>
          <a:endParaRPr lang="es-ES"/>
        </a:p>
      </dgm:t>
    </dgm:pt>
    <dgm:pt modelId="{1C3DFEB9-78AD-4805-B14E-F6B7ECDBE7EA}" type="sibTrans" cxnId="{979E5A93-A75A-4026-BE7F-B4C8E7A6922A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  <dgm:t>
        <a:bodyPr/>
        <a:lstStyle/>
        <a:p>
          <a:endParaRPr lang="es-ES"/>
        </a:p>
      </dgm:t>
    </dgm:pt>
    <dgm:pt modelId="{C7009F11-AAE6-43FD-872F-BB6911F1BB19}">
      <dgm:prSet phldrT="[Texto]"/>
      <dgm:spPr/>
      <dgm:t>
        <a:bodyPr/>
        <a:lstStyle/>
        <a:p>
          <a:r>
            <a:rPr lang="es-ES" dirty="0" smtClean="0"/>
            <a:t>Tiempo</a:t>
          </a:r>
          <a:endParaRPr lang="es-ES" dirty="0"/>
        </a:p>
      </dgm:t>
    </dgm:pt>
    <dgm:pt modelId="{467ECCC0-0C2A-40F3-A565-DBBB52CC2C68}" type="parTrans" cxnId="{0DB60001-6E66-4544-A4ED-0EC4362BD7E8}">
      <dgm:prSet/>
      <dgm:spPr/>
      <dgm:t>
        <a:bodyPr/>
        <a:lstStyle/>
        <a:p>
          <a:endParaRPr lang="es-ES"/>
        </a:p>
      </dgm:t>
    </dgm:pt>
    <dgm:pt modelId="{3F29F0D6-3BD7-4B36-9A30-E8EDCA8B3AF1}" type="sibTrans" cxnId="{0DB60001-6E66-4544-A4ED-0EC4362BD7E8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s-ES"/>
        </a:p>
      </dgm:t>
    </dgm:pt>
    <dgm:pt modelId="{38C09283-861E-4980-93BC-B453F8A2A938}">
      <dgm:prSet phldrT="[Texto]"/>
      <dgm:spPr/>
      <dgm:t>
        <a:bodyPr/>
        <a:lstStyle/>
        <a:p>
          <a:r>
            <a:rPr lang="es-ES" dirty="0" smtClean="0"/>
            <a:t>Grande :&gt; 20 Personas</a:t>
          </a:r>
          <a:endParaRPr lang="es-ES" dirty="0"/>
        </a:p>
      </dgm:t>
    </dgm:pt>
    <dgm:pt modelId="{E30F1B4B-FEE7-4969-A3B6-8DA258D43EE3}" type="parTrans" cxnId="{4518EAFF-F5FE-4045-8822-E8E8045AC202}">
      <dgm:prSet/>
      <dgm:spPr/>
      <dgm:t>
        <a:bodyPr/>
        <a:lstStyle/>
        <a:p>
          <a:endParaRPr lang="es-ES"/>
        </a:p>
      </dgm:t>
    </dgm:pt>
    <dgm:pt modelId="{55B8482E-AEE1-4399-94E5-124F22A4DDD3}" type="sibTrans" cxnId="{4518EAFF-F5FE-4045-8822-E8E8045AC202}">
      <dgm:prSet/>
      <dgm:spPr/>
      <dgm:t>
        <a:bodyPr/>
        <a:lstStyle/>
        <a:p>
          <a:endParaRPr lang="es-ES"/>
        </a:p>
      </dgm:t>
    </dgm:pt>
    <dgm:pt modelId="{5E3C18EE-8314-4E17-8AC4-B097DEE3ECA0}">
      <dgm:prSet phldrT="[Texto]"/>
      <dgm:spPr/>
      <dgm:t>
        <a:bodyPr/>
        <a:lstStyle/>
        <a:p>
          <a:r>
            <a:rPr lang="es-ES" dirty="0" smtClean="0"/>
            <a:t>Pequeño: &lt; 10 Personas</a:t>
          </a:r>
          <a:endParaRPr lang="es-ES" dirty="0"/>
        </a:p>
      </dgm:t>
    </dgm:pt>
    <dgm:pt modelId="{0E67DE01-D56E-4BFD-B0E4-100DDE0ED0D8}" type="parTrans" cxnId="{947E990C-E3A3-45AD-920F-3F101A6376C6}">
      <dgm:prSet/>
      <dgm:spPr/>
      <dgm:t>
        <a:bodyPr/>
        <a:lstStyle/>
        <a:p>
          <a:endParaRPr lang="es-ES"/>
        </a:p>
      </dgm:t>
    </dgm:pt>
    <dgm:pt modelId="{02E3599E-D2AA-4399-8C83-AF4AA4C5D33A}" type="sibTrans" cxnId="{947E990C-E3A3-45AD-920F-3F101A6376C6}">
      <dgm:prSet/>
      <dgm:spPr/>
      <dgm:t>
        <a:bodyPr/>
        <a:lstStyle/>
        <a:p>
          <a:endParaRPr lang="es-ES"/>
        </a:p>
      </dgm:t>
    </dgm:pt>
    <dgm:pt modelId="{756F2D7A-C549-403B-B52F-56EB816F4149}">
      <dgm:prSet phldrT="[Texto]"/>
      <dgm:spPr/>
      <dgm:t>
        <a:bodyPr/>
        <a:lstStyle/>
        <a:p>
          <a:r>
            <a:rPr lang="es-ES" dirty="0" smtClean="0"/>
            <a:t>&lt; 20 funciones</a:t>
          </a:r>
          <a:endParaRPr lang="es-ES" dirty="0"/>
        </a:p>
      </dgm:t>
    </dgm:pt>
    <dgm:pt modelId="{B26B225B-A26E-415B-BF06-4F4EB09E7907}" type="parTrans" cxnId="{E3249313-22E9-44DA-9A38-8976CAEAB66C}">
      <dgm:prSet/>
      <dgm:spPr/>
      <dgm:t>
        <a:bodyPr/>
        <a:lstStyle/>
        <a:p>
          <a:endParaRPr lang="es-ES"/>
        </a:p>
      </dgm:t>
    </dgm:pt>
    <dgm:pt modelId="{FE6DE40E-3091-4FE5-B3F0-B73A7A6497EA}" type="sibTrans" cxnId="{E3249313-22E9-44DA-9A38-8976CAEAB66C}">
      <dgm:prSet/>
      <dgm:spPr/>
      <dgm:t>
        <a:bodyPr/>
        <a:lstStyle/>
        <a:p>
          <a:endParaRPr lang="es-ES"/>
        </a:p>
      </dgm:t>
    </dgm:pt>
    <dgm:pt modelId="{102A13ED-8D67-4ACB-A571-981AC0F831A7}">
      <dgm:prSet phldrT="[Texto]"/>
      <dgm:spPr/>
      <dgm:t>
        <a:bodyPr/>
        <a:lstStyle/>
        <a:p>
          <a:r>
            <a:rPr lang="es-ES" dirty="0" smtClean="0"/>
            <a:t>&gt; 50 funciones</a:t>
          </a:r>
          <a:endParaRPr lang="es-ES" dirty="0"/>
        </a:p>
      </dgm:t>
    </dgm:pt>
    <dgm:pt modelId="{8E1B9ABE-1DE7-437B-A496-E9D2019C4794}" type="parTrans" cxnId="{EECBDB02-4BD5-4BED-9C67-68D0F1C0800F}">
      <dgm:prSet/>
      <dgm:spPr/>
      <dgm:t>
        <a:bodyPr/>
        <a:lstStyle/>
        <a:p>
          <a:endParaRPr lang="es-ES"/>
        </a:p>
      </dgm:t>
    </dgm:pt>
    <dgm:pt modelId="{30F57594-189B-4CDE-B117-9C4A02D47BDE}" type="sibTrans" cxnId="{EECBDB02-4BD5-4BED-9C67-68D0F1C0800F}">
      <dgm:prSet/>
      <dgm:spPr/>
      <dgm:t>
        <a:bodyPr/>
        <a:lstStyle/>
        <a:p>
          <a:endParaRPr lang="es-ES"/>
        </a:p>
      </dgm:t>
    </dgm:pt>
    <dgm:pt modelId="{1B5C7BDE-AC81-44E9-85FD-317E3909018B}">
      <dgm:prSet phldrT="[Texto]"/>
      <dgm:spPr/>
      <dgm:t>
        <a:bodyPr/>
        <a:lstStyle/>
        <a:p>
          <a:r>
            <a:rPr lang="es-ES" dirty="0" smtClean="0"/>
            <a:t> &gt; 1 año</a:t>
          </a:r>
          <a:endParaRPr lang="es-ES" dirty="0"/>
        </a:p>
      </dgm:t>
    </dgm:pt>
    <dgm:pt modelId="{A37F2523-6E4B-47EE-8252-ED0C2ACA8A69}" type="parTrans" cxnId="{985B7A39-54C5-42DA-AD6C-A12E71E7BC0B}">
      <dgm:prSet/>
      <dgm:spPr/>
      <dgm:t>
        <a:bodyPr/>
        <a:lstStyle/>
        <a:p>
          <a:endParaRPr lang="es-ES"/>
        </a:p>
      </dgm:t>
    </dgm:pt>
    <dgm:pt modelId="{DB3AF0B3-8076-422E-A160-E1F9982C5454}" type="sibTrans" cxnId="{985B7A39-54C5-42DA-AD6C-A12E71E7BC0B}">
      <dgm:prSet/>
      <dgm:spPr/>
      <dgm:t>
        <a:bodyPr/>
        <a:lstStyle/>
        <a:p>
          <a:endParaRPr lang="es-ES"/>
        </a:p>
      </dgm:t>
    </dgm:pt>
    <dgm:pt modelId="{D27FC221-5C80-46C6-A96C-2DCD3DD0E975}">
      <dgm:prSet phldrT="[Texto]"/>
      <dgm:spPr/>
      <dgm:t>
        <a:bodyPr/>
        <a:lstStyle/>
        <a:p>
          <a:r>
            <a:rPr lang="es-ES" dirty="0" smtClean="0"/>
            <a:t>&lt; 6 meses</a:t>
          </a:r>
          <a:endParaRPr lang="es-ES" dirty="0"/>
        </a:p>
      </dgm:t>
    </dgm:pt>
    <dgm:pt modelId="{123B9D92-8994-431A-B9D9-BE44C96B0F6D}" type="parTrans" cxnId="{25314B20-FC3A-4E2F-9B6B-39806C30C7B3}">
      <dgm:prSet/>
      <dgm:spPr/>
      <dgm:t>
        <a:bodyPr/>
        <a:lstStyle/>
        <a:p>
          <a:endParaRPr lang="es-ES"/>
        </a:p>
      </dgm:t>
    </dgm:pt>
    <dgm:pt modelId="{8EE4AF95-F514-4AA7-B091-945BB115C2A6}" type="sibTrans" cxnId="{25314B20-FC3A-4E2F-9B6B-39806C30C7B3}">
      <dgm:prSet/>
      <dgm:spPr/>
      <dgm:t>
        <a:bodyPr/>
        <a:lstStyle/>
        <a:p>
          <a:endParaRPr lang="es-ES"/>
        </a:p>
      </dgm:t>
    </dgm:pt>
    <dgm:pt modelId="{3D5F9830-041D-47E5-8E2E-52821BC405AE}" type="pres">
      <dgm:prSet presAssocID="{889711CA-405D-4532-A87F-A9EDB5FD8752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s-ES"/>
        </a:p>
      </dgm:t>
    </dgm:pt>
    <dgm:pt modelId="{4018870F-8BB1-44E6-8681-F918D682833D}" type="pres">
      <dgm:prSet presAssocID="{AADCD942-71E5-40C0-B770-22C8D3367A86}" presName="text1" presStyleCnt="0"/>
      <dgm:spPr/>
    </dgm:pt>
    <dgm:pt modelId="{4EE40552-2EC3-4A99-9676-8C1AC7301342}" type="pres">
      <dgm:prSet presAssocID="{AADCD942-71E5-40C0-B770-22C8D3367A86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0CD29F8-D042-49AA-ACE0-0B341C71BC30}" type="pres">
      <dgm:prSet presAssocID="{AADCD942-71E5-40C0-B770-22C8D3367A86}" presName="textaccent1" presStyleCnt="0"/>
      <dgm:spPr/>
    </dgm:pt>
    <dgm:pt modelId="{8392B789-9904-49FC-B246-367E65DD3102}" type="pres">
      <dgm:prSet presAssocID="{AADCD942-71E5-40C0-B770-22C8D3367A86}" presName="accentRepeatNode" presStyleLbl="solidAlignAcc1" presStyleIdx="0" presStyleCnt="6"/>
      <dgm:spPr/>
    </dgm:pt>
    <dgm:pt modelId="{1169DD71-0B42-44A1-B418-D9FB7326628C}" type="pres">
      <dgm:prSet presAssocID="{612A62BE-5EC0-4A24-BD16-CCD0CB4590D7}" presName="image1" presStyleCnt="0"/>
      <dgm:spPr/>
    </dgm:pt>
    <dgm:pt modelId="{2CFD6830-97FF-420E-8563-C12984746CCD}" type="pres">
      <dgm:prSet presAssocID="{612A62BE-5EC0-4A24-BD16-CCD0CB4590D7}" presName="imageRepeatNode" presStyleLbl="alignAcc1" presStyleIdx="0" presStyleCnt="3"/>
      <dgm:spPr/>
      <dgm:t>
        <a:bodyPr/>
        <a:lstStyle/>
        <a:p>
          <a:endParaRPr lang="es-ES"/>
        </a:p>
      </dgm:t>
    </dgm:pt>
    <dgm:pt modelId="{E00B796C-167B-44D5-BD35-2A9667B4C7A9}" type="pres">
      <dgm:prSet presAssocID="{612A62BE-5EC0-4A24-BD16-CCD0CB4590D7}" presName="imageaccent1" presStyleCnt="0"/>
      <dgm:spPr/>
    </dgm:pt>
    <dgm:pt modelId="{F1A02348-0052-49D7-8A47-E5E2212A41DD}" type="pres">
      <dgm:prSet presAssocID="{612A62BE-5EC0-4A24-BD16-CCD0CB4590D7}" presName="accentRepeatNode" presStyleLbl="solidAlignAcc1" presStyleIdx="1" presStyleCnt="6"/>
      <dgm:spPr/>
    </dgm:pt>
    <dgm:pt modelId="{92DFBA41-E59C-456C-A256-494222B3AFF6}" type="pres">
      <dgm:prSet presAssocID="{6672073B-242F-45DD-9E65-358C80AC9EDD}" presName="text2" presStyleCnt="0"/>
      <dgm:spPr/>
    </dgm:pt>
    <dgm:pt modelId="{1322A881-CB48-47E2-A1D5-4474CE0A1881}" type="pres">
      <dgm:prSet presAssocID="{6672073B-242F-45DD-9E65-358C80AC9EDD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63D039-2EED-428C-B8DE-78CB125434E9}" type="pres">
      <dgm:prSet presAssocID="{6672073B-242F-45DD-9E65-358C80AC9EDD}" presName="textaccent2" presStyleCnt="0"/>
      <dgm:spPr/>
    </dgm:pt>
    <dgm:pt modelId="{7A792A0A-1020-42D2-AF6A-DE8870999FDD}" type="pres">
      <dgm:prSet presAssocID="{6672073B-242F-45DD-9E65-358C80AC9EDD}" presName="accentRepeatNode" presStyleLbl="solidAlignAcc1" presStyleIdx="2" presStyleCnt="6"/>
      <dgm:spPr/>
    </dgm:pt>
    <dgm:pt modelId="{5B1CEF2F-E688-47EB-990E-5F7350566A64}" type="pres">
      <dgm:prSet presAssocID="{1C3DFEB9-78AD-4805-B14E-F6B7ECDBE7EA}" presName="image2" presStyleCnt="0"/>
      <dgm:spPr/>
    </dgm:pt>
    <dgm:pt modelId="{20E0B9B3-04B0-46EA-A140-C8F2337E63E6}" type="pres">
      <dgm:prSet presAssocID="{1C3DFEB9-78AD-4805-B14E-F6B7ECDBE7EA}" presName="imageRepeatNode" presStyleLbl="alignAcc1" presStyleIdx="1" presStyleCnt="3"/>
      <dgm:spPr/>
      <dgm:t>
        <a:bodyPr/>
        <a:lstStyle/>
        <a:p>
          <a:endParaRPr lang="es-ES"/>
        </a:p>
      </dgm:t>
    </dgm:pt>
    <dgm:pt modelId="{FB36D0F3-460A-4DFC-9461-262A235B9E9C}" type="pres">
      <dgm:prSet presAssocID="{1C3DFEB9-78AD-4805-B14E-F6B7ECDBE7EA}" presName="imageaccent2" presStyleCnt="0"/>
      <dgm:spPr/>
    </dgm:pt>
    <dgm:pt modelId="{4D8972E9-F535-4B8B-8D2D-4F51A307555A}" type="pres">
      <dgm:prSet presAssocID="{1C3DFEB9-78AD-4805-B14E-F6B7ECDBE7EA}" presName="accentRepeatNode" presStyleLbl="solidAlignAcc1" presStyleIdx="3" presStyleCnt="6"/>
      <dgm:spPr/>
    </dgm:pt>
    <dgm:pt modelId="{BDA0155F-56D1-4C7C-85F3-8D92615587F4}" type="pres">
      <dgm:prSet presAssocID="{C7009F11-AAE6-43FD-872F-BB6911F1BB19}" presName="text3" presStyleCnt="0"/>
      <dgm:spPr/>
    </dgm:pt>
    <dgm:pt modelId="{5FAF8D6C-7B68-4C42-B970-1CE7A3A62DD8}" type="pres">
      <dgm:prSet presAssocID="{C7009F11-AAE6-43FD-872F-BB6911F1BB19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C346A2-AB32-4460-871E-9370FFC6C1D2}" type="pres">
      <dgm:prSet presAssocID="{C7009F11-AAE6-43FD-872F-BB6911F1BB19}" presName="textaccent3" presStyleCnt="0"/>
      <dgm:spPr/>
    </dgm:pt>
    <dgm:pt modelId="{1DD62919-8137-4B20-926F-F67AC7CB3AAF}" type="pres">
      <dgm:prSet presAssocID="{C7009F11-AAE6-43FD-872F-BB6911F1BB19}" presName="accentRepeatNode" presStyleLbl="solidAlignAcc1" presStyleIdx="4" presStyleCnt="6"/>
      <dgm:spPr/>
    </dgm:pt>
    <dgm:pt modelId="{275A1E8D-310A-4DAD-8464-0E0FA55B51D2}" type="pres">
      <dgm:prSet presAssocID="{3F29F0D6-3BD7-4B36-9A30-E8EDCA8B3AF1}" presName="image3" presStyleCnt="0"/>
      <dgm:spPr/>
    </dgm:pt>
    <dgm:pt modelId="{4C2D69F2-0C73-455E-9C0A-7D433F797CA6}" type="pres">
      <dgm:prSet presAssocID="{3F29F0D6-3BD7-4B36-9A30-E8EDCA8B3AF1}" presName="imageRepeatNode" presStyleLbl="alignAcc1" presStyleIdx="2" presStyleCnt="3"/>
      <dgm:spPr/>
      <dgm:t>
        <a:bodyPr/>
        <a:lstStyle/>
        <a:p>
          <a:endParaRPr lang="es-ES"/>
        </a:p>
      </dgm:t>
    </dgm:pt>
    <dgm:pt modelId="{410B0A7A-4CDA-4D98-81BF-49A371FFE95C}" type="pres">
      <dgm:prSet presAssocID="{3F29F0D6-3BD7-4B36-9A30-E8EDCA8B3AF1}" presName="imageaccent3" presStyleCnt="0"/>
      <dgm:spPr/>
    </dgm:pt>
    <dgm:pt modelId="{CD64BDC3-C76B-40F5-BFCF-C4FAC4C2A0AC}" type="pres">
      <dgm:prSet presAssocID="{3F29F0D6-3BD7-4B36-9A30-E8EDCA8B3AF1}" presName="accentRepeatNode" presStyleLbl="solidAlignAcc1" presStyleIdx="5" presStyleCnt="6"/>
      <dgm:spPr/>
    </dgm:pt>
  </dgm:ptLst>
  <dgm:cxnLst>
    <dgm:cxn modelId="{947E990C-E3A3-45AD-920F-3F101A6376C6}" srcId="{AADCD942-71E5-40C0-B770-22C8D3367A86}" destId="{5E3C18EE-8314-4E17-8AC4-B097DEE3ECA0}" srcOrd="1" destOrd="0" parTransId="{0E67DE01-D56E-4BFD-B0E4-100DDE0ED0D8}" sibTransId="{02E3599E-D2AA-4399-8C83-AF4AA4C5D33A}"/>
    <dgm:cxn modelId="{5B46D91D-6C4B-41E4-AF2C-4E3FA71E4317}" type="presOf" srcId="{C7009F11-AAE6-43FD-872F-BB6911F1BB19}" destId="{5FAF8D6C-7B68-4C42-B970-1CE7A3A62DD8}" srcOrd="0" destOrd="0" presId="urn:microsoft.com/office/officeart/2008/layout/HexagonCluster"/>
    <dgm:cxn modelId="{25314B20-FC3A-4E2F-9B6B-39806C30C7B3}" srcId="{C7009F11-AAE6-43FD-872F-BB6911F1BB19}" destId="{D27FC221-5C80-46C6-A96C-2DCD3DD0E975}" srcOrd="1" destOrd="0" parTransId="{123B9D92-8994-431A-B9D9-BE44C96B0F6D}" sibTransId="{8EE4AF95-F514-4AA7-B091-945BB115C2A6}"/>
    <dgm:cxn modelId="{A012D916-4361-4CD9-A3C4-60DCFC95A368}" srcId="{889711CA-405D-4532-A87F-A9EDB5FD8752}" destId="{AADCD942-71E5-40C0-B770-22C8D3367A86}" srcOrd="0" destOrd="0" parTransId="{B25EBFFB-5E59-48E3-8DCA-03A1E9310741}" sibTransId="{612A62BE-5EC0-4A24-BD16-CCD0CB4590D7}"/>
    <dgm:cxn modelId="{E3249313-22E9-44DA-9A38-8976CAEAB66C}" srcId="{6672073B-242F-45DD-9E65-358C80AC9EDD}" destId="{756F2D7A-C549-403B-B52F-56EB816F4149}" srcOrd="1" destOrd="0" parTransId="{B26B225B-A26E-415B-BF06-4F4EB09E7907}" sibTransId="{FE6DE40E-3091-4FE5-B3F0-B73A7A6497EA}"/>
    <dgm:cxn modelId="{37980EAD-DD91-4092-A35F-97B16226EAE5}" type="presOf" srcId="{AADCD942-71E5-40C0-B770-22C8D3367A86}" destId="{4EE40552-2EC3-4A99-9676-8C1AC7301342}" srcOrd="0" destOrd="0" presId="urn:microsoft.com/office/officeart/2008/layout/HexagonCluster"/>
    <dgm:cxn modelId="{0DB60001-6E66-4544-A4ED-0EC4362BD7E8}" srcId="{889711CA-405D-4532-A87F-A9EDB5FD8752}" destId="{C7009F11-AAE6-43FD-872F-BB6911F1BB19}" srcOrd="2" destOrd="0" parTransId="{467ECCC0-0C2A-40F3-A565-DBBB52CC2C68}" sibTransId="{3F29F0D6-3BD7-4B36-9A30-E8EDCA8B3AF1}"/>
    <dgm:cxn modelId="{C619C50F-3DEF-4BFD-8231-48440C3724C1}" type="presOf" srcId="{612A62BE-5EC0-4A24-BD16-CCD0CB4590D7}" destId="{2CFD6830-97FF-420E-8563-C12984746CCD}" srcOrd="0" destOrd="0" presId="urn:microsoft.com/office/officeart/2008/layout/HexagonCluster"/>
    <dgm:cxn modelId="{96DB8CC4-9CF7-4366-BA72-9B10279270D7}" type="presOf" srcId="{102A13ED-8D67-4ACB-A571-981AC0F831A7}" destId="{1322A881-CB48-47E2-A1D5-4474CE0A1881}" srcOrd="0" destOrd="1" presId="urn:microsoft.com/office/officeart/2008/layout/HexagonCluster"/>
    <dgm:cxn modelId="{6AC439DC-B0FF-4D51-B672-1C0B812685A3}" type="presOf" srcId="{1C3DFEB9-78AD-4805-B14E-F6B7ECDBE7EA}" destId="{20E0B9B3-04B0-46EA-A140-C8F2337E63E6}" srcOrd="0" destOrd="0" presId="urn:microsoft.com/office/officeart/2008/layout/HexagonCluster"/>
    <dgm:cxn modelId="{BBEEA03D-6F1B-4C49-A037-C21DF618ED7C}" type="presOf" srcId="{3F29F0D6-3BD7-4B36-9A30-E8EDCA8B3AF1}" destId="{4C2D69F2-0C73-455E-9C0A-7D433F797CA6}" srcOrd="0" destOrd="0" presId="urn:microsoft.com/office/officeart/2008/layout/HexagonCluster"/>
    <dgm:cxn modelId="{979E5A93-A75A-4026-BE7F-B4C8E7A6922A}" srcId="{889711CA-405D-4532-A87F-A9EDB5FD8752}" destId="{6672073B-242F-45DD-9E65-358C80AC9EDD}" srcOrd="1" destOrd="0" parTransId="{543BCBD2-F080-40F4-85C5-A42F16D680E0}" sibTransId="{1C3DFEB9-78AD-4805-B14E-F6B7ECDBE7EA}"/>
    <dgm:cxn modelId="{EECBDB02-4BD5-4BED-9C67-68D0F1C0800F}" srcId="{6672073B-242F-45DD-9E65-358C80AC9EDD}" destId="{102A13ED-8D67-4ACB-A571-981AC0F831A7}" srcOrd="0" destOrd="0" parTransId="{8E1B9ABE-1DE7-437B-A496-E9D2019C4794}" sibTransId="{30F57594-189B-4CDE-B117-9C4A02D47BDE}"/>
    <dgm:cxn modelId="{4518EAFF-F5FE-4045-8822-E8E8045AC202}" srcId="{AADCD942-71E5-40C0-B770-22C8D3367A86}" destId="{38C09283-861E-4980-93BC-B453F8A2A938}" srcOrd="0" destOrd="0" parTransId="{E30F1B4B-FEE7-4969-A3B6-8DA258D43EE3}" sibTransId="{55B8482E-AEE1-4399-94E5-124F22A4DDD3}"/>
    <dgm:cxn modelId="{C60762EB-F070-475A-9393-322738FE43D0}" type="presOf" srcId="{1B5C7BDE-AC81-44E9-85FD-317E3909018B}" destId="{5FAF8D6C-7B68-4C42-B970-1CE7A3A62DD8}" srcOrd="0" destOrd="1" presId="urn:microsoft.com/office/officeart/2008/layout/HexagonCluster"/>
    <dgm:cxn modelId="{985B7A39-54C5-42DA-AD6C-A12E71E7BC0B}" srcId="{C7009F11-AAE6-43FD-872F-BB6911F1BB19}" destId="{1B5C7BDE-AC81-44E9-85FD-317E3909018B}" srcOrd="0" destOrd="0" parTransId="{A37F2523-6E4B-47EE-8252-ED0C2ACA8A69}" sibTransId="{DB3AF0B3-8076-422E-A160-E1F9982C5454}"/>
    <dgm:cxn modelId="{46BABA91-AE88-49F7-BAEC-09C0713EF60E}" type="presOf" srcId="{889711CA-405D-4532-A87F-A9EDB5FD8752}" destId="{3D5F9830-041D-47E5-8E2E-52821BC405AE}" srcOrd="0" destOrd="0" presId="urn:microsoft.com/office/officeart/2008/layout/HexagonCluster"/>
    <dgm:cxn modelId="{EDD60934-1EA8-4341-95C4-D6305CA54512}" type="presOf" srcId="{D27FC221-5C80-46C6-A96C-2DCD3DD0E975}" destId="{5FAF8D6C-7B68-4C42-B970-1CE7A3A62DD8}" srcOrd="0" destOrd="2" presId="urn:microsoft.com/office/officeart/2008/layout/HexagonCluster"/>
    <dgm:cxn modelId="{76374799-2867-4774-AC19-1BF5652336EA}" type="presOf" srcId="{5E3C18EE-8314-4E17-8AC4-B097DEE3ECA0}" destId="{4EE40552-2EC3-4A99-9676-8C1AC7301342}" srcOrd="0" destOrd="2" presId="urn:microsoft.com/office/officeart/2008/layout/HexagonCluster"/>
    <dgm:cxn modelId="{29724CB8-A05C-47CD-9B69-1217432241B9}" type="presOf" srcId="{756F2D7A-C549-403B-B52F-56EB816F4149}" destId="{1322A881-CB48-47E2-A1D5-4474CE0A1881}" srcOrd="0" destOrd="2" presId="urn:microsoft.com/office/officeart/2008/layout/HexagonCluster"/>
    <dgm:cxn modelId="{FC51B4BC-A093-4120-B12F-189655A617A1}" type="presOf" srcId="{38C09283-861E-4980-93BC-B453F8A2A938}" destId="{4EE40552-2EC3-4A99-9676-8C1AC7301342}" srcOrd="0" destOrd="1" presId="urn:microsoft.com/office/officeart/2008/layout/HexagonCluster"/>
    <dgm:cxn modelId="{0284A0CC-5818-4562-A98A-EF3F4EEEC502}" type="presOf" srcId="{6672073B-242F-45DD-9E65-358C80AC9EDD}" destId="{1322A881-CB48-47E2-A1D5-4474CE0A1881}" srcOrd="0" destOrd="0" presId="urn:microsoft.com/office/officeart/2008/layout/HexagonCluster"/>
    <dgm:cxn modelId="{605CBBB8-1E0F-4843-B4E9-5B172EFD8E72}" type="presParOf" srcId="{3D5F9830-041D-47E5-8E2E-52821BC405AE}" destId="{4018870F-8BB1-44E6-8681-F918D682833D}" srcOrd="0" destOrd="0" presId="urn:microsoft.com/office/officeart/2008/layout/HexagonCluster"/>
    <dgm:cxn modelId="{9A464CEB-3012-4EDD-9E13-405790BA6AF1}" type="presParOf" srcId="{4018870F-8BB1-44E6-8681-F918D682833D}" destId="{4EE40552-2EC3-4A99-9676-8C1AC7301342}" srcOrd="0" destOrd="0" presId="urn:microsoft.com/office/officeart/2008/layout/HexagonCluster"/>
    <dgm:cxn modelId="{F40C60C3-7E15-4099-B283-7B07D040DC5F}" type="presParOf" srcId="{3D5F9830-041D-47E5-8E2E-52821BC405AE}" destId="{80CD29F8-D042-49AA-ACE0-0B341C71BC30}" srcOrd="1" destOrd="0" presId="urn:microsoft.com/office/officeart/2008/layout/HexagonCluster"/>
    <dgm:cxn modelId="{1DB81350-5EF9-4E14-9044-681B7E34C0DF}" type="presParOf" srcId="{80CD29F8-D042-49AA-ACE0-0B341C71BC30}" destId="{8392B789-9904-49FC-B246-367E65DD3102}" srcOrd="0" destOrd="0" presId="urn:microsoft.com/office/officeart/2008/layout/HexagonCluster"/>
    <dgm:cxn modelId="{6E4BAA39-1C81-4122-8FA9-CE9958ECDC17}" type="presParOf" srcId="{3D5F9830-041D-47E5-8E2E-52821BC405AE}" destId="{1169DD71-0B42-44A1-B418-D9FB7326628C}" srcOrd="2" destOrd="0" presId="urn:microsoft.com/office/officeart/2008/layout/HexagonCluster"/>
    <dgm:cxn modelId="{DEC49808-2EB3-4ED9-BA63-E42916EC46D2}" type="presParOf" srcId="{1169DD71-0B42-44A1-B418-D9FB7326628C}" destId="{2CFD6830-97FF-420E-8563-C12984746CCD}" srcOrd="0" destOrd="0" presId="urn:microsoft.com/office/officeart/2008/layout/HexagonCluster"/>
    <dgm:cxn modelId="{5ADC0614-957C-4039-BB67-8CFDDCA7202B}" type="presParOf" srcId="{3D5F9830-041D-47E5-8E2E-52821BC405AE}" destId="{E00B796C-167B-44D5-BD35-2A9667B4C7A9}" srcOrd="3" destOrd="0" presId="urn:microsoft.com/office/officeart/2008/layout/HexagonCluster"/>
    <dgm:cxn modelId="{88C0519B-55F3-4C3B-AA84-ED9E07252595}" type="presParOf" srcId="{E00B796C-167B-44D5-BD35-2A9667B4C7A9}" destId="{F1A02348-0052-49D7-8A47-E5E2212A41DD}" srcOrd="0" destOrd="0" presId="urn:microsoft.com/office/officeart/2008/layout/HexagonCluster"/>
    <dgm:cxn modelId="{06657854-A700-44EA-8539-E8F82DC72EE5}" type="presParOf" srcId="{3D5F9830-041D-47E5-8E2E-52821BC405AE}" destId="{92DFBA41-E59C-456C-A256-494222B3AFF6}" srcOrd="4" destOrd="0" presId="urn:microsoft.com/office/officeart/2008/layout/HexagonCluster"/>
    <dgm:cxn modelId="{64F04C92-2C39-4048-8D62-D5515BCB13AD}" type="presParOf" srcId="{92DFBA41-E59C-456C-A256-494222B3AFF6}" destId="{1322A881-CB48-47E2-A1D5-4474CE0A1881}" srcOrd="0" destOrd="0" presId="urn:microsoft.com/office/officeart/2008/layout/HexagonCluster"/>
    <dgm:cxn modelId="{32270F63-0C5F-4A7D-A950-CE66B4599B45}" type="presParOf" srcId="{3D5F9830-041D-47E5-8E2E-52821BC405AE}" destId="{A863D039-2EED-428C-B8DE-78CB125434E9}" srcOrd="5" destOrd="0" presId="urn:microsoft.com/office/officeart/2008/layout/HexagonCluster"/>
    <dgm:cxn modelId="{E647EAF5-B6C9-4379-AE46-B9005E7D7A0C}" type="presParOf" srcId="{A863D039-2EED-428C-B8DE-78CB125434E9}" destId="{7A792A0A-1020-42D2-AF6A-DE8870999FDD}" srcOrd="0" destOrd="0" presId="urn:microsoft.com/office/officeart/2008/layout/HexagonCluster"/>
    <dgm:cxn modelId="{435E03E3-9777-4338-BCD8-EF99F230AEC4}" type="presParOf" srcId="{3D5F9830-041D-47E5-8E2E-52821BC405AE}" destId="{5B1CEF2F-E688-47EB-990E-5F7350566A64}" srcOrd="6" destOrd="0" presId="urn:microsoft.com/office/officeart/2008/layout/HexagonCluster"/>
    <dgm:cxn modelId="{A7AAE381-43AC-4330-B498-94CEEC303741}" type="presParOf" srcId="{5B1CEF2F-E688-47EB-990E-5F7350566A64}" destId="{20E0B9B3-04B0-46EA-A140-C8F2337E63E6}" srcOrd="0" destOrd="0" presId="urn:microsoft.com/office/officeart/2008/layout/HexagonCluster"/>
    <dgm:cxn modelId="{7A3C0D1D-2B44-41D7-B7FB-F8F0A775B32A}" type="presParOf" srcId="{3D5F9830-041D-47E5-8E2E-52821BC405AE}" destId="{FB36D0F3-460A-4DFC-9461-262A235B9E9C}" srcOrd="7" destOrd="0" presId="urn:microsoft.com/office/officeart/2008/layout/HexagonCluster"/>
    <dgm:cxn modelId="{A81B8D72-EFC4-4EAA-A51E-6A6F24309D2C}" type="presParOf" srcId="{FB36D0F3-460A-4DFC-9461-262A235B9E9C}" destId="{4D8972E9-F535-4B8B-8D2D-4F51A307555A}" srcOrd="0" destOrd="0" presId="urn:microsoft.com/office/officeart/2008/layout/HexagonCluster"/>
    <dgm:cxn modelId="{5AC7131F-B864-40F7-8659-FC4167404701}" type="presParOf" srcId="{3D5F9830-041D-47E5-8E2E-52821BC405AE}" destId="{BDA0155F-56D1-4C7C-85F3-8D92615587F4}" srcOrd="8" destOrd="0" presId="urn:microsoft.com/office/officeart/2008/layout/HexagonCluster"/>
    <dgm:cxn modelId="{296412A6-C38A-4B17-80B7-8817CE081684}" type="presParOf" srcId="{BDA0155F-56D1-4C7C-85F3-8D92615587F4}" destId="{5FAF8D6C-7B68-4C42-B970-1CE7A3A62DD8}" srcOrd="0" destOrd="0" presId="urn:microsoft.com/office/officeart/2008/layout/HexagonCluster"/>
    <dgm:cxn modelId="{CAC37A14-9F9A-4344-8243-5C27D56B28CB}" type="presParOf" srcId="{3D5F9830-041D-47E5-8E2E-52821BC405AE}" destId="{47C346A2-AB32-4460-871E-9370FFC6C1D2}" srcOrd="9" destOrd="0" presId="urn:microsoft.com/office/officeart/2008/layout/HexagonCluster"/>
    <dgm:cxn modelId="{797C0D80-1DEC-4B83-89EF-E1EA2E4BA68B}" type="presParOf" srcId="{47C346A2-AB32-4460-871E-9370FFC6C1D2}" destId="{1DD62919-8137-4B20-926F-F67AC7CB3AAF}" srcOrd="0" destOrd="0" presId="urn:microsoft.com/office/officeart/2008/layout/HexagonCluster"/>
    <dgm:cxn modelId="{A6AFAF20-499C-4876-A7F8-07F1F0023E90}" type="presParOf" srcId="{3D5F9830-041D-47E5-8E2E-52821BC405AE}" destId="{275A1E8D-310A-4DAD-8464-0E0FA55B51D2}" srcOrd="10" destOrd="0" presId="urn:microsoft.com/office/officeart/2008/layout/HexagonCluster"/>
    <dgm:cxn modelId="{4C9E155D-40F5-43CA-8084-604E36EAC984}" type="presParOf" srcId="{275A1E8D-310A-4DAD-8464-0E0FA55B51D2}" destId="{4C2D69F2-0C73-455E-9C0A-7D433F797CA6}" srcOrd="0" destOrd="0" presId="urn:microsoft.com/office/officeart/2008/layout/HexagonCluster"/>
    <dgm:cxn modelId="{C61857F3-4005-4C45-BF9A-2DB531546DAD}" type="presParOf" srcId="{3D5F9830-041D-47E5-8E2E-52821BC405AE}" destId="{410B0A7A-4CDA-4D98-81BF-49A371FFE95C}" srcOrd="11" destOrd="0" presId="urn:microsoft.com/office/officeart/2008/layout/HexagonCluster"/>
    <dgm:cxn modelId="{10915717-0122-4D8F-8872-64448C80C4EF}" type="presParOf" srcId="{410B0A7A-4CDA-4D98-81BF-49A371FFE95C}" destId="{CD64BDC3-C76B-40F5-BFCF-C4FAC4C2A0AC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40552-2EC3-4A99-9676-8C1AC7301342}">
      <dsp:nvSpPr>
        <dsp:cNvPr id="0" name=""/>
        <dsp:cNvSpPr/>
      </dsp:nvSpPr>
      <dsp:spPr>
        <a:xfrm>
          <a:off x="2209335" y="3267722"/>
          <a:ext cx="2308207" cy="199007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Equipo</a:t>
          </a:r>
          <a:endParaRPr lang="es-E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Grande :&gt; 20 Personas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Pequeño: &lt; 10 Personas</a:t>
          </a:r>
          <a:endParaRPr lang="es-ES" sz="1600" kern="1200" dirty="0"/>
        </a:p>
      </dsp:txBody>
      <dsp:txXfrm>
        <a:off x="2567525" y="3576545"/>
        <a:ext cx="1591827" cy="1372431"/>
      </dsp:txXfrm>
    </dsp:sp>
    <dsp:sp modelId="{8392B789-9904-49FC-B246-367E65DD3102}">
      <dsp:nvSpPr>
        <dsp:cNvPr id="0" name=""/>
        <dsp:cNvSpPr/>
      </dsp:nvSpPr>
      <dsp:spPr>
        <a:xfrm>
          <a:off x="2269299" y="4146301"/>
          <a:ext cx="270249" cy="2329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D6830-97FF-420E-8563-C12984746CCD}">
      <dsp:nvSpPr>
        <dsp:cNvPr id="0" name=""/>
        <dsp:cNvSpPr/>
      </dsp:nvSpPr>
      <dsp:spPr>
        <a:xfrm>
          <a:off x="236269" y="2198811"/>
          <a:ext cx="2308207" cy="199007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02348-0052-49D7-8A47-E5E2212A41DD}">
      <dsp:nvSpPr>
        <dsp:cNvPr id="0" name=""/>
        <dsp:cNvSpPr/>
      </dsp:nvSpPr>
      <dsp:spPr>
        <a:xfrm>
          <a:off x="1807657" y="3925999"/>
          <a:ext cx="270249" cy="2329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2A881-CB48-47E2-A1D5-4474CE0A1881}">
      <dsp:nvSpPr>
        <dsp:cNvPr id="0" name=""/>
        <dsp:cNvSpPr/>
      </dsp:nvSpPr>
      <dsp:spPr>
        <a:xfrm>
          <a:off x="4175829" y="2175151"/>
          <a:ext cx="2308207" cy="199007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Capacidades del Producto</a:t>
          </a:r>
          <a:endParaRPr lang="es-E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&gt; 50 funciones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&lt; 20 funciones</a:t>
          </a:r>
          <a:endParaRPr lang="es-ES" sz="1600" kern="1200" dirty="0"/>
        </a:p>
      </dsp:txBody>
      <dsp:txXfrm>
        <a:off x="4534019" y="2483974"/>
        <a:ext cx="1591827" cy="1372431"/>
      </dsp:txXfrm>
    </dsp:sp>
    <dsp:sp modelId="{7A792A0A-1020-42D2-AF6A-DE8870999FDD}">
      <dsp:nvSpPr>
        <dsp:cNvPr id="0" name=""/>
        <dsp:cNvSpPr/>
      </dsp:nvSpPr>
      <dsp:spPr>
        <a:xfrm>
          <a:off x="5753788" y="3900236"/>
          <a:ext cx="270249" cy="2329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E0B9B3-04B0-46EA-A140-C8F2337E63E6}">
      <dsp:nvSpPr>
        <dsp:cNvPr id="0" name=""/>
        <dsp:cNvSpPr/>
      </dsp:nvSpPr>
      <dsp:spPr>
        <a:xfrm>
          <a:off x="6142323" y="3267722"/>
          <a:ext cx="2308207" cy="199007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972E9-F535-4B8B-8D2D-4F51A307555A}">
      <dsp:nvSpPr>
        <dsp:cNvPr id="0" name=""/>
        <dsp:cNvSpPr/>
      </dsp:nvSpPr>
      <dsp:spPr>
        <a:xfrm>
          <a:off x="6202287" y="4146301"/>
          <a:ext cx="270249" cy="2329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AF8D6C-7B68-4C42-B970-1CE7A3A62DD8}">
      <dsp:nvSpPr>
        <dsp:cNvPr id="0" name=""/>
        <dsp:cNvSpPr/>
      </dsp:nvSpPr>
      <dsp:spPr>
        <a:xfrm>
          <a:off x="2209335" y="1087313"/>
          <a:ext cx="2308207" cy="199007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Tiempo</a:t>
          </a:r>
          <a:endParaRPr lang="es-E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 &gt; 1 año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&lt; 6 meses</a:t>
          </a:r>
          <a:endParaRPr lang="es-ES" sz="1600" kern="1200" dirty="0"/>
        </a:p>
      </dsp:txBody>
      <dsp:txXfrm>
        <a:off x="2567525" y="1396136"/>
        <a:ext cx="1591827" cy="1372431"/>
      </dsp:txXfrm>
    </dsp:sp>
    <dsp:sp modelId="{1DD62919-8137-4B20-926F-F67AC7CB3AAF}">
      <dsp:nvSpPr>
        <dsp:cNvPr id="0" name=""/>
        <dsp:cNvSpPr/>
      </dsp:nvSpPr>
      <dsp:spPr>
        <a:xfrm>
          <a:off x="3774151" y="1130426"/>
          <a:ext cx="270249" cy="2329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D69F2-0C73-455E-9C0A-7D433F797CA6}">
      <dsp:nvSpPr>
        <dsp:cNvPr id="0" name=""/>
        <dsp:cNvSpPr/>
      </dsp:nvSpPr>
      <dsp:spPr>
        <a:xfrm>
          <a:off x="4175829" y="0"/>
          <a:ext cx="2308207" cy="199007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4BDC3-C76B-40F5-BFCF-C4FAC4C2A0AC}">
      <dsp:nvSpPr>
        <dsp:cNvPr id="0" name=""/>
        <dsp:cNvSpPr/>
      </dsp:nvSpPr>
      <dsp:spPr>
        <a:xfrm>
          <a:off x="4244007" y="873846"/>
          <a:ext cx="270249" cy="2329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latin typeface="Times New Roman" panose="02020603050405020304" pitchFamily="18" charset="0"/>
              </a:defRPr>
            </a:lvl1pPr>
          </a:lstStyle>
          <a:p>
            <a:fld id="{CA644675-3B62-43E2-A076-86091593B7A8}" type="slidenum">
              <a:rPr lang="en-US" altLang="en-US"/>
              <a:pPr/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latin typeface="Times New Roman" panose="02020603050405020304" pitchFamily="18" charset="0"/>
              </a:defRPr>
            </a:lvl1pPr>
          </a:lstStyle>
          <a:p>
            <a:fld id="{1C1295FE-68CE-49A5-A5D3-E56B439432C7}" type="slidenum">
              <a:rPr lang="en-US" altLang="en-US"/>
              <a:pPr/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69638D-102B-4BFC-9425-0E1B4D2F19D8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F5462E-F700-407D-B5C1-B0D20EA92DC4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191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941513" y="7505700"/>
            <a:ext cx="2824162" cy="21177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859338"/>
            <a:ext cx="5207000" cy="45831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8017" tIns="48148" rIns="98017" bIns="48148"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A33810B-725F-455C-B169-988B97850D76}" type="slidenum">
              <a:rPr lang="es-ES" altLang="en-US" b="0">
                <a:latin typeface="Arial" panose="020B0604020202020204" pitchFamily="34" charset="0"/>
              </a:rPr>
              <a:pPr eaLnBrk="1" hangingPunct="1"/>
              <a:t>35</a:t>
            </a:fld>
            <a:endParaRPr lang="es-ES" altLang="en-US" b="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BO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14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Freeform 2050"/>
          <p:cNvSpPr>
            <a:spLocks/>
          </p:cNvSpPr>
          <p:nvPr/>
        </p:nvSpPr>
        <p:spPr bwMode="hidden">
          <a:xfrm>
            <a:off x="2590800" y="-20638"/>
            <a:ext cx="2757488" cy="6878638"/>
          </a:xfrm>
          <a:custGeom>
            <a:avLst/>
            <a:gdLst>
              <a:gd name="T0" fmla="*/ 494 w 1737"/>
              <a:gd name="T1" fmla="*/ 4309 h 4320"/>
              <a:gd name="T2" fmla="*/ 1737 w 1737"/>
              <a:gd name="T3" fmla="*/ 4320 h 4320"/>
              <a:gd name="T4" fmla="*/ 524 w 1737"/>
              <a:gd name="T5" fmla="*/ 0 h 4320"/>
              <a:gd name="T6" fmla="*/ 0 w 1737"/>
              <a:gd name="T7" fmla="*/ 7 h 4320"/>
              <a:gd name="T8" fmla="*/ 494 w 1737"/>
              <a:gd name="T9" fmla="*/ 4309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7" h="4320">
                <a:moveTo>
                  <a:pt x="494" y="4309"/>
                </a:moveTo>
                <a:lnTo>
                  <a:pt x="1737" y="4320"/>
                </a:lnTo>
                <a:lnTo>
                  <a:pt x="524" y="0"/>
                </a:lnTo>
                <a:lnTo>
                  <a:pt x="0" y="7"/>
                </a:lnTo>
                <a:lnTo>
                  <a:pt x="494" y="4309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379" name="Freeform 2051"/>
          <p:cNvSpPr>
            <a:spLocks/>
          </p:cNvSpPr>
          <p:nvPr/>
        </p:nvSpPr>
        <p:spPr bwMode="hidden">
          <a:xfrm>
            <a:off x="0" y="-23813"/>
            <a:ext cx="2757488" cy="6872288"/>
          </a:xfrm>
          <a:custGeom>
            <a:avLst/>
            <a:gdLst>
              <a:gd name="T0" fmla="*/ 494 w 1737"/>
              <a:gd name="T1" fmla="*/ 4309 h 4320"/>
              <a:gd name="T2" fmla="*/ 1737 w 1737"/>
              <a:gd name="T3" fmla="*/ 4320 h 4320"/>
              <a:gd name="T4" fmla="*/ 524 w 1737"/>
              <a:gd name="T5" fmla="*/ 0 h 4320"/>
              <a:gd name="T6" fmla="*/ 0 w 1737"/>
              <a:gd name="T7" fmla="*/ 7 h 4320"/>
              <a:gd name="T8" fmla="*/ 494 w 1737"/>
              <a:gd name="T9" fmla="*/ 4309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7" h="4320">
                <a:moveTo>
                  <a:pt x="494" y="4309"/>
                </a:moveTo>
                <a:lnTo>
                  <a:pt x="1737" y="4320"/>
                </a:lnTo>
                <a:lnTo>
                  <a:pt x="524" y="0"/>
                </a:lnTo>
                <a:lnTo>
                  <a:pt x="0" y="7"/>
                </a:lnTo>
                <a:lnTo>
                  <a:pt x="494" y="4309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380" name="Freeform 2052"/>
          <p:cNvSpPr>
            <a:spLocks/>
          </p:cNvSpPr>
          <p:nvPr/>
        </p:nvSpPr>
        <p:spPr bwMode="hidden">
          <a:xfrm>
            <a:off x="3048000" y="-26988"/>
            <a:ext cx="3302000" cy="6864351"/>
          </a:xfrm>
          <a:custGeom>
            <a:avLst/>
            <a:gdLst>
              <a:gd name="T0" fmla="*/ 0 w 2080"/>
              <a:gd name="T1" fmla="*/ 7 h 4338"/>
              <a:gd name="T2" fmla="*/ 1870 w 2080"/>
              <a:gd name="T3" fmla="*/ 4338 h 4338"/>
              <a:gd name="T4" fmla="*/ 2080 w 2080"/>
              <a:gd name="T5" fmla="*/ 4338 h 4338"/>
              <a:gd name="T6" fmla="*/ 1033 w 2080"/>
              <a:gd name="T7" fmla="*/ 0 h 4338"/>
              <a:gd name="T8" fmla="*/ 0 w 2080"/>
              <a:gd name="T9" fmla="*/ 7 h 4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0" h="4338">
                <a:moveTo>
                  <a:pt x="0" y="7"/>
                </a:moveTo>
                <a:lnTo>
                  <a:pt x="1870" y="4338"/>
                </a:lnTo>
                <a:lnTo>
                  <a:pt x="2080" y="4338"/>
                </a:lnTo>
                <a:lnTo>
                  <a:pt x="1033" y="0"/>
                </a:lnTo>
                <a:lnTo>
                  <a:pt x="0" y="7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381" name="Freeform 2053"/>
          <p:cNvSpPr>
            <a:spLocks/>
          </p:cNvSpPr>
          <p:nvPr/>
        </p:nvSpPr>
        <p:spPr bwMode="invGray">
          <a:xfrm>
            <a:off x="2590800" y="3889375"/>
            <a:ext cx="2757488" cy="606425"/>
          </a:xfrm>
          <a:custGeom>
            <a:avLst/>
            <a:gdLst>
              <a:gd name="T0" fmla="*/ 494 w 1737"/>
              <a:gd name="T1" fmla="*/ 4309 h 4320"/>
              <a:gd name="T2" fmla="*/ 1737 w 1737"/>
              <a:gd name="T3" fmla="*/ 4320 h 4320"/>
              <a:gd name="T4" fmla="*/ 524 w 1737"/>
              <a:gd name="T5" fmla="*/ 0 h 4320"/>
              <a:gd name="T6" fmla="*/ 0 w 1737"/>
              <a:gd name="T7" fmla="*/ 7 h 4320"/>
              <a:gd name="T8" fmla="*/ 494 w 1737"/>
              <a:gd name="T9" fmla="*/ 4309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7" h="4320">
                <a:moveTo>
                  <a:pt x="494" y="4309"/>
                </a:moveTo>
                <a:lnTo>
                  <a:pt x="1737" y="4320"/>
                </a:lnTo>
                <a:lnTo>
                  <a:pt x="524" y="0"/>
                </a:lnTo>
                <a:lnTo>
                  <a:pt x="0" y="7"/>
                </a:lnTo>
                <a:lnTo>
                  <a:pt x="494" y="4309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382" name="Freeform 2054"/>
          <p:cNvSpPr>
            <a:spLocks/>
          </p:cNvSpPr>
          <p:nvPr/>
        </p:nvSpPr>
        <p:spPr bwMode="invGray">
          <a:xfrm>
            <a:off x="0" y="3935413"/>
            <a:ext cx="2757488" cy="604837"/>
          </a:xfrm>
          <a:custGeom>
            <a:avLst/>
            <a:gdLst>
              <a:gd name="T0" fmla="*/ 494 w 1737"/>
              <a:gd name="T1" fmla="*/ 4309 h 4320"/>
              <a:gd name="T2" fmla="*/ 1737 w 1737"/>
              <a:gd name="T3" fmla="*/ 4320 h 4320"/>
              <a:gd name="T4" fmla="*/ 524 w 1737"/>
              <a:gd name="T5" fmla="*/ 0 h 4320"/>
              <a:gd name="T6" fmla="*/ 0 w 1737"/>
              <a:gd name="T7" fmla="*/ 7 h 4320"/>
              <a:gd name="T8" fmla="*/ 494 w 1737"/>
              <a:gd name="T9" fmla="*/ 4309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7" h="4320">
                <a:moveTo>
                  <a:pt x="494" y="4309"/>
                </a:moveTo>
                <a:lnTo>
                  <a:pt x="1737" y="4320"/>
                </a:lnTo>
                <a:lnTo>
                  <a:pt x="524" y="0"/>
                </a:lnTo>
                <a:lnTo>
                  <a:pt x="0" y="7"/>
                </a:lnTo>
                <a:lnTo>
                  <a:pt x="494" y="4309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383" name="Freeform 2055"/>
          <p:cNvSpPr>
            <a:spLocks/>
          </p:cNvSpPr>
          <p:nvPr/>
        </p:nvSpPr>
        <p:spPr bwMode="invGray">
          <a:xfrm>
            <a:off x="3048000" y="3935413"/>
            <a:ext cx="3302000" cy="604837"/>
          </a:xfrm>
          <a:custGeom>
            <a:avLst/>
            <a:gdLst>
              <a:gd name="T0" fmla="*/ 0 w 2080"/>
              <a:gd name="T1" fmla="*/ 7 h 4338"/>
              <a:gd name="T2" fmla="*/ 1870 w 2080"/>
              <a:gd name="T3" fmla="*/ 4338 h 4338"/>
              <a:gd name="T4" fmla="*/ 2080 w 2080"/>
              <a:gd name="T5" fmla="*/ 4338 h 4338"/>
              <a:gd name="T6" fmla="*/ 1033 w 2080"/>
              <a:gd name="T7" fmla="*/ 0 h 4338"/>
              <a:gd name="T8" fmla="*/ 0 w 2080"/>
              <a:gd name="T9" fmla="*/ 7 h 4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0" h="4338">
                <a:moveTo>
                  <a:pt x="0" y="7"/>
                </a:moveTo>
                <a:lnTo>
                  <a:pt x="1870" y="4338"/>
                </a:lnTo>
                <a:lnTo>
                  <a:pt x="2080" y="4338"/>
                </a:lnTo>
                <a:lnTo>
                  <a:pt x="1033" y="0"/>
                </a:lnTo>
                <a:lnTo>
                  <a:pt x="0" y="7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384" name="Rectangle 2056"/>
          <p:cNvSpPr>
            <a:spLocks noChangeArrowheads="1"/>
          </p:cNvSpPr>
          <p:nvPr/>
        </p:nvSpPr>
        <p:spPr bwMode="invGray">
          <a:xfrm>
            <a:off x="0" y="4191000"/>
            <a:ext cx="9144000" cy="2222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385" name="Rectangle 2057"/>
          <p:cNvSpPr>
            <a:spLocks noChangeArrowheads="1"/>
          </p:cNvSpPr>
          <p:nvPr/>
        </p:nvSpPr>
        <p:spPr bwMode="hidden">
          <a:xfrm>
            <a:off x="0" y="4559300"/>
            <a:ext cx="9144000" cy="9144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386" name="Rectangle 2058"/>
          <p:cNvSpPr>
            <a:spLocks noChangeArrowheads="1"/>
          </p:cNvSpPr>
          <p:nvPr/>
        </p:nvSpPr>
        <p:spPr bwMode="hidden">
          <a:xfrm>
            <a:off x="0" y="5397500"/>
            <a:ext cx="9144000" cy="1447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387" name="Rectangle 2059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s-ES" altLang="en-US" noProof="0" smtClean="0"/>
              <a:t>Haga clic para modificar el estilo de título del patrón</a:t>
            </a:r>
          </a:p>
        </p:txBody>
      </p:sp>
      <p:sp>
        <p:nvSpPr>
          <p:cNvPr id="229388" name="Rectangle 2060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s-ES" altLang="en-US" noProof="0" smtClean="0"/>
              <a:t>Haga clic para modificar el estilo de subtítulo del patrón</a:t>
            </a:r>
          </a:p>
        </p:txBody>
      </p:sp>
      <p:sp>
        <p:nvSpPr>
          <p:cNvPr id="229389" name="Rectangle 206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latin typeface="Arial" panose="020B0604020202020204" pitchFamily="34" charset="0"/>
              </a:defRPr>
            </a:lvl1pPr>
          </a:lstStyle>
          <a:p>
            <a:endParaRPr lang="es-ES" altLang="en-US"/>
          </a:p>
        </p:txBody>
      </p:sp>
      <p:sp>
        <p:nvSpPr>
          <p:cNvPr id="229390" name="Rectangle 206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B6353A19-25A6-4738-8BD4-0C164FB06202}" type="slidenum">
              <a:rPr lang="es-ES" altLang="en-US"/>
              <a:pPr/>
              <a:t>‹Nº›</a:t>
            </a:fld>
            <a:endParaRPr lang="es-ES" altLang="en-US"/>
          </a:p>
        </p:txBody>
      </p:sp>
      <p:sp>
        <p:nvSpPr>
          <p:cNvPr id="229391" name="Rectangle 2063"/>
          <p:cNvSpPr>
            <a:spLocks noChangeArrowheads="1"/>
          </p:cNvSpPr>
          <p:nvPr/>
        </p:nvSpPr>
        <p:spPr bwMode="invGray">
          <a:xfrm>
            <a:off x="0" y="434975"/>
            <a:ext cx="9144000" cy="2222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6858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6FBDC6C-CCD2-4669-881B-ECC4D5C90ACB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0926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43700" y="-76200"/>
            <a:ext cx="2171700" cy="6477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228600" y="-76200"/>
            <a:ext cx="6362700" cy="64770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6858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92BBFAD-C283-4AAB-AB8D-37EA5726D677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089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BO" dirty="0" smtClean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228600" indent="-228600">
              <a:buFont typeface="+mj-lt"/>
              <a:buAutoNum type="arabicPeriod"/>
              <a:defRPr/>
            </a:lvl1pPr>
          </a:lstStyle>
          <a:p>
            <a:fld id="{2C7B2D28-D29C-40E7-8D1C-28DAEDE2F03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5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1199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6858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5D0158-A682-46E8-AEDE-8E943769DFF0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0441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6858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BC91D50-6DDE-47EF-BA57-13A987357FDD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5055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6858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54FAA4-1B24-4EC0-A2AF-56FFDD54C3D8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0743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6858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470FC27-2EC6-42FA-B1CF-39033DE2EE9B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5721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6858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4C4F7DB-E6B2-4445-9399-7D50B9BE77FB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1772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6858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F4297DD-FFC5-43EB-AEE7-D44DB08DBC64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124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Freeform 2"/>
          <p:cNvSpPr>
            <a:spLocks/>
          </p:cNvSpPr>
          <p:nvPr/>
        </p:nvSpPr>
        <p:spPr bwMode="hidden">
          <a:xfrm>
            <a:off x="1447800" y="6350"/>
            <a:ext cx="2757488" cy="6878638"/>
          </a:xfrm>
          <a:custGeom>
            <a:avLst/>
            <a:gdLst>
              <a:gd name="T0" fmla="*/ 494 w 1737"/>
              <a:gd name="T1" fmla="*/ 4309 h 4320"/>
              <a:gd name="T2" fmla="*/ 1737 w 1737"/>
              <a:gd name="T3" fmla="*/ 4320 h 4320"/>
              <a:gd name="T4" fmla="*/ 524 w 1737"/>
              <a:gd name="T5" fmla="*/ 0 h 4320"/>
              <a:gd name="T6" fmla="*/ 0 w 1737"/>
              <a:gd name="T7" fmla="*/ 7 h 4320"/>
              <a:gd name="T8" fmla="*/ 494 w 1737"/>
              <a:gd name="T9" fmla="*/ 4309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7" h="4320">
                <a:moveTo>
                  <a:pt x="494" y="4309"/>
                </a:moveTo>
                <a:lnTo>
                  <a:pt x="1737" y="4320"/>
                </a:lnTo>
                <a:lnTo>
                  <a:pt x="524" y="0"/>
                </a:lnTo>
                <a:lnTo>
                  <a:pt x="0" y="7"/>
                </a:lnTo>
                <a:lnTo>
                  <a:pt x="494" y="4309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55" name="Freeform 3"/>
          <p:cNvSpPr>
            <a:spLocks/>
          </p:cNvSpPr>
          <p:nvPr/>
        </p:nvSpPr>
        <p:spPr bwMode="hidden">
          <a:xfrm>
            <a:off x="-14288" y="3175"/>
            <a:ext cx="2757488" cy="6872288"/>
          </a:xfrm>
          <a:custGeom>
            <a:avLst/>
            <a:gdLst>
              <a:gd name="T0" fmla="*/ 494 w 1737"/>
              <a:gd name="T1" fmla="*/ 4309 h 4320"/>
              <a:gd name="T2" fmla="*/ 1737 w 1737"/>
              <a:gd name="T3" fmla="*/ 4320 h 4320"/>
              <a:gd name="T4" fmla="*/ 524 w 1737"/>
              <a:gd name="T5" fmla="*/ 0 h 4320"/>
              <a:gd name="T6" fmla="*/ 0 w 1737"/>
              <a:gd name="T7" fmla="*/ 7 h 4320"/>
              <a:gd name="T8" fmla="*/ 494 w 1737"/>
              <a:gd name="T9" fmla="*/ 4309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7" h="4320">
                <a:moveTo>
                  <a:pt x="494" y="4309"/>
                </a:moveTo>
                <a:lnTo>
                  <a:pt x="1737" y="4320"/>
                </a:lnTo>
                <a:lnTo>
                  <a:pt x="524" y="0"/>
                </a:lnTo>
                <a:lnTo>
                  <a:pt x="0" y="7"/>
                </a:lnTo>
                <a:lnTo>
                  <a:pt x="494" y="4309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56" name="Freeform 4"/>
          <p:cNvSpPr>
            <a:spLocks/>
          </p:cNvSpPr>
          <p:nvPr/>
        </p:nvSpPr>
        <p:spPr bwMode="hidden">
          <a:xfrm>
            <a:off x="4800600" y="7938"/>
            <a:ext cx="2760663" cy="6873875"/>
          </a:xfrm>
          <a:custGeom>
            <a:avLst/>
            <a:gdLst>
              <a:gd name="T0" fmla="*/ 494 w 1739"/>
              <a:gd name="T1" fmla="*/ 4415 h 4420"/>
              <a:gd name="T2" fmla="*/ 1739 w 1739"/>
              <a:gd name="T3" fmla="*/ 4420 h 4420"/>
              <a:gd name="T4" fmla="*/ 524 w 1739"/>
              <a:gd name="T5" fmla="*/ 0 h 4420"/>
              <a:gd name="T6" fmla="*/ 0 w 1739"/>
              <a:gd name="T7" fmla="*/ 7 h 4420"/>
              <a:gd name="T8" fmla="*/ 494 w 1739"/>
              <a:gd name="T9" fmla="*/ 4415 h 4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9" h="4420">
                <a:moveTo>
                  <a:pt x="494" y="4415"/>
                </a:moveTo>
                <a:lnTo>
                  <a:pt x="1739" y="4420"/>
                </a:lnTo>
                <a:lnTo>
                  <a:pt x="524" y="0"/>
                </a:lnTo>
                <a:lnTo>
                  <a:pt x="0" y="7"/>
                </a:lnTo>
                <a:lnTo>
                  <a:pt x="494" y="4415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57" name="Freeform 5"/>
          <p:cNvSpPr>
            <a:spLocks/>
          </p:cNvSpPr>
          <p:nvPr/>
        </p:nvSpPr>
        <p:spPr bwMode="hidden">
          <a:xfrm>
            <a:off x="1905000" y="0"/>
            <a:ext cx="3302000" cy="6864350"/>
          </a:xfrm>
          <a:custGeom>
            <a:avLst/>
            <a:gdLst>
              <a:gd name="T0" fmla="*/ 0 w 2080"/>
              <a:gd name="T1" fmla="*/ 7 h 4338"/>
              <a:gd name="T2" fmla="*/ 1870 w 2080"/>
              <a:gd name="T3" fmla="*/ 4338 h 4338"/>
              <a:gd name="T4" fmla="*/ 2080 w 2080"/>
              <a:gd name="T5" fmla="*/ 4338 h 4338"/>
              <a:gd name="T6" fmla="*/ 1033 w 2080"/>
              <a:gd name="T7" fmla="*/ 0 h 4338"/>
              <a:gd name="T8" fmla="*/ 0 w 2080"/>
              <a:gd name="T9" fmla="*/ 7 h 4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0" h="4338">
                <a:moveTo>
                  <a:pt x="0" y="7"/>
                </a:moveTo>
                <a:lnTo>
                  <a:pt x="1870" y="4338"/>
                </a:lnTo>
                <a:lnTo>
                  <a:pt x="2080" y="4338"/>
                </a:lnTo>
                <a:lnTo>
                  <a:pt x="1033" y="0"/>
                </a:lnTo>
                <a:lnTo>
                  <a:pt x="0" y="7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58" name="Freeform 6"/>
          <p:cNvSpPr>
            <a:spLocks/>
          </p:cNvSpPr>
          <p:nvPr/>
        </p:nvSpPr>
        <p:spPr bwMode="hidden">
          <a:xfrm>
            <a:off x="1447800" y="6294438"/>
            <a:ext cx="2757488" cy="606425"/>
          </a:xfrm>
          <a:custGeom>
            <a:avLst/>
            <a:gdLst>
              <a:gd name="T0" fmla="*/ 494 w 1737"/>
              <a:gd name="T1" fmla="*/ 4309 h 4320"/>
              <a:gd name="T2" fmla="*/ 1737 w 1737"/>
              <a:gd name="T3" fmla="*/ 4320 h 4320"/>
              <a:gd name="T4" fmla="*/ 524 w 1737"/>
              <a:gd name="T5" fmla="*/ 0 h 4320"/>
              <a:gd name="T6" fmla="*/ 0 w 1737"/>
              <a:gd name="T7" fmla="*/ 7 h 4320"/>
              <a:gd name="T8" fmla="*/ 494 w 1737"/>
              <a:gd name="T9" fmla="*/ 4309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7" h="4320">
                <a:moveTo>
                  <a:pt x="494" y="4309"/>
                </a:moveTo>
                <a:lnTo>
                  <a:pt x="1737" y="4320"/>
                </a:lnTo>
                <a:lnTo>
                  <a:pt x="524" y="0"/>
                </a:lnTo>
                <a:lnTo>
                  <a:pt x="0" y="7"/>
                </a:lnTo>
                <a:lnTo>
                  <a:pt x="494" y="4309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hidden">
          <a:xfrm>
            <a:off x="0" y="1044575"/>
            <a:ext cx="9144000" cy="2222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6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" altLang="en-US" smtClean="0"/>
              <a:t>Haga clic para modificar el estilo de título del patrón</a:t>
            </a:r>
          </a:p>
        </p:txBody>
      </p:sp>
      <p:sp>
        <p:nvSpPr>
          <p:cNvPr id="22836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 dirty="0" smtClean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Font typeface="Wingdings" panose="05000000000000000000" pitchFamily="2" charset="2"/>
              <a:buNone/>
            </a:pPr>
            <a:fld id="{2C7B2D28-D29C-40E7-8D1C-28DAEDE2F030}" type="slidenum">
              <a:rPr lang="en-US" smtClean="0"/>
              <a:pPr>
                <a:buFont typeface="Wingdings" panose="05000000000000000000" pitchFamily="2" charset="2"/>
                <a:buNone/>
              </a:pPr>
              <a:t>‹Nº›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anose="020B0A040201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anose="020B0A040201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anose="020B0A040201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anose="020B0A040201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anose="020B0A040201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anose="020B0A040201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anose="020B0A040201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5000"/>
        <a:buBlip>
          <a:blip r:embed="rId13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anbantool.com/es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6400" y="2195781"/>
            <a:ext cx="7239000" cy="1323439"/>
          </a:xfrm>
        </p:spPr>
        <p:txBody>
          <a:bodyPr/>
          <a:lstStyle/>
          <a:p>
            <a:r>
              <a:rPr lang="en-US" altLang="en-US" sz="4000" dirty="0" err="1" smtClean="0"/>
              <a:t>Planificación</a:t>
            </a:r>
            <a:r>
              <a:rPr lang="en-US" altLang="en-US" sz="4000" dirty="0" smtClean="0"/>
              <a:t> de </a:t>
            </a:r>
            <a:r>
              <a:rPr lang="en-US" altLang="en-US" sz="4000" dirty="0" smtClean="0"/>
              <a:t/>
            </a:r>
            <a:br>
              <a:rPr lang="en-US" altLang="en-US" sz="4000" dirty="0" smtClean="0"/>
            </a:br>
            <a:r>
              <a:rPr lang="en-US" altLang="en-US" sz="4000" dirty="0" err="1" smtClean="0"/>
              <a:t>Proyectos</a:t>
            </a:r>
            <a:r>
              <a:rPr lang="en-US" altLang="en-US" sz="4000" dirty="0" smtClean="0"/>
              <a:t> </a:t>
            </a:r>
            <a:r>
              <a:rPr lang="en-US" altLang="en-US" sz="4000" dirty="0" smtClean="0"/>
              <a:t>de SW</a:t>
            </a:r>
            <a:endParaRPr lang="en-US" altLang="en-US" sz="4000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altLang="en-US" smtClean="0"/>
              <a:t>Ing. Angel Baspineiro Valverde</a:t>
            </a:r>
            <a:endParaRPr lang="es-ES" altLang="en-US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0" y="603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2000" b="0" dirty="0">
                <a:latin typeface="Arial" panose="020B0604020202020204" pitchFamily="34" charset="0"/>
              </a:rPr>
              <a:t>SIS325 INGENIERIA DE SOFTWARE II                                 </a:t>
            </a:r>
            <a:r>
              <a:rPr lang="es-ES_tradnl" altLang="en-US" sz="2000" b="0" dirty="0" smtClean="0">
                <a:latin typeface="Arial" panose="020B0604020202020204" pitchFamily="34" charset="0"/>
              </a:rPr>
              <a:t>  </a:t>
            </a:r>
            <a:r>
              <a:rPr lang="es-ES_tradnl" altLang="en-US" sz="2000" b="0" dirty="0">
                <a:latin typeface="Arial" panose="020B0604020202020204" pitchFamily="34" charset="0"/>
              </a:rPr>
              <a:t>TEMA </a:t>
            </a:r>
            <a:r>
              <a:rPr lang="es-ES_tradnl" altLang="en-US" sz="2000" b="0" dirty="0" smtClean="0">
                <a:latin typeface="Arial" panose="020B0604020202020204" pitchFamily="34" charset="0"/>
              </a:rPr>
              <a:t>III –Parte 1</a:t>
            </a:r>
            <a:endParaRPr lang="es-ES" altLang="en-US" sz="20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smtClean="0"/>
              <a:t>Plan del proyecto vs Ciclo de Vida</a:t>
            </a:r>
            <a:br>
              <a:rPr lang="es-ES_tradnl" altLang="en-US" smtClean="0"/>
            </a:br>
            <a:r>
              <a:rPr lang="es-ES_tradnl" altLang="en-US" smtClean="0"/>
              <a:t>Como elegir el CV adecuado?</a:t>
            </a:r>
            <a:endParaRPr lang="es-ES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smtClean="0"/>
              <a:t>Volatilidad e Incertidumbre de los requerimientos</a:t>
            </a:r>
            <a:endParaRPr lang="es-ES" altLang="en-US" smtClean="0"/>
          </a:p>
        </p:txBody>
      </p:sp>
      <p:grpSp>
        <p:nvGrpSpPr>
          <p:cNvPr id="5124" name="Group 8"/>
          <p:cNvGrpSpPr>
            <a:grpSpLocks/>
          </p:cNvGrpSpPr>
          <p:nvPr/>
        </p:nvGrpSpPr>
        <p:grpSpPr bwMode="auto">
          <a:xfrm>
            <a:off x="538163" y="1844675"/>
            <a:ext cx="7489825" cy="1295400"/>
            <a:chOff x="340" y="1933"/>
            <a:chExt cx="4718" cy="816"/>
          </a:xfrm>
        </p:grpSpPr>
        <p:sp>
          <p:nvSpPr>
            <p:cNvPr id="5137" name="Rectangle 4"/>
            <p:cNvSpPr>
              <a:spLocks noChangeArrowheads="1"/>
            </p:cNvSpPr>
            <p:nvPr/>
          </p:nvSpPr>
          <p:spPr bwMode="auto">
            <a:xfrm>
              <a:off x="340" y="2137"/>
              <a:ext cx="1497" cy="409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FFFF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b="0">
                  <a:solidFill>
                    <a:schemeClr val="bg2"/>
                  </a:solidFill>
                  <a:latin typeface="Arial" panose="020B0604020202020204" pitchFamily="34" charset="0"/>
                </a:rPr>
                <a:t>Casi certidumbre</a:t>
              </a:r>
              <a:endParaRPr lang="es-ES" altLang="en-US" b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38" name="Rectangle 5"/>
            <p:cNvSpPr>
              <a:spLocks noChangeArrowheads="1"/>
            </p:cNvSpPr>
            <p:nvPr/>
          </p:nvSpPr>
          <p:spPr bwMode="auto">
            <a:xfrm>
              <a:off x="1837" y="2137"/>
              <a:ext cx="1542" cy="4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b="0">
                  <a:solidFill>
                    <a:schemeClr val="bg2"/>
                  </a:solidFill>
                  <a:latin typeface="Arial" panose="020B0604020202020204" pitchFamily="34" charset="0"/>
                </a:rPr>
                <a:t>Mediana Incertidumbre</a:t>
              </a:r>
              <a:endParaRPr lang="es-ES" altLang="en-US" b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39" name="AutoShape 7"/>
            <p:cNvSpPr>
              <a:spLocks noChangeArrowheads="1"/>
            </p:cNvSpPr>
            <p:nvPr/>
          </p:nvSpPr>
          <p:spPr bwMode="auto">
            <a:xfrm>
              <a:off x="3379" y="1933"/>
              <a:ext cx="1679" cy="816"/>
            </a:xfrm>
            <a:prstGeom prst="rightArrow">
              <a:avLst>
                <a:gd name="adj1" fmla="val 50000"/>
                <a:gd name="adj2" fmla="val 51440"/>
              </a:avLst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n-US" b="0">
                  <a:solidFill>
                    <a:schemeClr val="bg2"/>
                  </a:solidFill>
                  <a:latin typeface="Arial" panose="020B0604020202020204" pitchFamily="34" charset="0"/>
                </a:rPr>
                <a:t>Mayor Incertidumbre</a:t>
              </a:r>
              <a:endParaRPr lang="es-ES" altLang="en-US" b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125" name="Text Box 9"/>
          <p:cNvSpPr txBox="1">
            <a:spLocks noChangeArrowheads="1"/>
          </p:cNvSpPr>
          <p:nvPr/>
        </p:nvSpPr>
        <p:spPr bwMode="auto">
          <a:xfrm>
            <a:off x="468313" y="3789363"/>
            <a:ext cx="2376487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1400" b="0">
                <a:latin typeface="Arial" panose="020B0604020202020204" pitchFamily="34" charset="0"/>
              </a:rPr>
              <a:t>Requerimientos bien entendidos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1400" b="0">
                <a:latin typeface="Arial" panose="020B0604020202020204" pitchFamily="34" charset="0"/>
              </a:rPr>
              <a:t>Estabilidad de requerimientos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1400" b="0">
                <a:latin typeface="Arial" panose="020B0604020202020204" pitchFamily="34" charset="0"/>
              </a:rPr>
              <a:t>Prioridad en base a “mas urgente”</a:t>
            </a:r>
            <a:endParaRPr lang="es-ES" altLang="en-US" sz="1400" b="0">
              <a:latin typeface="Arial" panose="020B0604020202020204" pitchFamily="34" charset="0"/>
            </a:endParaRPr>
          </a:p>
        </p:txBody>
      </p:sp>
      <p:sp>
        <p:nvSpPr>
          <p:cNvPr id="5126" name="Text Box 11"/>
          <p:cNvSpPr txBox="1">
            <a:spLocks noChangeArrowheads="1"/>
          </p:cNvSpPr>
          <p:nvPr/>
        </p:nvSpPr>
        <p:spPr bwMode="auto">
          <a:xfrm>
            <a:off x="3059113" y="3790950"/>
            <a:ext cx="2376487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1400" b="0">
                <a:latin typeface="Arial" panose="020B0604020202020204" pitchFamily="34" charset="0"/>
              </a:rPr>
              <a:t>Requerimientos principales bien entendidos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1400" b="0">
                <a:latin typeface="Arial" panose="020B0604020202020204" pitchFamily="34" charset="0"/>
              </a:rPr>
              <a:t>Estabilidad de requerimientos principales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1400" b="0">
                <a:latin typeface="Arial" panose="020B0604020202020204" pitchFamily="34" charset="0"/>
              </a:rPr>
              <a:t>Prioridad  en base a “mas certeza”</a:t>
            </a:r>
            <a:endParaRPr lang="es-ES" altLang="en-US" sz="1400" b="0">
              <a:latin typeface="Arial" panose="020B0604020202020204" pitchFamily="34" charset="0"/>
            </a:endParaRPr>
          </a:p>
        </p:txBody>
      </p:sp>
      <p:sp>
        <p:nvSpPr>
          <p:cNvPr id="5127" name="Text Box 12"/>
          <p:cNvSpPr txBox="1">
            <a:spLocks noChangeArrowheads="1"/>
          </p:cNvSpPr>
          <p:nvPr/>
        </p:nvSpPr>
        <p:spPr bwMode="auto">
          <a:xfrm>
            <a:off x="5795963" y="3790950"/>
            <a:ext cx="2376487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1400" b="0">
                <a:latin typeface="Arial" panose="020B0604020202020204" pitchFamily="34" charset="0"/>
              </a:rPr>
              <a:t>Requerimientos no entendidos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1400" b="0">
                <a:latin typeface="Arial" panose="020B0604020202020204" pitchFamily="34" charset="0"/>
              </a:rPr>
              <a:t>Poca estabilidad de los requerimientos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n-US" sz="1400" b="0">
                <a:latin typeface="Arial" panose="020B0604020202020204" pitchFamily="34" charset="0"/>
              </a:rPr>
              <a:t>Prioridad  en base a “mas certeza”</a:t>
            </a:r>
            <a:endParaRPr lang="es-ES" altLang="en-US" sz="1400" b="0">
              <a:latin typeface="Arial" panose="020B0604020202020204" pitchFamily="34" charset="0"/>
            </a:endParaRPr>
          </a:p>
        </p:txBody>
      </p:sp>
      <p:sp>
        <p:nvSpPr>
          <p:cNvPr id="5128" name="AutoShape 13"/>
          <p:cNvSpPr>
            <a:spLocks noChangeArrowheads="1"/>
          </p:cNvSpPr>
          <p:nvPr/>
        </p:nvSpPr>
        <p:spPr bwMode="auto">
          <a:xfrm>
            <a:off x="1476375" y="2852738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BO" altLang="en-US"/>
          </a:p>
        </p:txBody>
      </p:sp>
      <p:sp>
        <p:nvSpPr>
          <p:cNvPr id="5129" name="AutoShape 14"/>
          <p:cNvSpPr>
            <a:spLocks noChangeArrowheads="1"/>
          </p:cNvSpPr>
          <p:nvPr/>
        </p:nvSpPr>
        <p:spPr bwMode="auto">
          <a:xfrm>
            <a:off x="3924300" y="2852738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BO" altLang="en-US"/>
          </a:p>
        </p:txBody>
      </p:sp>
      <p:sp>
        <p:nvSpPr>
          <p:cNvPr id="5130" name="AutoShape 15"/>
          <p:cNvSpPr>
            <a:spLocks noChangeArrowheads="1"/>
          </p:cNvSpPr>
          <p:nvPr/>
        </p:nvSpPr>
        <p:spPr bwMode="auto">
          <a:xfrm>
            <a:off x="6516688" y="2924175"/>
            <a:ext cx="215900" cy="935038"/>
          </a:xfrm>
          <a:prstGeom prst="downArrow">
            <a:avLst>
              <a:gd name="adj1" fmla="val 50000"/>
              <a:gd name="adj2" fmla="val 1082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BO" altLang="en-US"/>
          </a:p>
        </p:txBody>
      </p:sp>
      <p:sp>
        <p:nvSpPr>
          <p:cNvPr id="5131" name="Text Box 16"/>
          <p:cNvSpPr txBox="1">
            <a:spLocks noChangeArrowheads="1"/>
          </p:cNvSpPr>
          <p:nvPr/>
        </p:nvSpPr>
        <p:spPr bwMode="auto">
          <a:xfrm>
            <a:off x="539750" y="5969000"/>
            <a:ext cx="224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b="0">
                <a:solidFill>
                  <a:srgbClr val="FFFF00"/>
                </a:solidFill>
                <a:latin typeface="Arial" panose="020B0604020202020204" pitchFamily="34" charset="0"/>
              </a:rPr>
              <a:t>CV Por Incrementos</a:t>
            </a:r>
            <a:endParaRPr lang="es-ES" altLang="en-US" b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5132" name="Text Box 17"/>
          <p:cNvSpPr txBox="1">
            <a:spLocks noChangeArrowheads="1"/>
          </p:cNvSpPr>
          <p:nvPr/>
        </p:nvSpPr>
        <p:spPr bwMode="auto">
          <a:xfrm>
            <a:off x="3276600" y="6021388"/>
            <a:ext cx="221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b="0">
                <a:solidFill>
                  <a:srgbClr val="FFFF00"/>
                </a:solidFill>
                <a:latin typeface="Arial" panose="020B0604020202020204" pitchFamily="34" charset="0"/>
              </a:rPr>
              <a:t>CV Por Evoluciones</a:t>
            </a:r>
            <a:endParaRPr lang="es-ES" altLang="en-US" b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5133" name="Text Box 18"/>
          <p:cNvSpPr txBox="1">
            <a:spLocks noChangeArrowheads="1"/>
          </p:cNvSpPr>
          <p:nvPr/>
        </p:nvSpPr>
        <p:spPr bwMode="auto">
          <a:xfrm>
            <a:off x="5940425" y="5876925"/>
            <a:ext cx="1727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b="0">
                <a:solidFill>
                  <a:srgbClr val="FFFF00"/>
                </a:solidFill>
                <a:latin typeface="Arial" panose="020B0604020202020204" pitchFamily="34" charset="0"/>
              </a:rPr>
              <a:t>CV Por Prototipos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b="0">
                <a:solidFill>
                  <a:srgbClr val="FFFF00"/>
                </a:solidFill>
                <a:latin typeface="Arial" panose="020B0604020202020204" pitchFamily="34" charset="0"/>
              </a:rPr>
              <a:t>Evolutivos</a:t>
            </a:r>
            <a:endParaRPr lang="es-ES" altLang="en-US" b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5134" name="AutoShape 19"/>
          <p:cNvSpPr>
            <a:spLocks noChangeArrowheads="1"/>
          </p:cNvSpPr>
          <p:nvPr/>
        </p:nvSpPr>
        <p:spPr bwMode="auto">
          <a:xfrm>
            <a:off x="1403350" y="5445125"/>
            <a:ext cx="215900" cy="576263"/>
          </a:xfrm>
          <a:prstGeom prst="downArrow">
            <a:avLst>
              <a:gd name="adj1" fmla="val 50000"/>
              <a:gd name="adj2" fmla="val 66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BO" altLang="en-US"/>
          </a:p>
        </p:txBody>
      </p:sp>
      <p:sp>
        <p:nvSpPr>
          <p:cNvPr id="5135" name="AutoShape 20"/>
          <p:cNvSpPr>
            <a:spLocks noChangeArrowheads="1"/>
          </p:cNvSpPr>
          <p:nvPr/>
        </p:nvSpPr>
        <p:spPr bwMode="auto">
          <a:xfrm>
            <a:off x="3995738" y="5445125"/>
            <a:ext cx="217487" cy="647700"/>
          </a:xfrm>
          <a:prstGeom prst="downArrow">
            <a:avLst>
              <a:gd name="adj1" fmla="val 50000"/>
              <a:gd name="adj2" fmla="val 744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BO" altLang="en-US"/>
          </a:p>
        </p:txBody>
      </p:sp>
      <p:sp>
        <p:nvSpPr>
          <p:cNvPr id="5136" name="AutoShape 21"/>
          <p:cNvSpPr>
            <a:spLocks noChangeArrowheads="1"/>
          </p:cNvSpPr>
          <p:nvPr/>
        </p:nvSpPr>
        <p:spPr bwMode="auto">
          <a:xfrm>
            <a:off x="6443663" y="5373688"/>
            <a:ext cx="215900" cy="576262"/>
          </a:xfrm>
          <a:prstGeom prst="downArrow">
            <a:avLst>
              <a:gd name="adj1" fmla="val 50000"/>
              <a:gd name="adj2" fmla="val 66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BO" altLang="en-US"/>
          </a:p>
        </p:txBody>
      </p:sp>
    </p:spTree>
    <p:extLst>
      <p:ext uri="{BB962C8B-B14F-4D97-AF65-F5344CB8AC3E}">
        <p14:creationId xmlns:p14="http://schemas.microsoft.com/office/powerpoint/2010/main" val="162810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smtClean="0"/>
              <a:t>Planes Genéricos para pequeños proyectos (10 Semanas)</a:t>
            </a:r>
            <a:endParaRPr lang="es-ES" altLang="en-US" smtClean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875"/>
            <a:ext cx="914400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28"/>
          <a:stretch>
            <a:fillRect/>
          </a:stretch>
        </p:blipFill>
        <p:spPr bwMode="auto">
          <a:xfrm>
            <a:off x="0" y="3481388"/>
            <a:ext cx="9144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231775" y="1125538"/>
            <a:ext cx="15319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_tradnl" altLang="en-US"/>
              <a:t>Secuencial</a:t>
            </a:r>
            <a:endParaRPr lang="es-ES" altLang="en-US"/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376238" y="3106738"/>
            <a:ext cx="13223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_tradnl" altLang="en-US"/>
              <a:t>Iterativo</a:t>
            </a:r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26115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smtClean="0"/>
              <a:t>Planes siguiendo diferentes CV Iterativos</a:t>
            </a:r>
            <a:endParaRPr lang="es-ES" altLang="en-US" smtClean="0"/>
          </a:p>
        </p:txBody>
      </p:sp>
      <p:pic>
        <p:nvPicPr>
          <p:cNvPr id="717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57325"/>
            <a:ext cx="918051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7"/>
          <p:cNvSpPr txBox="1">
            <a:spLocks noChangeArrowheads="1"/>
          </p:cNvSpPr>
          <p:nvPr/>
        </p:nvSpPr>
        <p:spPr bwMode="auto">
          <a:xfrm>
            <a:off x="158750" y="1017588"/>
            <a:ext cx="3263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_tradnl" altLang="en-US"/>
              <a:t>Iterativo por incrementos</a:t>
            </a:r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4032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smtClean="0"/>
              <a:t>Planes siguiendo diferentes CV Iterativos</a:t>
            </a:r>
            <a:endParaRPr lang="es-ES" altLang="en-US" smtClean="0"/>
          </a:p>
        </p:txBody>
      </p:sp>
      <p:pic>
        <p:nvPicPr>
          <p:cNvPr id="819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9"/>
          <a:stretch>
            <a:fillRect/>
          </a:stretch>
        </p:blipFill>
        <p:spPr bwMode="auto">
          <a:xfrm>
            <a:off x="0" y="1722438"/>
            <a:ext cx="9144000" cy="422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231775" y="1162050"/>
            <a:ext cx="24542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_tradnl" altLang="en-US"/>
              <a:t>Iterativo Evolutivo</a:t>
            </a:r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7377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5263"/>
            <a:ext cx="91440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8"/>
          <p:cNvSpPr txBox="1">
            <a:spLocks noChangeArrowheads="1"/>
          </p:cNvSpPr>
          <p:nvPr/>
        </p:nvSpPr>
        <p:spPr bwMode="auto">
          <a:xfrm>
            <a:off x="231775" y="1090613"/>
            <a:ext cx="2982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_tradnl" altLang="en-US"/>
              <a:t>Prototipación Evolutiva</a:t>
            </a:r>
            <a:endParaRPr lang="es-ES" altLang="en-US"/>
          </a:p>
        </p:txBody>
      </p:sp>
      <p:sp>
        <p:nvSpPr>
          <p:cNvPr id="922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smtClean="0"/>
              <a:t>Planes siguiendo diferentes CV Iterativos</a:t>
            </a:r>
            <a:endParaRPr lang="es-ES" altLang="en-US" smtClean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4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sz="2400" dirty="0" smtClean="0"/>
              <a:t>Ideal para proceso iterativos evolutivos o incrementales</a:t>
            </a:r>
          </a:p>
          <a:p>
            <a:r>
              <a:rPr lang="es-BO" sz="2400" dirty="0" smtClean="0"/>
              <a:t>Ideal para Planificación Adaptativa o </a:t>
            </a:r>
            <a:r>
              <a:rPr lang="es-BO" sz="2400" dirty="0" smtClean="0"/>
              <a:t>Extrema</a:t>
            </a:r>
            <a:endParaRPr lang="es-BO" sz="2400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85800" y="164812"/>
            <a:ext cx="7772400" cy="584775"/>
          </a:xfrm>
        </p:spPr>
        <p:txBody>
          <a:bodyPr/>
          <a:lstStyle/>
          <a:p>
            <a:r>
              <a:rPr lang="es-BO" dirty="0" smtClean="0"/>
              <a:t>Planificación </a:t>
            </a:r>
            <a:r>
              <a:rPr lang="es-BO" dirty="0" err="1" smtClean="0"/>
              <a:t>Agil</a:t>
            </a:r>
            <a:r>
              <a:rPr lang="es-BO" dirty="0" smtClean="0"/>
              <a:t> </a:t>
            </a:r>
            <a:r>
              <a:rPr lang="es-BO" dirty="0" err="1" smtClean="0"/>
              <a:t>Scrum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21" y="2204864"/>
            <a:ext cx="8558666" cy="40324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11399" y="5829130"/>
            <a:ext cx="7993049" cy="8402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BO" dirty="0" smtClean="0">
                <a:solidFill>
                  <a:srgbClr val="FF0000"/>
                </a:solidFill>
              </a:rPr>
              <a:t>Reunión de Planificación: </a:t>
            </a:r>
            <a:br>
              <a:rPr lang="es-BO" dirty="0" smtClean="0">
                <a:solidFill>
                  <a:srgbClr val="FF0000"/>
                </a:solidFill>
              </a:rPr>
            </a:br>
            <a:r>
              <a:rPr lang="es-BO" dirty="0" smtClean="0">
                <a:solidFill>
                  <a:srgbClr val="FF0000"/>
                </a:solidFill>
              </a:rPr>
              <a:t>Una de las reuniones mas importantes del Proceso.  Responde a “Cuanto va a durar el Sprint y que vamos a hacer?”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74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4812"/>
            <a:ext cx="7772400" cy="584775"/>
          </a:xfrm>
        </p:spPr>
        <p:txBody>
          <a:bodyPr/>
          <a:lstStyle/>
          <a:p>
            <a:r>
              <a:rPr lang="es-BO" dirty="0" smtClean="0"/>
              <a:t>Pre-condiciones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84" y="1196752"/>
            <a:ext cx="8699032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9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4812"/>
            <a:ext cx="7772400" cy="584775"/>
          </a:xfrm>
        </p:spPr>
        <p:txBody>
          <a:bodyPr/>
          <a:lstStyle/>
          <a:p>
            <a:r>
              <a:rPr lang="es-BO" dirty="0" smtClean="0"/>
              <a:t>Entradas y Salidas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4" y="1143000"/>
            <a:ext cx="8502678" cy="5257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00" y="5294342"/>
            <a:ext cx="2688159" cy="1458883"/>
          </a:xfrm>
          <a:prstGeom prst="rect">
            <a:avLst/>
          </a:prstGeom>
        </p:spPr>
      </p:pic>
      <p:sp>
        <p:nvSpPr>
          <p:cNvPr id="6" name="Pentágono 5"/>
          <p:cNvSpPr/>
          <p:nvPr/>
        </p:nvSpPr>
        <p:spPr bwMode="auto">
          <a:xfrm>
            <a:off x="257200" y="3717032"/>
            <a:ext cx="4314800" cy="432048"/>
          </a:xfrm>
          <a:prstGeom prst="homePlat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7" name="Pentágono 6"/>
          <p:cNvSpPr/>
          <p:nvPr/>
        </p:nvSpPr>
        <p:spPr bwMode="auto">
          <a:xfrm>
            <a:off x="257200" y="3771900"/>
            <a:ext cx="3954760" cy="529580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  <a:tabLst/>
            </a:pPr>
            <a:r>
              <a:rPr kumimoji="0" lang="es-BO" sz="1800" b="1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Tahoma" panose="020B0604030504040204" pitchFamily="34" charset="0"/>
              </a:rPr>
              <a:t>VELOCIDAD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3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4812"/>
            <a:ext cx="7772400" cy="584775"/>
          </a:xfrm>
        </p:spPr>
        <p:txBody>
          <a:bodyPr/>
          <a:lstStyle/>
          <a:p>
            <a:r>
              <a:rPr lang="es-BO" dirty="0" smtClean="0"/>
              <a:t>Priorización de Historias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953809"/>
            <a:ext cx="7439744" cy="585892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327576" y="5663714"/>
            <a:ext cx="3816424" cy="11449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valiosa</a:t>
            </a:r>
            <a:r>
              <a:rPr lang="en-US" dirty="0"/>
              <a:t> o </a:t>
            </a:r>
            <a:r>
              <a:rPr lang="en-US" dirty="0" err="1"/>
              <a:t>urgente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 smtClean="0"/>
              <a:t>funcionalidad</a:t>
            </a:r>
            <a:r>
              <a:rPr lang="en-US" dirty="0"/>
              <a:t>?</a:t>
            </a:r>
            <a:endParaRPr lang="en-US" b="0" dirty="0"/>
          </a:p>
          <a:p>
            <a:r>
              <a:rPr lang="es-MX" dirty="0" smtClean="0"/>
              <a:t> Cómo </a:t>
            </a:r>
            <a:r>
              <a:rPr lang="es-MX" dirty="0"/>
              <a:t>de costosa es cada </a:t>
            </a:r>
            <a:r>
              <a:rPr lang="es-MX" dirty="0" smtClean="0"/>
              <a:t>funcionalidad?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4812"/>
            <a:ext cx="7772400" cy="584775"/>
          </a:xfrm>
        </p:spPr>
        <p:txBody>
          <a:bodyPr/>
          <a:lstStyle/>
          <a:p>
            <a:r>
              <a:rPr lang="es-BO" dirty="0" smtClean="0"/>
              <a:t>Alcance del Sprint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625" y="1124744"/>
            <a:ext cx="5479734" cy="470439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419872" y="4509120"/>
            <a:ext cx="373974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BO" sz="1600" dirty="0" smtClean="0">
                <a:solidFill>
                  <a:schemeClr val="bg1"/>
                </a:solidFill>
              </a:rPr>
              <a:t>Velocidad Ideal</a:t>
            </a:r>
            <a:br>
              <a:rPr lang="es-BO" sz="1600" dirty="0" smtClean="0">
                <a:solidFill>
                  <a:schemeClr val="bg1"/>
                </a:solidFill>
              </a:rPr>
            </a:br>
            <a:r>
              <a:rPr lang="es-BO" sz="1600" dirty="0" smtClean="0">
                <a:solidFill>
                  <a:schemeClr val="bg1"/>
                </a:solidFill>
              </a:rPr>
              <a:t>Equipo= (PH /Sprint) x FD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600" y="5713784"/>
            <a:ext cx="8686800" cy="955576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s-BO" dirty="0" smtClean="0">
                <a:solidFill>
                  <a:srgbClr val="FF0000"/>
                </a:solidFill>
              </a:rPr>
              <a:t>Velocidad Ideal = (4p x 10PH/sprint) * 70% = 28 PH</a:t>
            </a:r>
            <a:br>
              <a:rPr lang="es-BO" dirty="0" smtClean="0">
                <a:solidFill>
                  <a:srgbClr val="FF0000"/>
                </a:solidFill>
              </a:rPr>
            </a:br>
            <a:r>
              <a:rPr lang="es-BO" sz="2000" dirty="0" smtClean="0">
                <a:solidFill>
                  <a:srgbClr val="FF0000"/>
                </a:solidFill>
              </a:rPr>
              <a:t>Para un equipo de 4 personas, Sprint = 2  </a:t>
            </a:r>
            <a:r>
              <a:rPr lang="es-BO" sz="2000" dirty="0" err="1" smtClean="0">
                <a:solidFill>
                  <a:srgbClr val="FF0000"/>
                </a:solidFill>
              </a:rPr>
              <a:t>Sem</a:t>
            </a:r>
            <a:r>
              <a:rPr lang="es-BO" sz="2000" dirty="0" smtClean="0">
                <a:solidFill>
                  <a:srgbClr val="FF0000"/>
                </a:solidFill>
              </a:rPr>
              <a:t>, 1PH = 2hrs/día.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46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AutoShape 2"/>
          <p:cNvSpPr>
            <a:spLocks noChangeArrowheads="1"/>
          </p:cNvSpPr>
          <p:nvPr/>
        </p:nvSpPr>
        <p:spPr bwMode="auto">
          <a:xfrm flipH="1">
            <a:off x="685800" y="2133600"/>
            <a:ext cx="3810000" cy="1676400"/>
          </a:xfrm>
          <a:prstGeom prst="rtTriangl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2743200" y="152400"/>
            <a:ext cx="5943600" cy="3657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s-ES" altLang="en-US" sz="2400" i="1">
              <a:latin typeface="Times New Roman" panose="02020603050405020304" pitchFamily="18" charset="0"/>
            </a:endParaRPr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2819400" y="2667000"/>
            <a:ext cx="25781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Plan de desarrollo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2895600" y="304800"/>
            <a:ext cx="2692400" cy="847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Organización del grupo</a:t>
            </a:r>
          </a:p>
        </p:txBody>
      </p:sp>
      <p:cxnSp>
        <p:nvCxnSpPr>
          <p:cNvPr id="218118" name="AutoShape 6"/>
          <p:cNvCxnSpPr>
            <a:cxnSpLocks noChangeShapeType="1"/>
            <a:stCxn id="218116" idx="2"/>
            <a:endCxn id="218127" idx="0"/>
          </p:cNvCxnSpPr>
          <p:nvPr/>
        </p:nvCxnSpPr>
        <p:spPr bwMode="auto">
          <a:xfrm flipH="1">
            <a:off x="1530350" y="3162300"/>
            <a:ext cx="2578100" cy="1384300"/>
          </a:xfrm>
          <a:prstGeom prst="straightConnector1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119" name="AutoShape 7"/>
          <p:cNvCxnSpPr>
            <a:cxnSpLocks noChangeShapeType="1"/>
            <a:stCxn id="218116" idx="2"/>
            <a:endCxn id="218128" idx="0"/>
          </p:cNvCxnSpPr>
          <p:nvPr/>
        </p:nvCxnSpPr>
        <p:spPr bwMode="auto">
          <a:xfrm flipH="1">
            <a:off x="2520950" y="3162300"/>
            <a:ext cx="1587500" cy="2393950"/>
          </a:xfrm>
          <a:prstGeom prst="straightConnector1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120" name="AutoShape 8"/>
          <p:cNvCxnSpPr>
            <a:cxnSpLocks noChangeShapeType="1"/>
            <a:stCxn id="218116" idx="2"/>
            <a:endCxn id="218131" idx="0"/>
          </p:cNvCxnSpPr>
          <p:nvPr/>
        </p:nvCxnSpPr>
        <p:spPr bwMode="auto">
          <a:xfrm flipH="1">
            <a:off x="3667125" y="3162300"/>
            <a:ext cx="441325" cy="2957513"/>
          </a:xfrm>
          <a:prstGeom prst="straightConnector1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121" name="AutoShape 9"/>
          <p:cNvCxnSpPr>
            <a:cxnSpLocks noChangeShapeType="1"/>
            <a:stCxn id="218116" idx="2"/>
            <a:endCxn id="218126" idx="0"/>
          </p:cNvCxnSpPr>
          <p:nvPr/>
        </p:nvCxnSpPr>
        <p:spPr bwMode="auto">
          <a:xfrm>
            <a:off x="4108450" y="3162300"/>
            <a:ext cx="3416300" cy="1990725"/>
          </a:xfrm>
          <a:prstGeom prst="straightConnector1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122" name="AutoShape 10"/>
          <p:cNvCxnSpPr>
            <a:cxnSpLocks noChangeShapeType="1"/>
            <a:stCxn id="218116" idx="2"/>
            <a:endCxn id="218129" idx="0"/>
          </p:cNvCxnSpPr>
          <p:nvPr/>
        </p:nvCxnSpPr>
        <p:spPr bwMode="auto">
          <a:xfrm>
            <a:off x="4108450" y="3162300"/>
            <a:ext cx="4229100" cy="1244600"/>
          </a:xfrm>
          <a:prstGeom prst="straightConnector1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8123" name="Rectangle 11"/>
          <p:cNvSpPr>
            <a:spLocks noChangeArrowheads="1"/>
          </p:cNvSpPr>
          <p:nvPr/>
        </p:nvSpPr>
        <p:spPr bwMode="auto">
          <a:xfrm>
            <a:off x="5791200" y="304800"/>
            <a:ext cx="2900363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Id y retiro de riesgos</a:t>
            </a:r>
          </a:p>
        </p:txBody>
      </p:sp>
      <p:sp>
        <p:nvSpPr>
          <p:cNvPr id="218124" name="Rectangle 12"/>
          <p:cNvSpPr>
            <a:spLocks noChangeArrowheads="1"/>
          </p:cNvSpPr>
          <p:nvPr/>
        </p:nvSpPr>
        <p:spPr bwMode="auto">
          <a:xfrm>
            <a:off x="590550" y="3429000"/>
            <a:ext cx="1339850" cy="84455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Plan del</a:t>
            </a:r>
          </a:p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proyecto</a:t>
            </a:r>
          </a:p>
        </p:txBody>
      </p:sp>
      <p:cxnSp>
        <p:nvCxnSpPr>
          <p:cNvPr id="218125" name="AutoShape 13"/>
          <p:cNvCxnSpPr>
            <a:cxnSpLocks noChangeShapeType="1"/>
            <a:stCxn id="218116" idx="2"/>
            <a:endCxn id="218130" idx="0"/>
          </p:cNvCxnSpPr>
          <p:nvPr/>
        </p:nvCxnSpPr>
        <p:spPr bwMode="auto">
          <a:xfrm>
            <a:off x="4108450" y="3162300"/>
            <a:ext cx="1609725" cy="2744788"/>
          </a:xfrm>
          <a:prstGeom prst="straightConnector1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8126" name="Rectangle 14"/>
          <p:cNvSpPr>
            <a:spLocks noChangeArrowheads="1"/>
          </p:cNvSpPr>
          <p:nvPr/>
        </p:nvSpPr>
        <p:spPr bwMode="auto">
          <a:xfrm>
            <a:off x="6470650" y="5165725"/>
            <a:ext cx="2106613" cy="723900"/>
          </a:xfrm>
          <a:prstGeom prst="rect">
            <a:avLst/>
          </a:prstGeom>
          <a:solidFill>
            <a:schemeClr val="bg1"/>
          </a:solidFill>
          <a:ln w="254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Integración y </a:t>
            </a:r>
          </a:p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Prueba del sistema</a:t>
            </a:r>
          </a:p>
        </p:txBody>
      </p:sp>
      <p:sp>
        <p:nvSpPr>
          <p:cNvPr id="218127" name="Rectangle 15"/>
          <p:cNvSpPr>
            <a:spLocks noChangeArrowheads="1"/>
          </p:cNvSpPr>
          <p:nvPr/>
        </p:nvSpPr>
        <p:spPr bwMode="auto">
          <a:xfrm>
            <a:off x="457200" y="4559300"/>
            <a:ext cx="2146300" cy="844550"/>
          </a:xfrm>
          <a:prstGeom prst="rect">
            <a:avLst/>
          </a:prstGeom>
          <a:solidFill>
            <a:schemeClr val="bg1"/>
          </a:solidFill>
          <a:ln w="254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latin typeface="Times New Roman" panose="02020603050405020304" pitchFamily="18" charset="0"/>
              </a:rPr>
              <a:t>Análisis de Requerimientos</a:t>
            </a:r>
          </a:p>
        </p:txBody>
      </p:sp>
      <p:sp>
        <p:nvSpPr>
          <p:cNvPr id="218128" name="Rectangle 16"/>
          <p:cNvSpPr>
            <a:spLocks noChangeArrowheads="1"/>
          </p:cNvSpPr>
          <p:nvPr/>
        </p:nvSpPr>
        <p:spPr bwMode="auto">
          <a:xfrm>
            <a:off x="1881188" y="5568950"/>
            <a:ext cx="1279525" cy="479425"/>
          </a:xfrm>
          <a:prstGeom prst="rect">
            <a:avLst/>
          </a:prstGeom>
          <a:solidFill>
            <a:schemeClr val="bg1"/>
          </a:solidFill>
          <a:ln w="254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latin typeface="Times New Roman" panose="02020603050405020304" pitchFamily="18" charset="0"/>
              </a:rPr>
              <a:t>Diseño</a:t>
            </a:r>
          </a:p>
        </p:txBody>
      </p:sp>
      <p:sp>
        <p:nvSpPr>
          <p:cNvPr id="218129" name="Rectangle 17"/>
          <p:cNvSpPr>
            <a:spLocks noChangeArrowheads="1"/>
          </p:cNvSpPr>
          <p:nvPr/>
        </p:nvSpPr>
        <p:spPr bwMode="auto">
          <a:xfrm>
            <a:off x="7535863" y="4419600"/>
            <a:ext cx="1603375" cy="479425"/>
          </a:xfrm>
          <a:prstGeom prst="rect">
            <a:avLst/>
          </a:prstGeom>
          <a:solidFill>
            <a:schemeClr val="bg1"/>
          </a:solidFill>
          <a:ln w="254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latin typeface="Times New Roman" panose="02020603050405020304" pitchFamily="18" charset="0"/>
              </a:rPr>
              <a:t>Op. y Mant</a:t>
            </a:r>
          </a:p>
        </p:txBody>
      </p:sp>
      <p:sp>
        <p:nvSpPr>
          <p:cNvPr id="218130" name="Rectangle 18"/>
          <p:cNvSpPr>
            <a:spLocks noChangeArrowheads="1"/>
          </p:cNvSpPr>
          <p:nvPr/>
        </p:nvSpPr>
        <p:spPr bwMode="auto">
          <a:xfrm>
            <a:off x="4881563" y="5919788"/>
            <a:ext cx="1671637" cy="844550"/>
          </a:xfrm>
          <a:prstGeom prst="rect">
            <a:avLst/>
          </a:prstGeom>
          <a:solidFill>
            <a:schemeClr val="bg1"/>
          </a:solidFill>
          <a:ln w="254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latin typeface="Times New Roman" panose="02020603050405020304" pitchFamily="18" charset="0"/>
              </a:rPr>
              <a:t>Pruebas de</a:t>
            </a:r>
          </a:p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latin typeface="Times New Roman" panose="02020603050405020304" pitchFamily="18" charset="0"/>
              </a:rPr>
              <a:t>Unidad</a:t>
            </a:r>
          </a:p>
        </p:txBody>
      </p:sp>
      <p:sp>
        <p:nvSpPr>
          <p:cNvPr id="218131" name="Rectangle 19"/>
          <p:cNvSpPr>
            <a:spLocks noChangeArrowheads="1"/>
          </p:cNvSpPr>
          <p:nvPr/>
        </p:nvSpPr>
        <p:spPr bwMode="auto">
          <a:xfrm>
            <a:off x="2590800" y="6132513"/>
            <a:ext cx="2151063" cy="419100"/>
          </a:xfrm>
          <a:prstGeom prst="rect">
            <a:avLst/>
          </a:prstGeom>
          <a:solidFill>
            <a:schemeClr val="bg1"/>
          </a:solidFill>
          <a:ln w="254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Implementación</a:t>
            </a:r>
          </a:p>
        </p:txBody>
      </p:sp>
      <p:sp>
        <p:nvSpPr>
          <p:cNvPr id="218132" name="Rectangle 20"/>
          <p:cNvSpPr>
            <a:spLocks noGrp="1" noChangeArrowheads="1"/>
          </p:cNvSpPr>
          <p:nvPr>
            <p:ph type="title"/>
          </p:nvPr>
        </p:nvSpPr>
        <p:spPr>
          <a:xfrm>
            <a:off x="76200" y="171797"/>
            <a:ext cx="2743200" cy="1384995"/>
          </a:xfrm>
        </p:spPr>
        <p:txBody>
          <a:bodyPr/>
          <a:lstStyle/>
          <a:p>
            <a:r>
              <a:rPr lang="en-US" altLang="en-US" sz="2800" dirty="0" err="1" smtClean="0"/>
              <a:t>Fase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en</a:t>
            </a:r>
            <a:r>
              <a:rPr lang="en-US" altLang="en-US" sz="2800" dirty="0" smtClean="0"/>
              <a:t> la</a:t>
            </a:r>
            <a:br>
              <a:rPr lang="en-US" altLang="en-US" sz="2800" dirty="0" smtClean="0"/>
            </a:br>
            <a:r>
              <a:rPr lang="en-US" altLang="en-US" sz="2800" dirty="0" smtClean="0"/>
              <a:t>que </a:t>
            </a:r>
            <a:r>
              <a:rPr lang="en-US" altLang="en-US" sz="2800" dirty="0" err="1" smtClean="0"/>
              <a:t>nos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err="1" smtClean="0"/>
              <a:t>encontramos</a:t>
            </a:r>
            <a:r>
              <a:rPr lang="en-US" altLang="en-US" sz="2800" dirty="0" smtClean="0"/>
              <a:t> </a:t>
            </a:r>
            <a:endParaRPr lang="en-US" altLang="en-US" sz="2800" dirty="0"/>
          </a:p>
        </p:txBody>
      </p:sp>
      <p:sp>
        <p:nvSpPr>
          <p:cNvPr id="218133" name="Rectangle 21"/>
          <p:cNvSpPr>
            <a:spLocks noChangeArrowheads="1"/>
          </p:cNvSpPr>
          <p:nvPr/>
        </p:nvSpPr>
        <p:spPr bwMode="auto">
          <a:xfrm>
            <a:off x="152400" y="2127250"/>
            <a:ext cx="1779588" cy="844550"/>
          </a:xfrm>
          <a:prstGeom prst="rect">
            <a:avLst/>
          </a:prstGeom>
          <a:solidFill>
            <a:schemeClr val="bg1"/>
          </a:solidFill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solidFill>
                  <a:srgbClr val="5F5F5F"/>
                </a:solidFill>
                <a:latin typeface="Times New Roman" panose="02020603050405020304" pitchFamily="18" charset="0"/>
              </a:rPr>
              <a:t>Prácticas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solidFill>
                  <a:srgbClr val="5F5F5F"/>
                </a:solidFill>
                <a:latin typeface="Times New Roman" panose="02020603050405020304" pitchFamily="18" charset="0"/>
              </a:rPr>
              <a:t>Corporativas</a:t>
            </a:r>
            <a:endParaRPr lang="en-US" altLang="en-US" sz="2000" b="0">
              <a:solidFill>
                <a:srgbClr val="5F5F5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8134" name="Rectangle 22"/>
          <p:cNvSpPr>
            <a:spLocks noChangeArrowheads="1"/>
          </p:cNvSpPr>
          <p:nvPr/>
        </p:nvSpPr>
        <p:spPr bwMode="auto">
          <a:xfrm>
            <a:off x="3657600" y="4572000"/>
            <a:ext cx="1676400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Fases de desarrollo</a:t>
            </a:r>
          </a:p>
        </p:txBody>
      </p:sp>
      <p:sp>
        <p:nvSpPr>
          <p:cNvPr id="218135" name="Rectangle 23"/>
          <p:cNvSpPr>
            <a:spLocks noChangeArrowheads="1"/>
          </p:cNvSpPr>
          <p:nvPr/>
        </p:nvSpPr>
        <p:spPr bwMode="auto">
          <a:xfrm>
            <a:off x="6400800" y="914400"/>
            <a:ext cx="1674813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Programa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218136" name="Rectangle 24"/>
          <p:cNvSpPr>
            <a:spLocks noChangeArrowheads="1"/>
          </p:cNvSpPr>
          <p:nvPr/>
        </p:nvSpPr>
        <p:spPr bwMode="auto">
          <a:xfrm>
            <a:off x="3048000" y="1524000"/>
            <a:ext cx="1738313" cy="727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Estimación de</a:t>
            </a:r>
            <a:br>
              <a:rPr lang="en-US" altLang="en-US" sz="2000">
                <a:latin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</a:rPr>
              <a:t>Costos</a:t>
            </a:r>
          </a:p>
        </p:txBody>
      </p:sp>
      <p:sp>
        <p:nvSpPr>
          <p:cNvPr id="218137" name="Rectangle 25"/>
          <p:cNvSpPr>
            <a:spLocks noChangeArrowheads="1"/>
          </p:cNvSpPr>
          <p:nvPr/>
        </p:nvSpPr>
        <p:spPr bwMode="auto">
          <a:xfrm>
            <a:off x="5562600" y="1676400"/>
            <a:ext cx="92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PAPS</a:t>
            </a:r>
          </a:p>
        </p:txBody>
      </p:sp>
      <p:sp>
        <p:nvSpPr>
          <p:cNvPr id="218138" name="Rectangle 26"/>
          <p:cNvSpPr>
            <a:spLocks noChangeArrowheads="1"/>
          </p:cNvSpPr>
          <p:nvPr/>
        </p:nvSpPr>
        <p:spPr bwMode="auto">
          <a:xfrm>
            <a:off x="76200" y="6629400"/>
            <a:ext cx="1687513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latin typeface="Times New Roman" panose="02020603050405020304" pitchFamily="18" charset="0"/>
              </a:rPr>
              <a:t>Eric J. Braude (Wiley 2001), </a:t>
            </a:r>
          </a:p>
        </p:txBody>
      </p:sp>
      <p:sp>
        <p:nvSpPr>
          <p:cNvPr id="218139" name="Rectangle 27"/>
          <p:cNvSpPr>
            <a:spLocks noChangeArrowheads="1"/>
          </p:cNvSpPr>
          <p:nvPr/>
        </p:nvSpPr>
        <p:spPr bwMode="auto">
          <a:xfrm>
            <a:off x="6781800" y="1558925"/>
            <a:ext cx="1582738" cy="13366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Otros planes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PAQS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PACS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PVVS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4812"/>
            <a:ext cx="7772400" cy="584775"/>
          </a:xfrm>
        </p:spPr>
        <p:txBody>
          <a:bodyPr/>
          <a:lstStyle/>
          <a:p>
            <a:r>
              <a:rPr lang="es-BO" dirty="0" smtClean="0"/>
              <a:t>Cambios al alcance de un sprint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98" y="1772816"/>
            <a:ext cx="4819650" cy="42005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124744"/>
            <a:ext cx="3038181" cy="20447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3169514"/>
            <a:ext cx="2808312" cy="17422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6498" y="4911812"/>
            <a:ext cx="2656674" cy="1817340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 bwMode="auto">
          <a:xfrm>
            <a:off x="323528" y="4725144"/>
            <a:ext cx="1862786" cy="590980"/>
          </a:xfrm>
          <a:prstGeom prst="roundRect">
            <a:avLst/>
          </a:prstGeom>
          <a:solidFill>
            <a:srgbClr val="FF0000">
              <a:alpha val="23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38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57143"/>
            <a:ext cx="7772400" cy="400110"/>
          </a:xfrm>
        </p:spPr>
        <p:txBody>
          <a:bodyPr/>
          <a:lstStyle/>
          <a:p>
            <a:pPr algn="l"/>
            <a:r>
              <a:rPr lang="es-BO" sz="2000" dirty="0" smtClean="0"/>
              <a:t>Resumiendo..</a:t>
            </a:r>
            <a:endParaRPr lang="en-US" sz="2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836712"/>
            <a:ext cx="7172325" cy="1905000"/>
          </a:xfrm>
          <a:prstGeom prst="rect">
            <a:avLst/>
          </a:prstGeom>
        </p:spPr>
      </p:pic>
      <p:sp>
        <p:nvSpPr>
          <p:cNvPr id="4" name="Flecha abajo 3"/>
          <p:cNvSpPr/>
          <p:nvPr/>
        </p:nvSpPr>
        <p:spPr bwMode="auto">
          <a:xfrm>
            <a:off x="1475656" y="2636912"/>
            <a:ext cx="432048" cy="1512168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5" name="Flecha abajo 4"/>
          <p:cNvSpPr/>
          <p:nvPr/>
        </p:nvSpPr>
        <p:spPr bwMode="auto">
          <a:xfrm>
            <a:off x="3693666" y="2636912"/>
            <a:ext cx="432048" cy="576064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39552" y="4365104"/>
            <a:ext cx="2520280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err="1" smtClean="0"/>
              <a:t>Timebox</a:t>
            </a:r>
            <a:endParaRPr lang="es-BO" dirty="0" smtClean="0"/>
          </a:p>
          <a:p>
            <a:r>
              <a:rPr lang="es-BO" dirty="0" smtClean="0"/>
              <a:t>Objetivo</a:t>
            </a:r>
          </a:p>
          <a:p>
            <a:r>
              <a:rPr lang="es-BO" dirty="0" smtClean="0"/>
              <a:t>Fecha Inicio y Fin</a:t>
            </a:r>
          </a:p>
          <a:p>
            <a:r>
              <a:rPr lang="es-BO" dirty="0" smtClean="0"/>
              <a:t>Fecha de revisión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3212976"/>
            <a:ext cx="5660305" cy="317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7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4812"/>
            <a:ext cx="7772400" cy="584775"/>
          </a:xfrm>
        </p:spPr>
        <p:txBody>
          <a:bodyPr/>
          <a:lstStyle/>
          <a:p>
            <a:r>
              <a:rPr lang="es-BO" dirty="0" smtClean="0"/>
              <a:t>Tools (Herramientas)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Case </a:t>
            </a:r>
            <a:r>
              <a:rPr lang="es-BO" dirty="0" err="1" smtClean="0"/>
              <a:t>Scrum</a:t>
            </a:r>
            <a:r>
              <a:rPr lang="es-BO" dirty="0" smtClean="0"/>
              <a:t> (Jira, </a:t>
            </a:r>
            <a:r>
              <a:rPr lang="es-BO" dirty="0" err="1" smtClean="0"/>
              <a:t>Version</a:t>
            </a:r>
            <a:r>
              <a:rPr lang="es-BO" dirty="0" smtClean="0"/>
              <a:t> </a:t>
            </a:r>
            <a:r>
              <a:rPr lang="es-BO" dirty="0" err="1" smtClean="0"/>
              <a:t>One</a:t>
            </a:r>
            <a:r>
              <a:rPr lang="es-BO" dirty="0" smtClean="0"/>
              <a:t>,…..)</a:t>
            </a:r>
          </a:p>
          <a:p>
            <a:r>
              <a:rPr lang="es-BO" dirty="0" smtClean="0"/>
              <a:t>Planilla Excel para Control de Sprint</a:t>
            </a:r>
          </a:p>
          <a:p>
            <a:r>
              <a:rPr lang="es-BO" dirty="0" smtClean="0"/>
              <a:t>Tableros Kan </a:t>
            </a:r>
            <a:r>
              <a:rPr lang="es-BO" dirty="0" err="1" smtClean="0"/>
              <a:t>Ban</a:t>
            </a:r>
            <a:endParaRPr lang="es-BO" dirty="0" smtClean="0"/>
          </a:p>
          <a:p>
            <a:r>
              <a:rPr lang="es-BO" dirty="0" smtClean="0"/>
              <a:t>Gráficos </a:t>
            </a:r>
            <a:r>
              <a:rPr lang="es-BO" dirty="0" err="1" smtClean="0"/>
              <a:t>Burn</a:t>
            </a:r>
            <a:r>
              <a:rPr lang="es-BO" dirty="0"/>
              <a:t> </a:t>
            </a:r>
            <a:r>
              <a:rPr lang="es-BO" dirty="0" smtClean="0"/>
              <a:t>Down</a:t>
            </a:r>
          </a:p>
          <a:p>
            <a:r>
              <a:rPr lang="es-BO" dirty="0" err="1" smtClean="0"/>
              <a:t>Poker</a:t>
            </a:r>
            <a:r>
              <a:rPr lang="es-BO" dirty="0" smtClean="0"/>
              <a:t> </a:t>
            </a:r>
            <a:r>
              <a:rPr lang="es-BO" dirty="0" err="1" smtClean="0"/>
              <a:t>Planning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565" y="2348880"/>
            <a:ext cx="5204105" cy="2971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52" y="4221088"/>
            <a:ext cx="3404290" cy="177155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694644" y="5634450"/>
            <a:ext cx="364394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https://kanbantool.com/es/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5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-81409"/>
            <a:ext cx="7772400" cy="1077218"/>
          </a:xfrm>
        </p:spPr>
        <p:txBody>
          <a:bodyPr/>
          <a:lstStyle/>
          <a:p>
            <a:r>
              <a:rPr lang="es-BO" dirty="0" smtClean="0"/>
              <a:t>Requisitos básicos para la herramienta de gestión SCRUM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sz="2400" dirty="0" smtClean="0"/>
              <a:t>Debe coincidir con el proceso </a:t>
            </a:r>
            <a:r>
              <a:rPr lang="es-BO" sz="2400" dirty="0" err="1" smtClean="0"/>
              <a:t>scrum</a:t>
            </a:r>
            <a:r>
              <a:rPr lang="es-BO" sz="2400" dirty="0" smtClean="0"/>
              <a:t>, teniendo la herramienta para cada reunión.(deseable)</a:t>
            </a:r>
          </a:p>
          <a:p>
            <a:r>
              <a:rPr lang="es-BO" sz="2400" dirty="0" smtClean="0"/>
              <a:t>Debe permitir definir, priorizar y estimar la Pila de Producto</a:t>
            </a:r>
          </a:p>
          <a:p>
            <a:r>
              <a:rPr lang="es-BO" sz="2400" dirty="0" smtClean="0"/>
              <a:t>Debe permitir definir y relacionar la Pila del Sprint con la Pila del Producto</a:t>
            </a:r>
          </a:p>
          <a:p>
            <a:r>
              <a:rPr lang="es-BO" sz="2400" dirty="0" smtClean="0"/>
              <a:t>Deber permitir asignar recurso humano, y tiempo a cada tarea</a:t>
            </a:r>
          </a:p>
          <a:p>
            <a:r>
              <a:rPr lang="es-BO" sz="2400" dirty="0" smtClean="0"/>
              <a:t>Debe permitir tener gráficos de quemado de horas y control del mismo</a:t>
            </a:r>
          </a:p>
          <a:p>
            <a:r>
              <a:rPr lang="es-BO" sz="2400" dirty="0" smtClean="0"/>
              <a:t>Ideal si permite el manejo visual de tableros kan-</a:t>
            </a:r>
            <a:r>
              <a:rPr lang="es-BO" sz="2400" dirty="0" err="1" smtClean="0"/>
              <a:t>ban</a:t>
            </a:r>
            <a:endParaRPr lang="es-BO" sz="2400" dirty="0" smtClean="0"/>
          </a:p>
          <a:p>
            <a:r>
              <a:rPr lang="es-BO" sz="2400" dirty="0" smtClean="0"/>
              <a:t>Debe permitir definir equipos de trabajo</a:t>
            </a:r>
          </a:p>
          <a:p>
            <a:r>
              <a:rPr lang="es-BO" sz="2400" dirty="0" smtClean="0"/>
              <a:t>Integración de tareas a  través de Internet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601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Objetivos</a:t>
            </a:r>
            <a:endParaRPr lang="en-US" alt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Especificar planes necesarios de gestión del proyecto</a:t>
            </a:r>
          </a:p>
          <a:p>
            <a:r>
              <a:rPr lang="en-US" altLang="en-US" smtClean="0"/>
              <a:t>Definir y saber gestionar riesgos</a:t>
            </a:r>
          </a:p>
          <a:p>
            <a:r>
              <a:rPr lang="en-US" altLang="en-US" smtClean="0"/>
              <a:t>Crear programas o agendas del proyecto de alto nivel</a:t>
            </a:r>
          </a:p>
          <a:p>
            <a:r>
              <a:rPr lang="en-US" altLang="en-US" smtClean="0"/>
              <a:t>Llegar a definir el Plan de Administración del proyecto.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s-ES_tradnl" altLang="en-US" sz="3200" b="0" dirty="0">
                <a:solidFill>
                  <a:schemeClr val="tx2"/>
                </a:solidFill>
                <a:latin typeface="Arial Black" panose="020B0A04020102020204" pitchFamily="34" charset="0"/>
              </a:rPr>
              <a:t>Variables de la gestión de proyectos</a:t>
            </a:r>
            <a:endParaRPr lang="es-ES" altLang="en-US" sz="3200" b="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152400" y="1295400"/>
            <a:ext cx="8763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US" altLang="en-US" b="0" dirty="0" err="1"/>
              <a:t>Según</a:t>
            </a:r>
            <a:r>
              <a:rPr lang="en-US" altLang="en-US" b="0" dirty="0"/>
              <a:t> </a:t>
            </a:r>
            <a:r>
              <a:rPr lang="en-US" altLang="en-US" b="0" dirty="0" err="1"/>
              <a:t>Braude</a:t>
            </a:r>
            <a:r>
              <a:rPr lang="en-US" altLang="en-US" b="0" dirty="0"/>
              <a:t> </a:t>
            </a:r>
            <a:r>
              <a:rPr lang="en-US" altLang="en-US" b="0" dirty="0" err="1"/>
              <a:t>interesan</a:t>
            </a:r>
            <a:r>
              <a:rPr lang="en-US" altLang="en-US" b="0" dirty="0"/>
              <a:t> </a:t>
            </a:r>
            <a:r>
              <a:rPr lang="en-US" altLang="en-US" b="0" dirty="0" err="1"/>
              <a:t>controlar</a:t>
            </a:r>
            <a:r>
              <a:rPr lang="en-US" altLang="en-US" b="0" dirty="0"/>
              <a:t>:</a:t>
            </a:r>
          </a:p>
          <a:p>
            <a:pPr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Symbol" panose="05050102010706020507" pitchFamily="18" charset="2"/>
              <a:buNone/>
            </a:pPr>
            <a:r>
              <a:rPr lang="en-US" altLang="en-US" b="0" dirty="0"/>
              <a:t>1. El COSTO total del </a:t>
            </a:r>
            <a:r>
              <a:rPr lang="en-US" altLang="en-US" b="0" dirty="0" err="1"/>
              <a:t>proyecto</a:t>
            </a:r>
            <a:r>
              <a:rPr lang="en-US" altLang="en-US" b="0" dirty="0"/>
              <a:t>, 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Symbol" panose="05050102010706020507" pitchFamily="18" charset="2"/>
              <a:buChar char="·"/>
            </a:pPr>
            <a:r>
              <a:rPr lang="en-US" altLang="en-US" b="0" dirty="0"/>
              <a:t>P/</a:t>
            </a:r>
            <a:r>
              <a:rPr lang="en-US" altLang="en-US" b="0" dirty="0" err="1"/>
              <a:t>ej</a:t>
            </a:r>
            <a:r>
              <a:rPr lang="en-US" altLang="en-US" b="0" dirty="0"/>
              <a:t>. Se </a:t>
            </a:r>
            <a:r>
              <a:rPr lang="en-US" altLang="en-US" b="0" dirty="0" err="1"/>
              <a:t>incrementan</a:t>
            </a:r>
            <a:r>
              <a:rPr lang="en-US" altLang="en-US" b="0" dirty="0"/>
              <a:t> lo </a:t>
            </a:r>
            <a:r>
              <a:rPr lang="en-US" altLang="en-US" b="0" dirty="0" err="1"/>
              <a:t>gastos</a:t>
            </a:r>
            <a:endParaRPr lang="en-US" altLang="en-US" b="0" dirty="0"/>
          </a:p>
          <a:p>
            <a:pPr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Symbol" panose="05050102010706020507" pitchFamily="18" charset="2"/>
              <a:buNone/>
            </a:pPr>
            <a:r>
              <a:rPr lang="en-US" altLang="en-US" b="0" dirty="0"/>
              <a:t>2. Las CAPACIDAD del </a:t>
            </a:r>
            <a:r>
              <a:rPr lang="en-US" altLang="en-US" b="0" dirty="0" err="1"/>
              <a:t>producto</a:t>
            </a:r>
            <a:r>
              <a:rPr lang="en-US" altLang="en-US" b="0" dirty="0"/>
              <a:t>, 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Symbol" panose="05050102010706020507" pitchFamily="18" charset="2"/>
              <a:buChar char="·"/>
            </a:pPr>
            <a:r>
              <a:rPr lang="en-US" altLang="en-US" b="0" dirty="0"/>
              <a:t>P/</a:t>
            </a:r>
            <a:r>
              <a:rPr lang="en-US" altLang="en-US" b="0" dirty="0" err="1"/>
              <a:t>ej</a:t>
            </a:r>
            <a:r>
              <a:rPr lang="en-US" altLang="en-US" b="0" dirty="0"/>
              <a:t>. </a:t>
            </a:r>
            <a:r>
              <a:rPr lang="en-US" altLang="en-US" b="0" dirty="0" err="1"/>
              <a:t>Eliminar</a:t>
            </a:r>
            <a:r>
              <a:rPr lang="en-US" altLang="en-US" b="0" dirty="0"/>
              <a:t> o </a:t>
            </a:r>
            <a:r>
              <a:rPr lang="en-US" altLang="en-US" b="0" dirty="0" err="1"/>
              <a:t>agregar</a:t>
            </a:r>
            <a:r>
              <a:rPr lang="en-US" altLang="en-US" b="0" dirty="0"/>
              <a:t> </a:t>
            </a:r>
            <a:r>
              <a:rPr lang="en-US" altLang="en-US" b="0" dirty="0" err="1"/>
              <a:t>más</a:t>
            </a:r>
            <a:r>
              <a:rPr lang="en-US" altLang="en-US" b="0" dirty="0"/>
              <a:t> </a:t>
            </a:r>
            <a:r>
              <a:rPr lang="en-US" altLang="en-US" b="0" dirty="0" err="1"/>
              <a:t>caracterísitcas</a:t>
            </a:r>
            <a:endParaRPr lang="en-US" altLang="en-US" b="0" dirty="0"/>
          </a:p>
          <a:p>
            <a:pPr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Symbol" panose="05050102010706020507" pitchFamily="18" charset="2"/>
              <a:buNone/>
            </a:pPr>
            <a:r>
              <a:rPr lang="en-US" altLang="en-US" b="0" dirty="0"/>
              <a:t>3. La CALIDAD del </a:t>
            </a:r>
            <a:r>
              <a:rPr lang="en-US" altLang="en-US" b="0" dirty="0" err="1"/>
              <a:t>producto</a:t>
            </a:r>
            <a:r>
              <a:rPr lang="en-US" altLang="en-US" b="0" dirty="0"/>
              <a:t>,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Symbol" panose="05050102010706020507" pitchFamily="18" charset="2"/>
              <a:buChar char="·"/>
            </a:pPr>
            <a:r>
              <a:rPr lang="en-US" altLang="en-US" b="0" dirty="0"/>
              <a:t>P/</a:t>
            </a:r>
            <a:r>
              <a:rPr lang="en-US" altLang="en-US" b="0" dirty="0" err="1"/>
              <a:t>ej</a:t>
            </a:r>
            <a:r>
              <a:rPr lang="en-US" altLang="en-US" b="0" dirty="0"/>
              <a:t>. El </a:t>
            </a:r>
            <a:r>
              <a:rPr lang="en-US" altLang="en-US" b="0" dirty="0" err="1"/>
              <a:t>grado</a:t>
            </a:r>
            <a:r>
              <a:rPr lang="en-US" altLang="en-US" b="0" dirty="0"/>
              <a:t> de </a:t>
            </a:r>
            <a:r>
              <a:rPr lang="en-US" altLang="en-US" b="0" dirty="0" err="1"/>
              <a:t>fiabilidad</a:t>
            </a:r>
            <a:r>
              <a:rPr lang="en-US" altLang="en-US" b="0" dirty="0"/>
              <a:t>, la </a:t>
            </a:r>
            <a:r>
              <a:rPr lang="en-US" altLang="en-US" b="0" dirty="0" err="1"/>
              <a:t>mantenibilidad</a:t>
            </a:r>
            <a:r>
              <a:rPr lang="en-US" altLang="en-US" b="0" dirty="0"/>
              <a:t>, </a:t>
            </a:r>
            <a:r>
              <a:rPr lang="en-US" altLang="en-US" b="0" dirty="0" err="1"/>
              <a:t>los</a:t>
            </a:r>
            <a:r>
              <a:rPr lang="en-US" altLang="en-US" b="0" dirty="0"/>
              <a:t> </a:t>
            </a:r>
            <a:r>
              <a:rPr lang="en-US" altLang="en-US" b="0" dirty="0" err="1"/>
              <a:t>defectos</a:t>
            </a:r>
            <a:r>
              <a:rPr lang="en-US" altLang="en-US" b="0" dirty="0"/>
              <a:t>.</a:t>
            </a:r>
          </a:p>
          <a:p>
            <a:pPr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Symbol" panose="05050102010706020507" pitchFamily="18" charset="2"/>
              <a:buNone/>
            </a:pPr>
            <a:r>
              <a:rPr lang="en-US" altLang="en-US" b="0" dirty="0"/>
              <a:t>4. La DURACION del </a:t>
            </a:r>
            <a:r>
              <a:rPr lang="en-US" altLang="en-US" b="0" dirty="0" err="1"/>
              <a:t>proyecto</a:t>
            </a:r>
            <a:endParaRPr lang="en-US" altLang="en-US" b="0" dirty="0"/>
          </a:p>
          <a:p>
            <a:pPr lvl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Symbol" panose="05050102010706020507" pitchFamily="18" charset="2"/>
              <a:buChar char="·"/>
            </a:pPr>
            <a:r>
              <a:rPr lang="en-US" altLang="en-US" b="0" dirty="0"/>
              <a:t>P/</a:t>
            </a:r>
            <a:r>
              <a:rPr lang="en-US" altLang="en-US" b="0" dirty="0" err="1"/>
              <a:t>ej</a:t>
            </a:r>
            <a:r>
              <a:rPr lang="en-US" altLang="en-US" b="0" dirty="0"/>
              <a:t>. </a:t>
            </a:r>
            <a:r>
              <a:rPr lang="en-US" altLang="en-US" b="0" dirty="0" err="1"/>
              <a:t>Anticiparse</a:t>
            </a:r>
            <a:r>
              <a:rPr lang="en-US" altLang="en-US" b="0" dirty="0"/>
              <a:t> al </a:t>
            </a:r>
            <a:r>
              <a:rPr lang="en-US" altLang="en-US" b="0" dirty="0" err="1"/>
              <a:t>tiempo</a:t>
            </a:r>
            <a:r>
              <a:rPr lang="en-US" altLang="en-US" b="0" dirty="0"/>
              <a:t> de </a:t>
            </a:r>
            <a:r>
              <a:rPr lang="en-US" altLang="en-US" b="0" dirty="0" err="1"/>
              <a:t>entrega</a:t>
            </a:r>
            <a:r>
              <a:rPr lang="en-US" altLang="en-US" b="0" dirty="0"/>
              <a:t> o </a:t>
            </a:r>
            <a:r>
              <a:rPr lang="en-US" altLang="en-US" b="0" dirty="0" err="1"/>
              <a:t>bien</a:t>
            </a:r>
            <a:r>
              <a:rPr lang="en-US" altLang="en-US" b="0" dirty="0"/>
              <a:t> </a:t>
            </a:r>
            <a:r>
              <a:rPr lang="en-US" altLang="en-US" b="0" dirty="0" err="1"/>
              <a:t>ver</a:t>
            </a:r>
            <a:r>
              <a:rPr lang="en-US" altLang="en-US" b="0" dirty="0"/>
              <a:t> el </a:t>
            </a:r>
            <a:r>
              <a:rPr lang="en-US" altLang="en-US" b="0" dirty="0" err="1"/>
              <a:t>retraso</a:t>
            </a:r>
            <a:r>
              <a:rPr lang="en-US" altLang="en-US" b="0" dirty="0"/>
              <a:t> </a:t>
            </a:r>
            <a:r>
              <a:rPr lang="en-US" altLang="en-US" b="0" dirty="0" err="1"/>
              <a:t>posible</a:t>
            </a:r>
            <a:endParaRPr lang="en-US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AutoShape 3"/>
          <p:cNvSpPr>
            <a:spLocks noChangeArrowheads="1"/>
          </p:cNvSpPr>
          <p:nvPr/>
        </p:nvSpPr>
        <p:spPr bwMode="auto">
          <a:xfrm>
            <a:off x="4572000" y="1524000"/>
            <a:ext cx="990600" cy="2362200"/>
          </a:xfrm>
          <a:prstGeom prst="rtTriangle">
            <a:avLst/>
          </a:prstGeom>
          <a:solidFill>
            <a:srgbClr val="6F6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12" name="Line 4"/>
          <p:cNvSpPr>
            <a:spLocks noChangeShapeType="1"/>
          </p:cNvSpPr>
          <p:nvPr/>
        </p:nvSpPr>
        <p:spPr bwMode="auto">
          <a:xfrm flipH="1" flipV="1">
            <a:off x="4572000" y="2286000"/>
            <a:ext cx="1600200" cy="1600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13" name="AutoShape 5"/>
          <p:cNvSpPr>
            <a:spLocks noChangeArrowheads="1"/>
          </p:cNvSpPr>
          <p:nvPr/>
        </p:nvSpPr>
        <p:spPr bwMode="auto">
          <a:xfrm flipH="1">
            <a:off x="3048000" y="1600200"/>
            <a:ext cx="1524000" cy="2286000"/>
          </a:xfrm>
          <a:prstGeom prst="rtTriangle">
            <a:avLst/>
          </a:prstGeom>
          <a:solidFill>
            <a:srgbClr val="6F6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Ejemplo de Diagrama Polar</a:t>
            </a:r>
            <a:endParaRPr lang="en-US" altLang="en-US"/>
          </a:p>
        </p:txBody>
      </p:sp>
      <p:sp>
        <p:nvSpPr>
          <p:cNvPr id="222215" name="Line 7"/>
          <p:cNvSpPr>
            <a:spLocks noChangeShapeType="1"/>
          </p:cNvSpPr>
          <p:nvPr/>
        </p:nvSpPr>
        <p:spPr bwMode="auto">
          <a:xfrm flipH="1">
            <a:off x="4578350" y="3886200"/>
            <a:ext cx="2355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16" name="Line 8"/>
          <p:cNvSpPr>
            <a:spLocks noChangeShapeType="1"/>
          </p:cNvSpPr>
          <p:nvPr/>
        </p:nvSpPr>
        <p:spPr bwMode="auto">
          <a:xfrm flipH="1" flipV="1">
            <a:off x="2286000" y="3870325"/>
            <a:ext cx="2292350" cy="15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18" name="Rectangle 10"/>
          <p:cNvSpPr>
            <a:spLocks noChangeArrowheads="1"/>
          </p:cNvSpPr>
          <p:nvPr/>
        </p:nvSpPr>
        <p:spPr bwMode="auto">
          <a:xfrm>
            <a:off x="4114800" y="746125"/>
            <a:ext cx="114935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i="1">
                <a:latin typeface="Times New Roman" panose="02020603050405020304" pitchFamily="18" charset="0"/>
              </a:rPr>
              <a:t>costo</a:t>
            </a:r>
          </a:p>
        </p:txBody>
      </p:sp>
      <p:sp>
        <p:nvSpPr>
          <p:cNvPr id="222219" name="Rectangle 11"/>
          <p:cNvSpPr>
            <a:spLocks noChangeArrowheads="1"/>
          </p:cNvSpPr>
          <p:nvPr/>
        </p:nvSpPr>
        <p:spPr bwMode="auto">
          <a:xfrm>
            <a:off x="228600" y="3473450"/>
            <a:ext cx="2209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i="1">
                <a:latin typeface="Times New Roman" panose="02020603050405020304" pitchFamily="18" charset="0"/>
              </a:rPr>
              <a:t>capacidad</a:t>
            </a:r>
          </a:p>
        </p:txBody>
      </p:sp>
      <p:sp>
        <p:nvSpPr>
          <p:cNvPr id="222220" name="Rectangle 12"/>
          <p:cNvSpPr>
            <a:spLocks noChangeArrowheads="1"/>
          </p:cNvSpPr>
          <p:nvPr/>
        </p:nvSpPr>
        <p:spPr bwMode="auto">
          <a:xfrm>
            <a:off x="6951663" y="3473450"/>
            <a:ext cx="18875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i="1">
                <a:latin typeface="Times New Roman" panose="02020603050405020304" pitchFamily="18" charset="0"/>
              </a:rPr>
              <a:t>duración</a:t>
            </a:r>
          </a:p>
        </p:txBody>
      </p:sp>
      <p:sp>
        <p:nvSpPr>
          <p:cNvPr id="222221" name="Rectangle 13"/>
          <p:cNvSpPr>
            <a:spLocks noChangeArrowheads="1"/>
          </p:cNvSpPr>
          <p:nvPr/>
        </p:nvSpPr>
        <p:spPr bwMode="auto">
          <a:xfrm>
            <a:off x="3810000" y="5638800"/>
            <a:ext cx="2355850" cy="860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1440" bIns="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i="1">
                <a:latin typeface="Times New Roman" panose="02020603050405020304" pitchFamily="18" charset="0"/>
              </a:rPr>
              <a:t>Densidad</a:t>
            </a:r>
          </a:p>
          <a:p>
            <a:pPr eaLnBrk="0" hangingPunct="0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i="1">
                <a:latin typeface="Times New Roman" panose="02020603050405020304" pitchFamily="18" charset="0"/>
              </a:rPr>
              <a:t>De defectos</a:t>
            </a:r>
          </a:p>
        </p:txBody>
      </p:sp>
      <p:sp>
        <p:nvSpPr>
          <p:cNvPr id="222222" name="Line 14"/>
          <p:cNvSpPr>
            <a:spLocks noChangeShapeType="1"/>
          </p:cNvSpPr>
          <p:nvPr/>
        </p:nvSpPr>
        <p:spPr bwMode="auto">
          <a:xfrm flipH="1">
            <a:off x="3124200" y="2286000"/>
            <a:ext cx="1447800" cy="1600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23" name="Line 15"/>
          <p:cNvSpPr>
            <a:spLocks noChangeShapeType="1"/>
          </p:cNvSpPr>
          <p:nvPr/>
        </p:nvSpPr>
        <p:spPr bwMode="auto">
          <a:xfrm flipH="1">
            <a:off x="4572000" y="3886200"/>
            <a:ext cx="1600200" cy="1600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24" name="Line 16"/>
          <p:cNvSpPr>
            <a:spLocks noChangeShapeType="1"/>
          </p:cNvSpPr>
          <p:nvPr/>
        </p:nvSpPr>
        <p:spPr bwMode="auto">
          <a:xfrm flipH="1" flipV="1">
            <a:off x="3048000" y="3886200"/>
            <a:ext cx="1524000" cy="1600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25" name="Rectangle 17"/>
          <p:cNvSpPr>
            <a:spLocks noChangeArrowheads="1"/>
          </p:cNvSpPr>
          <p:nvPr/>
        </p:nvSpPr>
        <p:spPr bwMode="auto">
          <a:xfrm>
            <a:off x="7167563" y="762000"/>
            <a:ext cx="1323975" cy="1066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u="sng">
                <a:latin typeface="Times New Roman" panose="02020603050405020304" pitchFamily="18" charset="0"/>
              </a:rPr>
              <a:t>Meta </a:t>
            </a:r>
            <a:r>
              <a:rPr lang="en-US" altLang="en-US" sz="3200">
                <a:latin typeface="Times New Roman" panose="02020603050405020304" pitchFamily="18" charset="0"/>
              </a:rPr>
              <a:t>: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$70K</a:t>
            </a:r>
          </a:p>
        </p:txBody>
      </p:sp>
      <p:sp>
        <p:nvSpPr>
          <p:cNvPr id="222226" name="Rectangle 18"/>
          <p:cNvSpPr>
            <a:spLocks noChangeArrowheads="1"/>
          </p:cNvSpPr>
          <p:nvPr/>
        </p:nvSpPr>
        <p:spPr bwMode="auto">
          <a:xfrm>
            <a:off x="304800" y="2001838"/>
            <a:ext cx="1200150" cy="9699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u="sng">
                <a:latin typeface="Times New Roman" panose="02020603050405020304" pitchFamily="18" charset="0"/>
              </a:rPr>
              <a:t>real</a:t>
            </a:r>
            <a:r>
              <a:rPr lang="en-US" altLang="en-US" sz="3200">
                <a:latin typeface="Times New Roman" panose="02020603050405020304" pitchFamily="18" charset="0"/>
              </a:rPr>
              <a:t>: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100%</a:t>
            </a:r>
          </a:p>
        </p:txBody>
      </p:sp>
      <p:sp>
        <p:nvSpPr>
          <p:cNvPr id="222227" name="Rectangle 19"/>
          <p:cNvSpPr>
            <a:spLocks noChangeArrowheads="1"/>
          </p:cNvSpPr>
          <p:nvPr/>
        </p:nvSpPr>
        <p:spPr bwMode="auto">
          <a:xfrm>
            <a:off x="6989763" y="4191000"/>
            <a:ext cx="1425575" cy="9699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u="sng">
                <a:latin typeface="Times New Roman" panose="02020603050405020304" pitchFamily="18" charset="0"/>
              </a:rPr>
              <a:t>Meta </a:t>
            </a:r>
            <a:r>
              <a:rPr lang="en-US" altLang="en-US" sz="3200">
                <a:latin typeface="Times New Roman" panose="02020603050405020304" pitchFamily="18" charset="0"/>
              </a:rPr>
              <a:t>: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30 sem</a:t>
            </a:r>
          </a:p>
        </p:txBody>
      </p:sp>
      <p:sp>
        <p:nvSpPr>
          <p:cNvPr id="222228" name="Rectangle 20"/>
          <p:cNvSpPr>
            <a:spLocks noChangeArrowheads="1"/>
          </p:cNvSpPr>
          <p:nvPr/>
        </p:nvSpPr>
        <p:spPr bwMode="auto">
          <a:xfrm>
            <a:off x="304800" y="4460875"/>
            <a:ext cx="2667000" cy="774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u="sng">
                <a:latin typeface="Times New Roman" panose="02020603050405020304" pitchFamily="18" charset="0"/>
              </a:rPr>
              <a:t>Meta </a:t>
            </a:r>
            <a:r>
              <a:rPr lang="en-US" altLang="en-US" sz="2800">
                <a:latin typeface="Times New Roman" panose="02020603050405020304" pitchFamily="18" charset="0"/>
              </a:rPr>
              <a:t>: 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4 defectos/Kloc</a:t>
            </a:r>
          </a:p>
        </p:txBody>
      </p:sp>
      <p:cxnSp>
        <p:nvCxnSpPr>
          <p:cNvPr id="222229" name="AutoShape 21"/>
          <p:cNvCxnSpPr>
            <a:cxnSpLocks noChangeShapeType="1"/>
            <a:stCxn id="222242" idx="3"/>
            <a:endCxn id="222224" idx="1"/>
          </p:cNvCxnSpPr>
          <p:nvPr/>
        </p:nvCxnSpPr>
        <p:spPr bwMode="auto">
          <a:xfrm>
            <a:off x="1527175" y="1295400"/>
            <a:ext cx="1520825" cy="2571750"/>
          </a:xfrm>
          <a:prstGeom prst="curvedConnector2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230" name="AutoShape 22"/>
          <p:cNvCxnSpPr>
            <a:cxnSpLocks noChangeShapeType="1"/>
            <a:stCxn id="222228" idx="3"/>
            <a:endCxn id="222224" idx="0"/>
          </p:cNvCxnSpPr>
          <p:nvPr/>
        </p:nvCxnSpPr>
        <p:spPr bwMode="auto">
          <a:xfrm>
            <a:off x="2971800" y="4848225"/>
            <a:ext cx="1600200" cy="657225"/>
          </a:xfrm>
          <a:prstGeom prst="curvedConnector4">
            <a:avLst>
              <a:gd name="adj1" fmla="val 2380"/>
              <a:gd name="adj2" fmla="val 131884"/>
            </a:avLst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231" name="AutoShape 23"/>
          <p:cNvCxnSpPr>
            <a:cxnSpLocks noChangeShapeType="1"/>
            <a:stCxn id="222227" idx="1"/>
            <a:endCxn id="222212" idx="0"/>
          </p:cNvCxnSpPr>
          <p:nvPr/>
        </p:nvCxnSpPr>
        <p:spPr bwMode="auto">
          <a:xfrm rot="10800000">
            <a:off x="6172200" y="3905250"/>
            <a:ext cx="817563" cy="771525"/>
          </a:xfrm>
          <a:prstGeom prst="curvedConnector2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232" name="AutoShape 24"/>
          <p:cNvSpPr>
            <a:spLocks noChangeArrowheads="1"/>
          </p:cNvSpPr>
          <p:nvPr/>
        </p:nvSpPr>
        <p:spPr bwMode="auto">
          <a:xfrm flipV="1">
            <a:off x="4573588" y="3886200"/>
            <a:ext cx="989012" cy="533400"/>
          </a:xfrm>
          <a:prstGeom prst="rtTriangle">
            <a:avLst/>
          </a:prstGeom>
          <a:solidFill>
            <a:srgbClr val="6F6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33" name="AutoShape 25"/>
          <p:cNvSpPr>
            <a:spLocks noChangeArrowheads="1"/>
          </p:cNvSpPr>
          <p:nvPr/>
        </p:nvSpPr>
        <p:spPr bwMode="auto">
          <a:xfrm flipH="1" flipV="1">
            <a:off x="3048000" y="3886200"/>
            <a:ext cx="1525588" cy="533400"/>
          </a:xfrm>
          <a:prstGeom prst="rtTriangle">
            <a:avLst/>
          </a:prstGeom>
          <a:solidFill>
            <a:srgbClr val="6F6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2235" name="AutoShape 27"/>
          <p:cNvCxnSpPr>
            <a:cxnSpLocks noChangeShapeType="1"/>
            <a:stCxn id="222225" idx="1"/>
            <a:endCxn id="222222" idx="0"/>
          </p:cNvCxnSpPr>
          <p:nvPr/>
        </p:nvCxnSpPr>
        <p:spPr bwMode="auto">
          <a:xfrm rot="10800000" flipV="1">
            <a:off x="4572000" y="1295400"/>
            <a:ext cx="2595563" cy="971550"/>
          </a:xfrm>
          <a:prstGeom prst="curvedConnector2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236" name="Rectangle 28"/>
          <p:cNvSpPr>
            <a:spLocks noChangeArrowheads="1"/>
          </p:cNvSpPr>
          <p:nvPr/>
        </p:nvSpPr>
        <p:spPr bwMode="auto">
          <a:xfrm>
            <a:off x="304800" y="5527675"/>
            <a:ext cx="2590800" cy="774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u="sng">
                <a:latin typeface="Times New Roman" panose="02020603050405020304" pitchFamily="18" charset="0"/>
              </a:rPr>
              <a:t>real</a:t>
            </a:r>
            <a:r>
              <a:rPr lang="en-US" altLang="en-US" sz="2800">
                <a:latin typeface="Times New Roman" panose="02020603050405020304" pitchFamily="18" charset="0"/>
              </a:rPr>
              <a:t>: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1 defectos/Kloc</a:t>
            </a:r>
          </a:p>
        </p:txBody>
      </p:sp>
      <p:cxnSp>
        <p:nvCxnSpPr>
          <p:cNvPr id="222237" name="AutoShape 29"/>
          <p:cNvCxnSpPr>
            <a:cxnSpLocks noChangeShapeType="1"/>
            <a:stCxn id="222236" idx="3"/>
            <a:endCxn id="222233" idx="0"/>
          </p:cNvCxnSpPr>
          <p:nvPr/>
        </p:nvCxnSpPr>
        <p:spPr bwMode="auto">
          <a:xfrm flipV="1">
            <a:off x="2895600" y="4419600"/>
            <a:ext cx="1679575" cy="1495425"/>
          </a:xfrm>
          <a:prstGeom prst="curvedConnector2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238" name="Rectangle 30"/>
          <p:cNvSpPr>
            <a:spLocks noChangeArrowheads="1"/>
          </p:cNvSpPr>
          <p:nvPr/>
        </p:nvSpPr>
        <p:spPr bwMode="auto">
          <a:xfrm>
            <a:off x="7240588" y="5334000"/>
            <a:ext cx="1370012" cy="1066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u="sng">
                <a:latin typeface="Times New Roman" panose="02020603050405020304" pitchFamily="18" charset="0"/>
              </a:rPr>
              <a:t>real</a:t>
            </a:r>
            <a:r>
              <a:rPr lang="en-US" altLang="en-US" sz="3200">
                <a:latin typeface="Times New Roman" panose="02020603050405020304" pitchFamily="18" charset="0"/>
              </a:rPr>
              <a:t>: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20 sem</a:t>
            </a:r>
          </a:p>
        </p:txBody>
      </p:sp>
      <p:cxnSp>
        <p:nvCxnSpPr>
          <p:cNvPr id="222239" name="AutoShape 31"/>
          <p:cNvCxnSpPr>
            <a:cxnSpLocks noChangeShapeType="1"/>
            <a:stCxn id="222238" idx="1"/>
            <a:endCxn id="222232" idx="4"/>
          </p:cNvCxnSpPr>
          <p:nvPr/>
        </p:nvCxnSpPr>
        <p:spPr bwMode="auto">
          <a:xfrm rot="10800000">
            <a:off x="5561013" y="3886200"/>
            <a:ext cx="1679575" cy="1981200"/>
          </a:xfrm>
          <a:prstGeom prst="curvedConnector4">
            <a:avLst>
              <a:gd name="adj1" fmla="val 49907"/>
              <a:gd name="adj2" fmla="val 111537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240" name="Rectangle 32"/>
          <p:cNvSpPr>
            <a:spLocks noChangeArrowheads="1"/>
          </p:cNvSpPr>
          <p:nvPr/>
        </p:nvSpPr>
        <p:spPr bwMode="auto">
          <a:xfrm>
            <a:off x="7292975" y="1981200"/>
            <a:ext cx="1109663" cy="1066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u="sng">
                <a:latin typeface="Times New Roman" panose="02020603050405020304" pitchFamily="18" charset="0"/>
              </a:rPr>
              <a:t>real</a:t>
            </a:r>
            <a:r>
              <a:rPr lang="en-US" altLang="en-US" sz="3200">
                <a:latin typeface="Times New Roman" panose="02020603050405020304" pitchFamily="18" charset="0"/>
              </a:rPr>
              <a:t>: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$90K</a:t>
            </a:r>
          </a:p>
        </p:txBody>
      </p:sp>
      <p:cxnSp>
        <p:nvCxnSpPr>
          <p:cNvPr id="222241" name="AutoShape 33"/>
          <p:cNvCxnSpPr>
            <a:cxnSpLocks noChangeShapeType="1"/>
            <a:stCxn id="222240" idx="1"/>
            <a:endCxn id="222213" idx="0"/>
          </p:cNvCxnSpPr>
          <p:nvPr/>
        </p:nvCxnSpPr>
        <p:spPr bwMode="auto">
          <a:xfrm rot="10800000">
            <a:off x="4572000" y="1600200"/>
            <a:ext cx="2720975" cy="914400"/>
          </a:xfrm>
          <a:prstGeom prst="curvedConnector4">
            <a:avLst>
              <a:gd name="adj1" fmla="val 50000"/>
              <a:gd name="adj2" fmla="val 1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242" name="Rectangle 34"/>
          <p:cNvSpPr>
            <a:spLocks noChangeArrowheads="1"/>
          </p:cNvSpPr>
          <p:nvPr/>
        </p:nvSpPr>
        <p:spPr bwMode="auto">
          <a:xfrm>
            <a:off x="304800" y="762000"/>
            <a:ext cx="1222375" cy="1066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u="sng">
                <a:latin typeface="Times New Roman" panose="02020603050405020304" pitchFamily="18" charset="0"/>
              </a:rPr>
              <a:t>Meta</a:t>
            </a:r>
            <a:r>
              <a:rPr lang="en-US" altLang="en-US" sz="3200">
                <a:latin typeface="Times New Roman" panose="02020603050405020304" pitchFamily="18" charset="0"/>
              </a:rPr>
              <a:t>: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100%</a:t>
            </a:r>
          </a:p>
        </p:txBody>
      </p:sp>
      <p:cxnSp>
        <p:nvCxnSpPr>
          <p:cNvPr id="222243" name="AutoShape 35"/>
          <p:cNvCxnSpPr>
            <a:cxnSpLocks noChangeShapeType="1"/>
            <a:stCxn id="222226" idx="2"/>
            <a:endCxn id="222233" idx="4"/>
          </p:cNvCxnSpPr>
          <p:nvPr/>
        </p:nvCxnSpPr>
        <p:spPr bwMode="auto">
          <a:xfrm rot="16200000" flipH="1">
            <a:off x="1520032" y="2356643"/>
            <a:ext cx="914400" cy="2144713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244" name="Rectangle 36"/>
          <p:cNvSpPr>
            <a:spLocks noChangeArrowheads="1"/>
          </p:cNvSpPr>
          <p:nvPr/>
        </p:nvSpPr>
        <p:spPr bwMode="auto">
          <a:xfrm>
            <a:off x="76200" y="6629400"/>
            <a:ext cx="6288088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latin typeface="Times New Roman" panose="02020603050405020304" pitchFamily="18" charset="0"/>
              </a:rPr>
              <a:t>Adapted from </a:t>
            </a:r>
            <a:r>
              <a:rPr lang="en-US" altLang="en-US" sz="1000" b="0" i="1">
                <a:latin typeface="Times New Roman" panose="02020603050405020304" pitchFamily="18" charset="0"/>
              </a:rPr>
              <a:t>Software Engineering: An Object-Oriented Perspective </a:t>
            </a:r>
            <a:r>
              <a:rPr lang="en-US" altLang="en-US" sz="1000" b="0">
                <a:latin typeface="Times New Roman" panose="02020603050405020304" pitchFamily="18" charset="0"/>
              </a:rPr>
              <a:t>by Eric J. Braude (Wiley 2001), with permission.</a:t>
            </a:r>
          </a:p>
        </p:txBody>
      </p:sp>
      <p:sp>
        <p:nvSpPr>
          <p:cNvPr id="222210" name="Line 2"/>
          <p:cNvSpPr>
            <a:spLocks noChangeShapeType="1"/>
          </p:cNvSpPr>
          <p:nvPr/>
        </p:nvSpPr>
        <p:spPr bwMode="auto">
          <a:xfrm rot="16200000" flipH="1">
            <a:off x="2898775" y="2206625"/>
            <a:ext cx="3352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17" name="Line 9"/>
          <p:cNvSpPr>
            <a:spLocks noChangeShapeType="1"/>
          </p:cNvSpPr>
          <p:nvPr/>
        </p:nvSpPr>
        <p:spPr bwMode="auto">
          <a:xfrm rot="5400000">
            <a:off x="3203575" y="5254625"/>
            <a:ext cx="27432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Pasos</a:t>
            </a:r>
            <a:r>
              <a:rPr lang="en-US" altLang="en-US" dirty="0" smtClean="0"/>
              <a:t> a </a:t>
            </a:r>
            <a:r>
              <a:rPr lang="en-US" altLang="en-US" dirty="0" err="1" smtClean="0"/>
              <a:t>seguir</a:t>
            </a:r>
            <a:r>
              <a:rPr lang="en-US" altLang="en-US" dirty="0" smtClean="0"/>
              <a:t> para la </a:t>
            </a:r>
            <a:r>
              <a:rPr lang="en-US" altLang="en-US" dirty="0" err="1" smtClean="0"/>
              <a:t>Planeación</a:t>
            </a:r>
            <a:r>
              <a:rPr lang="en-US" altLang="en-US" dirty="0" smtClean="0"/>
              <a:t> de un </a:t>
            </a:r>
            <a:r>
              <a:rPr lang="en-US" altLang="en-US" dirty="0" err="1" smtClean="0"/>
              <a:t>proyecto</a:t>
            </a:r>
            <a:endParaRPr lang="en-US" alt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1" y="1340768"/>
            <a:ext cx="9072238" cy="446449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79512" y="5949280"/>
            <a:ext cx="5112568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1200" dirty="0" smtClean="0"/>
              <a:t>Fuente: </a:t>
            </a:r>
            <a:r>
              <a:rPr lang="es-BO" sz="1200" dirty="0" err="1" smtClean="0"/>
              <a:t>Sommerville</a:t>
            </a:r>
            <a:r>
              <a:rPr lang="es-BO" sz="1200" dirty="0" smtClean="0"/>
              <a:t>, 9ª.Edición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smtClean="0"/>
              <a:t>Clasificación de la Planificación</a:t>
            </a:r>
            <a:endParaRPr lang="es-ES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52736"/>
            <a:ext cx="8686800" cy="5257800"/>
          </a:xfrm>
        </p:spPr>
        <p:txBody>
          <a:bodyPr/>
          <a:lstStyle/>
          <a:p>
            <a:r>
              <a:rPr lang="es-ES_tradnl" altLang="en-US" sz="2000" dirty="0" smtClean="0"/>
              <a:t>Según el grado de detalle</a:t>
            </a:r>
          </a:p>
          <a:p>
            <a:pPr lvl="1"/>
            <a:r>
              <a:rPr lang="es-ES_tradnl" altLang="en-US" sz="1800" dirty="0" smtClean="0"/>
              <a:t>Planes genéricos o de alto nivel</a:t>
            </a:r>
          </a:p>
          <a:p>
            <a:pPr lvl="2"/>
            <a:r>
              <a:rPr lang="es-ES_tradnl" altLang="en-US" sz="1600" dirty="0" smtClean="0"/>
              <a:t>Obedecen a un ciclo de vida elegido</a:t>
            </a:r>
          </a:p>
          <a:p>
            <a:pPr lvl="2"/>
            <a:r>
              <a:rPr lang="es-ES_tradnl" altLang="en-US" sz="1600" dirty="0" err="1" smtClean="0"/>
              <a:t>Enfasis</a:t>
            </a:r>
            <a:r>
              <a:rPr lang="es-ES_tradnl" altLang="en-US" sz="1600" dirty="0" smtClean="0"/>
              <a:t> en el orden de las actividades principales de desarrollo</a:t>
            </a:r>
          </a:p>
          <a:p>
            <a:pPr lvl="2"/>
            <a:r>
              <a:rPr lang="es-ES_tradnl" altLang="en-US" sz="1600" dirty="0" smtClean="0"/>
              <a:t>Fases, Etapas, </a:t>
            </a:r>
            <a:r>
              <a:rPr lang="es-ES_tradnl" altLang="en-US" sz="1600" dirty="0" smtClean="0">
                <a:solidFill>
                  <a:schemeClr val="tx2"/>
                </a:solidFill>
              </a:rPr>
              <a:t>[Actividades</a:t>
            </a:r>
            <a:r>
              <a:rPr lang="es-ES_tradnl" altLang="en-US" sz="1600" dirty="0">
                <a:solidFill>
                  <a:schemeClr val="tx2"/>
                </a:solidFill>
              </a:rPr>
              <a:t>]</a:t>
            </a:r>
            <a:endParaRPr lang="es-ES_tradnl" altLang="en-US" sz="1600" dirty="0" smtClean="0">
              <a:solidFill>
                <a:schemeClr val="tx2"/>
              </a:solidFill>
            </a:endParaRPr>
          </a:p>
          <a:p>
            <a:pPr lvl="1"/>
            <a:r>
              <a:rPr lang="es-ES_tradnl" altLang="en-US" sz="1800" dirty="0" smtClean="0"/>
              <a:t>Planes detallados o de bajo nivel</a:t>
            </a:r>
          </a:p>
          <a:p>
            <a:pPr lvl="2"/>
            <a:r>
              <a:rPr lang="es-ES_tradnl" altLang="en-US" sz="1600" dirty="0" smtClean="0"/>
              <a:t>Están en función al Plan genérico</a:t>
            </a:r>
          </a:p>
          <a:p>
            <a:pPr lvl="2"/>
            <a:r>
              <a:rPr lang="es-ES_tradnl" altLang="en-US" sz="1600" dirty="0" err="1" smtClean="0"/>
              <a:t>Enfasis</a:t>
            </a:r>
            <a:r>
              <a:rPr lang="es-ES_tradnl" altLang="en-US" sz="1600" dirty="0" smtClean="0"/>
              <a:t> en la división de trabajo y la asignación del recurso humano a cada tarea.</a:t>
            </a:r>
          </a:p>
          <a:p>
            <a:pPr lvl="2"/>
            <a:r>
              <a:rPr lang="es-ES_tradnl" altLang="en-US" sz="1600" dirty="0" smtClean="0"/>
              <a:t>Fases, Etapas, Actividades, </a:t>
            </a:r>
            <a:r>
              <a:rPr lang="es-ES_tradnl" altLang="en-US" sz="1600" b="1" dirty="0" smtClean="0">
                <a:solidFill>
                  <a:schemeClr val="tx2"/>
                </a:solidFill>
              </a:rPr>
              <a:t>Tareas</a:t>
            </a:r>
          </a:p>
          <a:p>
            <a:pPr marL="914400" lvl="2" indent="0">
              <a:buNone/>
            </a:pPr>
            <a:endParaRPr lang="es-ES_tradnl" altLang="en-US" sz="1600" dirty="0" smtClean="0"/>
          </a:p>
          <a:p>
            <a:r>
              <a:rPr lang="es-ES_tradnl" altLang="en-US" sz="2000" dirty="0" smtClean="0"/>
              <a:t>Según la magnitud</a:t>
            </a:r>
          </a:p>
          <a:p>
            <a:pPr lvl="1"/>
            <a:r>
              <a:rPr lang="es-ES_tradnl" altLang="en-US" sz="1800" dirty="0" smtClean="0"/>
              <a:t>Planes para pequeños proyectos</a:t>
            </a:r>
          </a:p>
          <a:p>
            <a:pPr lvl="2"/>
            <a:r>
              <a:rPr lang="es-ES_tradnl" altLang="en-US" sz="1600" dirty="0" err="1" smtClean="0"/>
              <a:t>Enfasis</a:t>
            </a:r>
            <a:r>
              <a:rPr lang="es-ES_tradnl" altLang="en-US" sz="1600" dirty="0" smtClean="0"/>
              <a:t> en el PDS y no así en los planes de las actividades de Soporte (PAQS, PACS, PVVS)</a:t>
            </a:r>
          </a:p>
          <a:p>
            <a:pPr lvl="2"/>
            <a:r>
              <a:rPr lang="es-ES_tradnl" altLang="en-US" sz="1600" dirty="0" smtClean="0"/>
              <a:t>Planes de soporte inmersos en el PDS</a:t>
            </a:r>
          </a:p>
          <a:p>
            <a:pPr lvl="1"/>
            <a:r>
              <a:rPr lang="es-ES_tradnl" altLang="en-US" sz="1800" dirty="0" smtClean="0"/>
              <a:t>Planes para proyectos grandes</a:t>
            </a:r>
          </a:p>
          <a:p>
            <a:pPr lvl="2"/>
            <a:r>
              <a:rPr lang="es-ES_tradnl" altLang="en-US" sz="1600" dirty="0" err="1" smtClean="0"/>
              <a:t>Enfasis</a:t>
            </a:r>
            <a:r>
              <a:rPr lang="es-ES_tradnl" altLang="en-US" sz="1600" dirty="0" smtClean="0"/>
              <a:t> en el PDS y planes de soporte de manera coordinada</a:t>
            </a:r>
          </a:p>
          <a:p>
            <a:pPr lvl="2"/>
            <a:r>
              <a:rPr lang="es-ES_tradnl" altLang="en-US" sz="1600" dirty="0" smtClean="0"/>
              <a:t>Planes de soporte separados del PDS</a:t>
            </a:r>
            <a:endParaRPr lang="es-ES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5925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0923"/>
            <a:ext cx="7772400" cy="892552"/>
          </a:xfrm>
        </p:spPr>
        <p:txBody>
          <a:bodyPr/>
          <a:lstStyle/>
          <a:p>
            <a:r>
              <a:rPr lang="es-BO" dirty="0" smtClean="0"/>
              <a:t>Proyecto “grande” vs “pequeño”</a:t>
            </a:r>
            <a:br>
              <a:rPr lang="es-BO" dirty="0" smtClean="0"/>
            </a:br>
            <a:r>
              <a:rPr lang="es-BO" sz="2000" dirty="0" smtClean="0"/>
              <a:t>Analicemos solo 3 variables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755535"/>
              </p:ext>
            </p:extLst>
          </p:nvPr>
        </p:nvGraphicFramePr>
        <p:xfrm>
          <a:off x="228600" y="1143000"/>
          <a:ext cx="8686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129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dirty="0" smtClean="0"/>
              <a:t>Clasificación de la Planificación</a:t>
            </a:r>
            <a:endParaRPr lang="es-ES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773832"/>
          </a:xfrm>
        </p:spPr>
        <p:txBody>
          <a:bodyPr/>
          <a:lstStyle/>
          <a:p>
            <a:r>
              <a:rPr lang="es-ES_tradnl" altLang="en-US" sz="2400" dirty="0" smtClean="0"/>
              <a:t>Según el grado de definición de los Objetivos y Solución del proyecto</a:t>
            </a:r>
          </a:p>
        </p:txBody>
      </p:sp>
      <p:pic>
        <p:nvPicPr>
          <p:cNvPr id="4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88840"/>
            <a:ext cx="8064896" cy="460851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571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s325_TEMAs">
  <a:themeElements>
    <a:clrScheme name="sis325_TEMAs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sis325_TEMAs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70000"/>
          <a:buFont typeface="Wingdings" panose="05000000000000000000" pitchFamily="2" charset="2"/>
          <a:buChar char="l"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70000"/>
          <a:buFont typeface="Wingdings" panose="05000000000000000000" pitchFamily="2" charset="2"/>
          <a:buChar char="l"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sis325_TEMAs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s325_TEMAs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s325_TEMAs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s325_TEMAs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s325_TEMAs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s325_TEMAs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E:\SIS325\sis325_TEMAs.pot</Template>
  <TotalTime>1286</TotalTime>
  <Words>758</Words>
  <Application>Microsoft Office PowerPoint</Application>
  <PresentationFormat>Presentación en pantalla (4:3)</PresentationFormat>
  <Paragraphs>163</Paragraphs>
  <Slides>23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Symbol</vt:lpstr>
      <vt:lpstr>Tahoma</vt:lpstr>
      <vt:lpstr>Times New Roman</vt:lpstr>
      <vt:lpstr>Wingdings</vt:lpstr>
      <vt:lpstr>sis325_TEMAs</vt:lpstr>
      <vt:lpstr>Planificación de  Proyectos de SW</vt:lpstr>
      <vt:lpstr>Fase en la que nos encontramos </vt:lpstr>
      <vt:lpstr>Objetivos</vt:lpstr>
      <vt:lpstr>Presentación de PowerPoint</vt:lpstr>
      <vt:lpstr>Ejemplo de Diagrama Polar</vt:lpstr>
      <vt:lpstr>Pasos a seguir para la Planeación de un proyecto</vt:lpstr>
      <vt:lpstr>Clasificación de la Planificación</vt:lpstr>
      <vt:lpstr>Proyecto “grande” vs “pequeño” Analicemos solo 3 variables</vt:lpstr>
      <vt:lpstr>Clasificación de la Planificación</vt:lpstr>
      <vt:lpstr>Plan del proyecto vs Ciclo de Vida Como elegir el CV adecuado?</vt:lpstr>
      <vt:lpstr>Planes Genéricos para pequeños proyectos (10 Semanas)</vt:lpstr>
      <vt:lpstr>Planes siguiendo diferentes CV Iterativos</vt:lpstr>
      <vt:lpstr>Planes siguiendo diferentes CV Iterativos</vt:lpstr>
      <vt:lpstr>Planes siguiendo diferentes CV Iterativos</vt:lpstr>
      <vt:lpstr>Planificación Agil Scrum</vt:lpstr>
      <vt:lpstr>Pre-condiciones</vt:lpstr>
      <vt:lpstr>Entradas y Salidas</vt:lpstr>
      <vt:lpstr>Priorización de Historias</vt:lpstr>
      <vt:lpstr>Alcance del Sprint</vt:lpstr>
      <vt:lpstr>Cambios al alcance de un sprint</vt:lpstr>
      <vt:lpstr>Resumiendo..</vt:lpstr>
      <vt:lpstr>Tools (Herramientas)</vt:lpstr>
      <vt:lpstr>Requisitos básicos para la herramienta de gestión SCRUM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Boston University</dc:creator>
  <cp:lastModifiedBy>Usuario de Windows</cp:lastModifiedBy>
  <cp:revision>63</cp:revision>
  <dcterms:created xsi:type="dcterms:W3CDTF">2000-08-28T14:43:42Z</dcterms:created>
  <dcterms:modified xsi:type="dcterms:W3CDTF">2020-06-23T01:36:21Z</dcterms:modified>
</cp:coreProperties>
</file>