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7"/>
  </p:notesMasterIdLst>
  <p:handoutMasterIdLst>
    <p:handoutMasterId r:id="rId28"/>
  </p:handoutMasterIdLst>
  <p:sldIdLst>
    <p:sldId id="1014" r:id="rId2"/>
    <p:sldId id="1015" r:id="rId3"/>
    <p:sldId id="1016" r:id="rId4"/>
    <p:sldId id="1019" r:id="rId5"/>
    <p:sldId id="1017" r:id="rId6"/>
    <p:sldId id="1018" r:id="rId7"/>
    <p:sldId id="1002" r:id="rId8"/>
    <p:sldId id="1020" r:id="rId9"/>
    <p:sldId id="1003" r:id="rId10"/>
    <p:sldId id="1004" r:id="rId11"/>
    <p:sldId id="1021" r:id="rId12"/>
    <p:sldId id="1005" r:id="rId13"/>
    <p:sldId id="1007" r:id="rId14"/>
    <p:sldId id="1006" r:id="rId15"/>
    <p:sldId id="1008" r:id="rId16"/>
    <p:sldId id="1009" r:id="rId17"/>
    <p:sldId id="1010" r:id="rId18"/>
    <p:sldId id="1011" r:id="rId19"/>
    <p:sldId id="1012" r:id="rId20"/>
    <p:sldId id="1013" r:id="rId21"/>
    <p:sldId id="1023" r:id="rId22"/>
    <p:sldId id="1024" r:id="rId23"/>
    <p:sldId id="1025" r:id="rId24"/>
    <p:sldId id="1026" r:id="rId25"/>
    <p:sldId id="1027" r:id="rId26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3864A5"/>
        </a:solidFill>
        <a:latin typeface="Arial Black" panose="020B0A040201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3864A5"/>
        </a:solidFill>
        <a:latin typeface="Arial Black" panose="020B0A040201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3864A5"/>
        </a:solidFill>
        <a:latin typeface="Arial Black" panose="020B0A040201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3864A5"/>
        </a:solidFill>
        <a:latin typeface="Arial Black" panose="020B0A040201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3864A5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3864A5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3864A5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3864A5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3864A5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C0C0C0"/>
    <a:srgbClr val="FF0000"/>
    <a:srgbClr val="CCECFF"/>
    <a:srgbClr val="3333FF"/>
    <a:srgbClr val="FFFFCC"/>
    <a:srgbClr val="3864A5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484" autoAdjust="0"/>
    <p:restoredTop sz="94132" autoAdjust="0"/>
  </p:normalViewPr>
  <p:slideViewPr>
    <p:cSldViewPr>
      <p:cViewPr varScale="1">
        <p:scale>
          <a:sx n="73" d="100"/>
          <a:sy n="73" d="100"/>
        </p:scale>
        <p:origin x="1698" y="78"/>
      </p:cViewPr>
      <p:guideLst>
        <p:guide orient="horz" pos="3936"/>
        <p:guide pos="561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254" y="-72"/>
      </p:cViewPr>
      <p:guideLst>
        <p:guide orient="horz" pos="3224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538" tIns="49270" rIns="98538" bIns="49270" numCol="1" anchor="t" anchorCtr="0" compatLnSpc="1">
            <a:prstTxWarp prst="textNoShape">
              <a:avLst/>
            </a:prstTxWarp>
          </a:bodyPr>
          <a:lstStyle>
            <a:lvl1pPr algn="l" defTabSz="985838" eaLnBrk="1" hangingPunct="1">
              <a:defRPr sz="1300" smtClean="0">
                <a:solidFill>
                  <a:schemeClr val="tx1"/>
                </a:solidFill>
                <a:latin typeface="Zurich Cn BT" pitchFamily="34" charset="0"/>
              </a:defRPr>
            </a:lvl1pPr>
          </a:lstStyle>
          <a:p>
            <a:pPr>
              <a:defRPr/>
            </a:pPr>
            <a:endParaRPr lang="es-ES" altLang="es-BO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538" tIns="49270" rIns="98538" bIns="49270" numCol="1" anchor="t" anchorCtr="0" compatLnSpc="1">
            <a:prstTxWarp prst="textNoShape">
              <a:avLst/>
            </a:prstTxWarp>
          </a:bodyPr>
          <a:lstStyle>
            <a:lvl1pPr algn="r" defTabSz="985838" eaLnBrk="1" hangingPunct="1">
              <a:defRPr sz="1300" smtClean="0">
                <a:solidFill>
                  <a:schemeClr val="tx1"/>
                </a:solidFill>
                <a:latin typeface="Zurich Cn BT" pitchFamily="34" charset="0"/>
              </a:defRPr>
            </a:lvl1pPr>
          </a:lstStyle>
          <a:p>
            <a:pPr>
              <a:defRPr/>
            </a:pPr>
            <a:endParaRPr lang="es-ES" altLang="es-BO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025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538" tIns="49270" rIns="98538" bIns="49270" numCol="1" anchor="b" anchorCtr="0" compatLnSpc="1">
            <a:prstTxWarp prst="textNoShape">
              <a:avLst/>
            </a:prstTxWarp>
          </a:bodyPr>
          <a:lstStyle>
            <a:lvl1pPr algn="l" defTabSz="985838" eaLnBrk="1" hangingPunct="1">
              <a:defRPr sz="1300" smtClean="0">
                <a:solidFill>
                  <a:schemeClr val="tx1"/>
                </a:solidFill>
                <a:latin typeface="Zurich Cn BT" pitchFamily="34" charset="0"/>
              </a:defRPr>
            </a:lvl1pPr>
          </a:lstStyle>
          <a:p>
            <a:pPr>
              <a:defRPr/>
            </a:pPr>
            <a:endParaRPr lang="es-ES" altLang="es-BO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5025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538" tIns="49270" rIns="98538" bIns="49270" numCol="1" anchor="b" anchorCtr="0" compatLnSpc="1">
            <a:prstTxWarp prst="textNoShape">
              <a:avLst/>
            </a:prstTxWarp>
          </a:bodyPr>
          <a:lstStyle>
            <a:lvl1pPr algn="r" defTabSz="985838" eaLnBrk="1" hangingPunct="1">
              <a:defRPr sz="1300" smtClean="0">
                <a:solidFill>
                  <a:schemeClr val="tx1"/>
                </a:solidFill>
                <a:latin typeface="Zurich Cn BT" pitchFamily="34" charset="0"/>
              </a:defRPr>
            </a:lvl1pPr>
          </a:lstStyle>
          <a:p>
            <a:pPr>
              <a:defRPr/>
            </a:pPr>
            <a:fld id="{235FA1BC-769C-4421-B03B-920FDBEB5096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1338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538" tIns="49270" rIns="98538" bIns="49270" numCol="1" anchor="t" anchorCtr="0" compatLnSpc="1">
            <a:prstTxWarp prst="textNoShape">
              <a:avLst/>
            </a:prstTxWarp>
          </a:bodyPr>
          <a:lstStyle>
            <a:lvl1pPr algn="l" defTabSz="985838" eaLnBrk="1" hangingPunct="1">
              <a:defRPr sz="1300" smtClean="0">
                <a:solidFill>
                  <a:schemeClr val="tx1"/>
                </a:solidFill>
                <a:latin typeface="Zurich Cn BT" pitchFamily="34" charset="0"/>
              </a:defRPr>
            </a:lvl1pPr>
          </a:lstStyle>
          <a:p>
            <a:pPr>
              <a:defRPr/>
            </a:pPr>
            <a:endParaRPr lang="es-ES" altLang="es-BO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6063" y="0"/>
            <a:ext cx="3081337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538" tIns="49270" rIns="98538" bIns="49270" numCol="1" anchor="t" anchorCtr="0" compatLnSpc="1">
            <a:prstTxWarp prst="textNoShape">
              <a:avLst/>
            </a:prstTxWarp>
          </a:bodyPr>
          <a:lstStyle>
            <a:lvl1pPr algn="r" defTabSz="985838" eaLnBrk="1" hangingPunct="1">
              <a:defRPr sz="1300" smtClean="0">
                <a:solidFill>
                  <a:schemeClr val="tx1"/>
                </a:solidFill>
                <a:latin typeface="Zurich Cn BT" pitchFamily="34" charset="0"/>
              </a:defRPr>
            </a:lvl1pPr>
          </a:lstStyle>
          <a:p>
            <a:pPr>
              <a:defRPr/>
            </a:pPr>
            <a:endParaRPr lang="es-ES" altLang="es-BO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84225"/>
            <a:ext cx="5135562" cy="385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872038"/>
            <a:ext cx="5191125" cy="463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538" tIns="49270" rIns="98538" bIns="492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BO" noProof="0" smtClean="0"/>
              <a:t>Haga clic para modificar el estilo de texto del patrón</a:t>
            </a:r>
          </a:p>
          <a:p>
            <a:pPr lvl="1"/>
            <a:r>
              <a:rPr lang="es-ES" altLang="es-BO" noProof="0" smtClean="0"/>
              <a:t>Segundo nivel</a:t>
            </a:r>
          </a:p>
          <a:p>
            <a:pPr lvl="2"/>
            <a:r>
              <a:rPr lang="es-ES" altLang="es-BO" noProof="0" smtClean="0"/>
              <a:t>Tercer nivel</a:t>
            </a:r>
          </a:p>
          <a:p>
            <a:pPr lvl="3"/>
            <a:r>
              <a:rPr lang="es-ES" altLang="es-BO" noProof="0" smtClean="0"/>
              <a:t>Cuarto nivel</a:t>
            </a:r>
          </a:p>
          <a:p>
            <a:pPr lvl="4"/>
            <a:r>
              <a:rPr lang="es-ES" altLang="es-BO" noProof="0" smtClean="0"/>
              <a:t>Quinto nivel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2488"/>
            <a:ext cx="30813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538" tIns="49270" rIns="98538" bIns="49270" numCol="1" anchor="b" anchorCtr="0" compatLnSpc="1">
            <a:prstTxWarp prst="textNoShape">
              <a:avLst/>
            </a:prstTxWarp>
          </a:bodyPr>
          <a:lstStyle>
            <a:lvl1pPr algn="l" defTabSz="985838" eaLnBrk="1" hangingPunct="1">
              <a:defRPr sz="1300" smtClean="0">
                <a:solidFill>
                  <a:schemeClr val="tx1"/>
                </a:solidFill>
                <a:latin typeface="Zurich Cn BT" pitchFamily="34" charset="0"/>
              </a:defRPr>
            </a:lvl1pPr>
          </a:lstStyle>
          <a:p>
            <a:pPr>
              <a:defRPr/>
            </a:pPr>
            <a:endParaRPr lang="es-ES" altLang="es-BO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6063" y="9742488"/>
            <a:ext cx="308133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538" tIns="49270" rIns="98538" bIns="49270" numCol="1" anchor="b" anchorCtr="0" compatLnSpc="1">
            <a:prstTxWarp prst="textNoShape">
              <a:avLst/>
            </a:prstTxWarp>
          </a:bodyPr>
          <a:lstStyle>
            <a:lvl1pPr algn="r" defTabSz="985838" eaLnBrk="1" hangingPunct="1">
              <a:defRPr sz="1300" smtClean="0">
                <a:solidFill>
                  <a:schemeClr val="tx1"/>
                </a:solidFill>
                <a:latin typeface="Zurich Cn BT" pitchFamily="34" charset="0"/>
              </a:defRPr>
            </a:lvl1pPr>
          </a:lstStyle>
          <a:p>
            <a:pPr>
              <a:defRPr/>
            </a:pPr>
            <a:fld id="{5FB8EF84-D2FD-40B9-9DEA-27331F195FB0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urich Cn B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urich Cn B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urich Cn B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urich Cn B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Zurich Cn B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fld id="{110E50F1-3DB2-40BE-BAF5-B09A74A28D29}" type="slidenum">
              <a:rPr lang="es-ES" altLang="es-BO" sz="1300">
                <a:solidFill>
                  <a:schemeClr val="tx1"/>
                </a:solidFill>
                <a:latin typeface="Zurich Cn BT" pitchFamily="34" charset="0"/>
              </a:rPr>
              <a:pPr/>
              <a:t>7</a:t>
            </a:fld>
            <a:endParaRPr lang="es-ES" altLang="es-BO" sz="1300">
              <a:solidFill>
                <a:schemeClr val="tx1"/>
              </a:solidFill>
              <a:latin typeface="Zurich Cn BT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BO" altLang="es-B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fld id="{88E05A48-C301-4AFC-9CA5-71C66E427B85}" type="slidenum">
              <a:rPr lang="es-ES" altLang="es-BO" sz="1300">
                <a:solidFill>
                  <a:schemeClr val="tx1"/>
                </a:solidFill>
                <a:latin typeface="Zurich Cn BT" pitchFamily="34" charset="0"/>
              </a:rPr>
              <a:pPr/>
              <a:t>18</a:t>
            </a:fld>
            <a:endParaRPr lang="es-ES" altLang="es-BO" sz="1300">
              <a:solidFill>
                <a:schemeClr val="tx1"/>
              </a:solidFill>
              <a:latin typeface="Zurich Cn BT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BO" altLang="es-BO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fld id="{78F9B58D-A184-4A55-9F27-7BEF04F8DEE2}" type="slidenum">
              <a:rPr lang="es-ES" altLang="es-BO" sz="1300">
                <a:solidFill>
                  <a:schemeClr val="tx1"/>
                </a:solidFill>
                <a:latin typeface="Zurich Cn BT" pitchFamily="34" charset="0"/>
              </a:rPr>
              <a:pPr/>
              <a:t>19</a:t>
            </a:fld>
            <a:endParaRPr lang="es-ES" altLang="es-BO" sz="1300">
              <a:solidFill>
                <a:schemeClr val="tx1"/>
              </a:solidFill>
              <a:latin typeface="Zurich Cn BT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BO" altLang="es-BO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fld id="{6AD2A829-A37E-4189-A1B1-DBD3F3ABA6B7}" type="slidenum">
              <a:rPr lang="es-ES" altLang="es-BO" sz="1300">
                <a:solidFill>
                  <a:schemeClr val="tx1"/>
                </a:solidFill>
                <a:latin typeface="Zurich Cn BT" pitchFamily="34" charset="0"/>
              </a:rPr>
              <a:pPr/>
              <a:t>20</a:t>
            </a:fld>
            <a:endParaRPr lang="es-ES" altLang="es-BO" sz="1300">
              <a:solidFill>
                <a:schemeClr val="tx1"/>
              </a:solidFill>
              <a:latin typeface="Zurich Cn BT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BO" altLang="es-B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fld id="{735331E7-BB81-484A-AE71-2931A27F4ACD}" type="slidenum">
              <a:rPr lang="es-ES" altLang="es-BO" sz="1300">
                <a:solidFill>
                  <a:schemeClr val="tx1"/>
                </a:solidFill>
                <a:latin typeface="Zurich Cn BT" pitchFamily="34" charset="0"/>
              </a:rPr>
              <a:pPr/>
              <a:t>9</a:t>
            </a:fld>
            <a:endParaRPr lang="es-ES" altLang="es-BO" sz="1300">
              <a:solidFill>
                <a:schemeClr val="tx1"/>
              </a:solidFill>
              <a:latin typeface="Zurich Cn BT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BO" altLang="es-BO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fld id="{2B5136B4-F296-4D35-BB24-5F94ACA77E06}" type="slidenum">
              <a:rPr lang="es-ES" altLang="es-BO" sz="1300">
                <a:solidFill>
                  <a:schemeClr val="tx1"/>
                </a:solidFill>
                <a:latin typeface="Zurich Cn BT" pitchFamily="34" charset="0"/>
              </a:rPr>
              <a:pPr/>
              <a:t>10</a:t>
            </a:fld>
            <a:endParaRPr lang="es-ES" altLang="es-BO" sz="1300">
              <a:solidFill>
                <a:schemeClr val="tx1"/>
              </a:solidFill>
              <a:latin typeface="Zurich Cn BT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BO" altLang="es-BO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fld id="{15A1C9A7-FBAF-4B06-83B4-E9B3989B4A09}" type="slidenum">
              <a:rPr lang="es-ES" altLang="es-BO" sz="1300">
                <a:solidFill>
                  <a:schemeClr val="tx1"/>
                </a:solidFill>
                <a:latin typeface="Zurich Cn BT" pitchFamily="34" charset="0"/>
              </a:rPr>
              <a:pPr/>
              <a:t>12</a:t>
            </a:fld>
            <a:endParaRPr lang="es-ES" altLang="es-BO" sz="1300">
              <a:solidFill>
                <a:schemeClr val="tx1"/>
              </a:solidFill>
              <a:latin typeface="Zurich Cn BT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BO" altLang="es-B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fld id="{FAA3F729-D9BB-4051-BB8E-276BEA72B006}" type="slidenum">
              <a:rPr lang="es-ES" altLang="es-BO" sz="1300">
                <a:solidFill>
                  <a:schemeClr val="tx1"/>
                </a:solidFill>
                <a:latin typeface="Zurich Cn BT" pitchFamily="34" charset="0"/>
              </a:rPr>
              <a:pPr/>
              <a:t>13</a:t>
            </a:fld>
            <a:endParaRPr lang="es-ES" altLang="es-BO" sz="1300">
              <a:solidFill>
                <a:schemeClr val="tx1"/>
              </a:solidFill>
              <a:latin typeface="Zurich Cn BT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BO" altLang="es-B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fld id="{59889BB4-C4FB-47F4-BD59-9B3C599875AA}" type="slidenum">
              <a:rPr lang="es-ES" altLang="es-BO" sz="1300">
                <a:solidFill>
                  <a:schemeClr val="tx1"/>
                </a:solidFill>
                <a:latin typeface="Zurich Cn BT" pitchFamily="34" charset="0"/>
              </a:rPr>
              <a:pPr/>
              <a:t>14</a:t>
            </a:fld>
            <a:endParaRPr lang="es-ES" altLang="es-BO" sz="1300">
              <a:solidFill>
                <a:schemeClr val="tx1"/>
              </a:solidFill>
              <a:latin typeface="Zurich Cn BT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BO" altLang="es-B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fld id="{5BC9D043-AE0A-417A-9FAB-95F5F7B52E9D}" type="slidenum">
              <a:rPr lang="es-ES" altLang="es-BO" sz="1300">
                <a:solidFill>
                  <a:schemeClr val="tx1"/>
                </a:solidFill>
                <a:latin typeface="Zurich Cn BT" pitchFamily="34" charset="0"/>
              </a:rPr>
              <a:pPr/>
              <a:t>15</a:t>
            </a:fld>
            <a:endParaRPr lang="es-ES" altLang="es-BO" sz="1300">
              <a:solidFill>
                <a:schemeClr val="tx1"/>
              </a:solidFill>
              <a:latin typeface="Zurich Cn BT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BO" altLang="es-B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fld id="{B5340D4E-2F11-4324-B612-D18FDA8EBBEF}" type="slidenum">
              <a:rPr lang="es-ES" altLang="es-BO" sz="1300">
                <a:solidFill>
                  <a:schemeClr val="tx1"/>
                </a:solidFill>
                <a:latin typeface="Zurich Cn BT" pitchFamily="34" charset="0"/>
              </a:rPr>
              <a:pPr/>
              <a:t>16</a:t>
            </a:fld>
            <a:endParaRPr lang="es-ES" altLang="es-BO" sz="1300">
              <a:solidFill>
                <a:schemeClr val="tx1"/>
              </a:solidFill>
              <a:latin typeface="Zurich Cn BT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BO" altLang="es-B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 defTabSz="985838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defTabSz="98583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fld id="{18585043-268B-4419-966F-A8783F490819}" type="slidenum">
              <a:rPr lang="es-ES" altLang="es-BO" sz="1300">
                <a:solidFill>
                  <a:schemeClr val="tx1"/>
                </a:solidFill>
                <a:latin typeface="Zurich Cn BT" pitchFamily="34" charset="0"/>
              </a:rPr>
              <a:pPr/>
              <a:t>17</a:t>
            </a:fld>
            <a:endParaRPr lang="es-ES" altLang="es-BO" sz="1300">
              <a:solidFill>
                <a:schemeClr val="tx1"/>
              </a:solidFill>
              <a:latin typeface="Zurich Cn BT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BO" altLang="es-B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hidden">
          <a:xfrm>
            <a:off x="2590800" y="-20638"/>
            <a:ext cx="2757488" cy="6878638"/>
          </a:xfrm>
          <a:custGeom>
            <a:avLst/>
            <a:gdLst>
              <a:gd name="T0" fmla="*/ 784225 w 1737"/>
              <a:gd name="T1" fmla="*/ 6861123 h 4320"/>
              <a:gd name="T2" fmla="*/ 2757488 w 1737"/>
              <a:gd name="T3" fmla="*/ 6878638 h 4320"/>
              <a:gd name="T4" fmla="*/ 831850 w 1737"/>
              <a:gd name="T5" fmla="*/ 0 h 4320"/>
              <a:gd name="T6" fmla="*/ 0 w 1737"/>
              <a:gd name="T7" fmla="*/ 11146 h 4320"/>
              <a:gd name="T8" fmla="*/ 784225 w 1737"/>
              <a:gd name="T9" fmla="*/ 6861123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/>
          <p:cNvSpPr>
            <a:spLocks/>
          </p:cNvSpPr>
          <p:nvPr/>
        </p:nvSpPr>
        <p:spPr bwMode="hidden">
          <a:xfrm>
            <a:off x="0" y="-23813"/>
            <a:ext cx="2757488" cy="6872288"/>
          </a:xfrm>
          <a:custGeom>
            <a:avLst/>
            <a:gdLst>
              <a:gd name="T0" fmla="*/ 784225 w 1737"/>
              <a:gd name="T1" fmla="*/ 6854789 h 4320"/>
              <a:gd name="T2" fmla="*/ 2757488 w 1737"/>
              <a:gd name="T3" fmla="*/ 6872288 h 4320"/>
              <a:gd name="T4" fmla="*/ 831850 w 1737"/>
              <a:gd name="T5" fmla="*/ 0 h 4320"/>
              <a:gd name="T6" fmla="*/ 0 w 1737"/>
              <a:gd name="T7" fmla="*/ 11136 h 4320"/>
              <a:gd name="T8" fmla="*/ 784225 w 1737"/>
              <a:gd name="T9" fmla="*/ 6854789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4"/>
          <p:cNvSpPr>
            <a:spLocks/>
          </p:cNvSpPr>
          <p:nvPr/>
        </p:nvSpPr>
        <p:spPr bwMode="hidden">
          <a:xfrm>
            <a:off x="3048000" y="-26988"/>
            <a:ext cx="3302000" cy="6864351"/>
          </a:xfrm>
          <a:custGeom>
            <a:avLst/>
            <a:gdLst>
              <a:gd name="T0" fmla="*/ 0 w 2080"/>
              <a:gd name="T1" fmla="*/ 11077 h 4338"/>
              <a:gd name="T2" fmla="*/ 2968625 w 2080"/>
              <a:gd name="T3" fmla="*/ 6864351 h 4338"/>
              <a:gd name="T4" fmla="*/ 3302000 w 2080"/>
              <a:gd name="T5" fmla="*/ 6864351 h 4338"/>
              <a:gd name="T6" fmla="*/ 1639888 w 2080"/>
              <a:gd name="T7" fmla="*/ 0 h 4338"/>
              <a:gd name="T8" fmla="*/ 0 w 2080"/>
              <a:gd name="T9" fmla="*/ 11077 h 43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0" h="4338">
                <a:moveTo>
                  <a:pt x="0" y="7"/>
                </a:moveTo>
                <a:lnTo>
                  <a:pt x="1870" y="4338"/>
                </a:lnTo>
                <a:lnTo>
                  <a:pt x="2080" y="4338"/>
                </a:lnTo>
                <a:lnTo>
                  <a:pt x="1033" y="0"/>
                </a:lnTo>
                <a:lnTo>
                  <a:pt x="0" y="7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invGray">
          <a:xfrm>
            <a:off x="2590800" y="3889375"/>
            <a:ext cx="2757488" cy="606425"/>
          </a:xfrm>
          <a:custGeom>
            <a:avLst/>
            <a:gdLst>
              <a:gd name="T0" fmla="*/ 784225 w 1737"/>
              <a:gd name="T1" fmla="*/ 604881 h 4320"/>
              <a:gd name="T2" fmla="*/ 2757488 w 1737"/>
              <a:gd name="T3" fmla="*/ 606425 h 4320"/>
              <a:gd name="T4" fmla="*/ 831850 w 1737"/>
              <a:gd name="T5" fmla="*/ 0 h 4320"/>
              <a:gd name="T6" fmla="*/ 0 w 1737"/>
              <a:gd name="T7" fmla="*/ 983 h 4320"/>
              <a:gd name="T8" fmla="*/ 784225 w 1737"/>
              <a:gd name="T9" fmla="*/ 604881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invGray">
          <a:xfrm>
            <a:off x="0" y="3935413"/>
            <a:ext cx="2757488" cy="604837"/>
          </a:xfrm>
          <a:custGeom>
            <a:avLst/>
            <a:gdLst>
              <a:gd name="T0" fmla="*/ 784225 w 1737"/>
              <a:gd name="T1" fmla="*/ 603297 h 4320"/>
              <a:gd name="T2" fmla="*/ 2757488 w 1737"/>
              <a:gd name="T3" fmla="*/ 604837 h 4320"/>
              <a:gd name="T4" fmla="*/ 831850 w 1737"/>
              <a:gd name="T5" fmla="*/ 0 h 4320"/>
              <a:gd name="T6" fmla="*/ 0 w 1737"/>
              <a:gd name="T7" fmla="*/ 980 h 4320"/>
              <a:gd name="T8" fmla="*/ 784225 w 1737"/>
              <a:gd name="T9" fmla="*/ 603297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invGray">
          <a:xfrm>
            <a:off x="3048000" y="3935413"/>
            <a:ext cx="3302000" cy="604837"/>
          </a:xfrm>
          <a:custGeom>
            <a:avLst/>
            <a:gdLst>
              <a:gd name="T0" fmla="*/ 0 w 2080"/>
              <a:gd name="T1" fmla="*/ 976 h 4338"/>
              <a:gd name="T2" fmla="*/ 2968625 w 2080"/>
              <a:gd name="T3" fmla="*/ 604837 h 4338"/>
              <a:gd name="T4" fmla="*/ 3302000 w 2080"/>
              <a:gd name="T5" fmla="*/ 604837 h 4338"/>
              <a:gd name="T6" fmla="*/ 1639888 w 2080"/>
              <a:gd name="T7" fmla="*/ 0 h 4338"/>
              <a:gd name="T8" fmla="*/ 0 w 2080"/>
              <a:gd name="T9" fmla="*/ 976 h 43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0" h="4338">
                <a:moveTo>
                  <a:pt x="0" y="7"/>
                </a:moveTo>
                <a:lnTo>
                  <a:pt x="1870" y="4338"/>
                </a:lnTo>
                <a:lnTo>
                  <a:pt x="2080" y="4338"/>
                </a:lnTo>
                <a:lnTo>
                  <a:pt x="1033" y="0"/>
                </a:lnTo>
                <a:lnTo>
                  <a:pt x="0" y="7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invGray">
          <a:xfrm>
            <a:off x="0" y="4191000"/>
            <a:ext cx="9144000" cy="2222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>
              <a:defRPr/>
            </a:pPr>
            <a:endParaRPr lang="es-BO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hidden">
          <a:xfrm>
            <a:off x="0" y="4559300"/>
            <a:ext cx="9144000" cy="9144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hidden">
          <a:xfrm>
            <a:off x="0" y="53975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invGray">
          <a:xfrm>
            <a:off x="0" y="434975"/>
            <a:ext cx="9144000" cy="2222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>
              <a:defRPr/>
            </a:pPr>
            <a:endParaRPr lang="es-BO"/>
          </a:p>
        </p:txBody>
      </p:sp>
      <p:sp>
        <p:nvSpPr>
          <p:cNvPr id="14" name="Rectangle 16"/>
          <p:cNvSpPr>
            <a:spLocks noChangeArrowheads="1"/>
          </p:cNvSpPr>
          <p:nvPr userDrawn="1"/>
        </p:nvSpPr>
        <p:spPr bwMode="auto">
          <a:xfrm>
            <a:off x="0" y="0"/>
            <a:ext cx="685800" cy="6858000"/>
          </a:xfrm>
          <a:prstGeom prst="rect">
            <a:avLst/>
          </a:prstGeom>
          <a:solidFill>
            <a:srgbClr val="3864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788" y="6618288"/>
            <a:ext cx="8637587" cy="71437"/>
          </a:xfrm>
          <a:prstGeom prst="rect">
            <a:avLst/>
          </a:prstGeom>
          <a:solidFill>
            <a:srgbClr val="3864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16" name="Line 18"/>
          <p:cNvSpPr>
            <a:spLocks noChangeShapeType="1"/>
          </p:cNvSpPr>
          <p:nvPr userDrawn="1"/>
        </p:nvSpPr>
        <p:spPr bwMode="auto">
          <a:xfrm flipH="1">
            <a:off x="638175" y="4619625"/>
            <a:ext cx="7953375" cy="0"/>
          </a:xfrm>
          <a:prstGeom prst="line">
            <a:avLst/>
          </a:prstGeom>
          <a:noFill/>
          <a:ln w="25400">
            <a:solidFill>
              <a:srgbClr val="3713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9"/>
          <p:cNvSpPr>
            <a:spLocks noChangeArrowheads="1"/>
          </p:cNvSpPr>
          <p:nvPr userDrawn="1"/>
        </p:nvSpPr>
        <p:spPr bwMode="auto">
          <a:xfrm>
            <a:off x="387350" y="228600"/>
            <a:ext cx="7562850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Zurich Cn BT" pitchFamily="34" charset="0"/>
              </a:defRPr>
            </a:lvl1pPr>
            <a:lvl2pPr algn="l">
              <a:defRPr sz="2400">
                <a:solidFill>
                  <a:schemeClr val="tx1"/>
                </a:solidFill>
                <a:latin typeface="Zurich Cn BT" pitchFamily="34" charset="0"/>
              </a:defRPr>
            </a:lvl2pPr>
            <a:lvl3pPr algn="l">
              <a:defRPr sz="2400">
                <a:solidFill>
                  <a:schemeClr val="tx1"/>
                </a:solidFill>
                <a:latin typeface="Zurich Cn BT" pitchFamily="34" charset="0"/>
              </a:defRPr>
            </a:lvl3pPr>
            <a:lvl4pPr algn="l">
              <a:defRPr sz="2400">
                <a:solidFill>
                  <a:schemeClr val="tx1"/>
                </a:solidFill>
                <a:latin typeface="Zurich Cn BT" pitchFamily="34" charset="0"/>
              </a:defRPr>
            </a:lvl4pPr>
            <a:lvl5pPr algn="l">
              <a:defRPr sz="2400">
                <a:solidFill>
                  <a:schemeClr val="tx1"/>
                </a:solidFill>
                <a:latin typeface="Zurich Cn B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Zurich Cn B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Zurich Cn B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Zurich Cn B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Zurich Cn BT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BO" sz="1800" b="1" smtClean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65684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s-ES" altLang="es-BO" noProof="0" smtClean="0"/>
              <a:t>Haga clic para modificar el estilo de título del patrón</a:t>
            </a:r>
          </a:p>
        </p:txBody>
      </p:sp>
      <p:sp>
        <p:nvSpPr>
          <p:cNvPr id="165684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s-ES" altLang="es-BO" noProof="0" smtClean="0"/>
              <a:t>Haga clic para modificar el estilo de subtítulo del patrón</a:t>
            </a:r>
          </a:p>
        </p:txBody>
      </p:sp>
      <p:sp>
        <p:nvSpPr>
          <p:cNvPr id="18" name="Rectangle 1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A769142-B2B0-497A-9333-CB8C63E8EAD0}" type="datetime1">
              <a:rPr lang="es-ES" altLang="es-BO"/>
              <a:pPr>
                <a:defRPr/>
              </a:pPr>
              <a:t>01/02/2021</a:t>
            </a:fld>
            <a:endParaRPr lang="es-ES" altLang="es-BO"/>
          </a:p>
        </p:txBody>
      </p:sp>
      <p:sp>
        <p:nvSpPr>
          <p:cNvPr id="19" name="Rectangle 1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1400" b="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899C7D4-A8BF-4665-A1F9-7547666EB82C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312350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39461-FFF3-4B52-BEE0-1623355F3E5F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110644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3700" y="-76200"/>
            <a:ext cx="2171700" cy="6477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28600" y="-76200"/>
            <a:ext cx="6362700" cy="6477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4236F-1A9E-4615-971D-752CA659A03B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95617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3445F-E097-4679-81FF-DAFCA7597FAB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50494-2F06-496D-AEEE-A0E9C77944DA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362697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51DEB-C76D-4858-B482-0D23A6E56369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102810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07664-B9D6-4FF6-A271-F9A6462DFF31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218130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47240-A4A0-4520-92DD-1566ED6CDD04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156242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3E7C9-6DD6-42EA-97CA-AE106922BE9C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116625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FBA9C-C3AE-4F2E-8E01-28E5A613F3B6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79029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BO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2B177-A24E-4653-9C48-D278F2DF4B6C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234747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hidden">
          <a:xfrm>
            <a:off x="1447800" y="6350"/>
            <a:ext cx="2757488" cy="6878638"/>
          </a:xfrm>
          <a:custGeom>
            <a:avLst/>
            <a:gdLst>
              <a:gd name="T0" fmla="*/ 784225 w 1737"/>
              <a:gd name="T1" fmla="*/ 6861123 h 4320"/>
              <a:gd name="T2" fmla="*/ 2757488 w 1737"/>
              <a:gd name="T3" fmla="*/ 6878638 h 4320"/>
              <a:gd name="T4" fmla="*/ 831850 w 1737"/>
              <a:gd name="T5" fmla="*/ 0 h 4320"/>
              <a:gd name="T6" fmla="*/ 0 w 1737"/>
              <a:gd name="T7" fmla="*/ 11146 h 4320"/>
              <a:gd name="T8" fmla="*/ 784225 w 1737"/>
              <a:gd name="T9" fmla="*/ 6861123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Freeform 3"/>
          <p:cNvSpPr>
            <a:spLocks/>
          </p:cNvSpPr>
          <p:nvPr/>
        </p:nvSpPr>
        <p:spPr bwMode="hidden">
          <a:xfrm>
            <a:off x="-14288" y="3175"/>
            <a:ext cx="2757488" cy="6872288"/>
          </a:xfrm>
          <a:custGeom>
            <a:avLst/>
            <a:gdLst>
              <a:gd name="T0" fmla="*/ 784225 w 1737"/>
              <a:gd name="T1" fmla="*/ 6854789 h 4320"/>
              <a:gd name="T2" fmla="*/ 2757488 w 1737"/>
              <a:gd name="T3" fmla="*/ 6872288 h 4320"/>
              <a:gd name="T4" fmla="*/ 831850 w 1737"/>
              <a:gd name="T5" fmla="*/ 0 h 4320"/>
              <a:gd name="T6" fmla="*/ 0 w 1737"/>
              <a:gd name="T7" fmla="*/ 11136 h 4320"/>
              <a:gd name="T8" fmla="*/ 784225 w 1737"/>
              <a:gd name="T9" fmla="*/ 6854789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Freeform 4"/>
          <p:cNvSpPr>
            <a:spLocks/>
          </p:cNvSpPr>
          <p:nvPr/>
        </p:nvSpPr>
        <p:spPr bwMode="hidden">
          <a:xfrm>
            <a:off x="4800600" y="7938"/>
            <a:ext cx="2760663" cy="6873875"/>
          </a:xfrm>
          <a:custGeom>
            <a:avLst/>
            <a:gdLst>
              <a:gd name="T0" fmla="*/ 784225 w 1739"/>
              <a:gd name="T1" fmla="*/ 6866099 h 4420"/>
              <a:gd name="T2" fmla="*/ 2760663 w 1739"/>
              <a:gd name="T3" fmla="*/ 6873875 h 4420"/>
              <a:gd name="T4" fmla="*/ 831850 w 1739"/>
              <a:gd name="T5" fmla="*/ 0 h 4420"/>
              <a:gd name="T6" fmla="*/ 0 w 1739"/>
              <a:gd name="T7" fmla="*/ 10886 h 4420"/>
              <a:gd name="T8" fmla="*/ 784225 w 1739"/>
              <a:gd name="T9" fmla="*/ 6866099 h 44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9" h="4420">
                <a:moveTo>
                  <a:pt x="494" y="4415"/>
                </a:moveTo>
                <a:lnTo>
                  <a:pt x="1739" y="4420"/>
                </a:lnTo>
                <a:lnTo>
                  <a:pt x="524" y="0"/>
                </a:lnTo>
                <a:lnTo>
                  <a:pt x="0" y="7"/>
                </a:lnTo>
                <a:lnTo>
                  <a:pt x="494" y="441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hidden">
          <a:xfrm>
            <a:off x="1905000" y="0"/>
            <a:ext cx="3302000" cy="6864350"/>
          </a:xfrm>
          <a:custGeom>
            <a:avLst/>
            <a:gdLst>
              <a:gd name="T0" fmla="*/ 0 w 2080"/>
              <a:gd name="T1" fmla="*/ 11077 h 4338"/>
              <a:gd name="T2" fmla="*/ 2968625 w 2080"/>
              <a:gd name="T3" fmla="*/ 6864350 h 4338"/>
              <a:gd name="T4" fmla="*/ 3302000 w 2080"/>
              <a:gd name="T5" fmla="*/ 6864350 h 4338"/>
              <a:gd name="T6" fmla="*/ 1639888 w 2080"/>
              <a:gd name="T7" fmla="*/ 0 h 4338"/>
              <a:gd name="T8" fmla="*/ 0 w 2080"/>
              <a:gd name="T9" fmla="*/ 11077 h 43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0" h="4338">
                <a:moveTo>
                  <a:pt x="0" y="7"/>
                </a:moveTo>
                <a:lnTo>
                  <a:pt x="1870" y="4338"/>
                </a:lnTo>
                <a:lnTo>
                  <a:pt x="2080" y="4338"/>
                </a:lnTo>
                <a:lnTo>
                  <a:pt x="1033" y="0"/>
                </a:lnTo>
                <a:lnTo>
                  <a:pt x="0" y="7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hidden">
          <a:xfrm>
            <a:off x="1447800" y="6294438"/>
            <a:ext cx="2757488" cy="606425"/>
          </a:xfrm>
          <a:custGeom>
            <a:avLst/>
            <a:gdLst>
              <a:gd name="T0" fmla="*/ 784225 w 1737"/>
              <a:gd name="T1" fmla="*/ 604881 h 4320"/>
              <a:gd name="T2" fmla="*/ 2757488 w 1737"/>
              <a:gd name="T3" fmla="*/ 606425 h 4320"/>
              <a:gd name="T4" fmla="*/ 831850 w 1737"/>
              <a:gd name="T5" fmla="*/ 0 h 4320"/>
              <a:gd name="T6" fmla="*/ 0 w 1737"/>
              <a:gd name="T7" fmla="*/ 983 h 4320"/>
              <a:gd name="T8" fmla="*/ 784225 w 1737"/>
              <a:gd name="T9" fmla="*/ 604881 h 4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37" h="4320">
                <a:moveTo>
                  <a:pt x="494" y="4309"/>
                </a:moveTo>
                <a:lnTo>
                  <a:pt x="1737" y="4320"/>
                </a:lnTo>
                <a:lnTo>
                  <a:pt x="524" y="0"/>
                </a:lnTo>
                <a:lnTo>
                  <a:pt x="0" y="7"/>
                </a:lnTo>
                <a:lnTo>
                  <a:pt x="494" y="430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5815" name="Rectangle 7"/>
          <p:cNvSpPr>
            <a:spLocks noChangeArrowheads="1"/>
          </p:cNvSpPr>
          <p:nvPr/>
        </p:nvSpPr>
        <p:spPr bwMode="hidden">
          <a:xfrm>
            <a:off x="0" y="1044575"/>
            <a:ext cx="9144000" cy="2222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>
              <a:defRPr/>
            </a:pPr>
            <a:endParaRPr lang="es-BO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altLang="es-BO" smtClean="0"/>
              <a:t>Haga clic para modificar el estilo de título del patrón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BO" smtClean="0"/>
              <a:t>Haga clic para modificar el estilo de texto del patrón</a:t>
            </a:r>
          </a:p>
          <a:p>
            <a:pPr lvl="1"/>
            <a:r>
              <a:rPr lang="es-ES" altLang="es-BO" smtClean="0"/>
              <a:t>Segundo nivel</a:t>
            </a:r>
          </a:p>
          <a:p>
            <a:pPr lvl="2"/>
            <a:r>
              <a:rPr lang="es-ES" altLang="es-BO" smtClean="0"/>
              <a:t>Tercer nivel</a:t>
            </a:r>
          </a:p>
          <a:p>
            <a:pPr lvl="3"/>
            <a:r>
              <a:rPr lang="es-ES" altLang="es-BO" smtClean="0"/>
              <a:t>Cuarto nivel</a:t>
            </a:r>
          </a:p>
          <a:p>
            <a:pPr lvl="4"/>
            <a:r>
              <a:rPr lang="es-ES" altLang="es-BO" smtClean="0"/>
              <a:t>Quinto nivel</a:t>
            </a:r>
          </a:p>
        </p:txBody>
      </p:sp>
      <p:sp>
        <p:nvSpPr>
          <p:cNvPr id="165581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0"/>
            <a:ext cx="457200" cy="457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b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9D7B4BE-03F2-4195-9A23-D610DE6E06A9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7452320" y="6597352"/>
            <a:ext cx="1397745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s-ES_tradnl" altLang="es-BO" sz="12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s-ES_tradnl" altLang="es-BO" sz="1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ABV-2020</a:t>
            </a: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0"/>
            <a:ext cx="685800" cy="6858000"/>
          </a:xfrm>
          <a:prstGeom prst="rect">
            <a:avLst/>
          </a:prstGeom>
          <a:solidFill>
            <a:srgbClr val="3864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anose="020B0A040201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anose="020B0A040201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anose="020B0A040201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anose="020B0A040201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anose="020B0A040201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anose="020B0A040201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anose="020B0A040201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altLang="es-BO" sz="3600" dirty="0" smtClean="0"/>
              <a:t>Planificación Detallada</a:t>
            </a:r>
            <a:br>
              <a:rPr lang="es-ES_tradnl" altLang="es-BO" sz="3600" dirty="0" smtClean="0"/>
            </a:br>
            <a:endParaRPr lang="es-ES" altLang="es-BO" sz="3600" dirty="0" smtClean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572000"/>
            <a:ext cx="7924800" cy="1679575"/>
          </a:xfrm>
        </p:spPr>
        <p:txBody>
          <a:bodyPr/>
          <a:lstStyle/>
          <a:p>
            <a:pPr eaLnBrk="1" hangingPunct="1"/>
            <a:r>
              <a:rPr lang="es-ES_tradnl" altLang="es-BO" dirty="0" smtClean="0"/>
              <a:t>División de Trabajo y Asignación de recursos</a:t>
            </a:r>
          </a:p>
          <a:p>
            <a:pPr eaLnBrk="1" hangingPunct="1"/>
            <a:endParaRPr lang="es-ES_tradnl" altLang="es-BO" dirty="0" smtClean="0"/>
          </a:p>
          <a:p>
            <a:pPr eaLnBrk="1" hangingPunct="1"/>
            <a:r>
              <a:rPr lang="es-ES_tradnl" altLang="es-BO" sz="2000" dirty="0" smtClean="0"/>
              <a:t>Ing. </a:t>
            </a:r>
            <a:r>
              <a:rPr lang="es-ES_tradnl" altLang="es-BO" sz="2000" dirty="0" err="1" smtClean="0"/>
              <a:t>Angel</a:t>
            </a:r>
            <a:r>
              <a:rPr lang="es-ES_tradnl" altLang="es-BO" sz="2000" dirty="0" smtClean="0"/>
              <a:t> </a:t>
            </a:r>
            <a:r>
              <a:rPr lang="es-ES_tradnl" altLang="es-BO" sz="2000" dirty="0" err="1" smtClean="0"/>
              <a:t>Baspineiro</a:t>
            </a:r>
            <a:r>
              <a:rPr lang="es-ES_tradnl" altLang="es-BO" sz="2000" dirty="0" smtClean="0"/>
              <a:t> V.</a:t>
            </a:r>
            <a:endParaRPr lang="es-ES" altLang="es-BO" sz="2000" dirty="0" smtClean="0"/>
          </a:p>
        </p:txBody>
      </p:sp>
      <p:sp>
        <p:nvSpPr>
          <p:cNvPr id="5124" name="Text Box 1028"/>
          <p:cNvSpPr txBox="1">
            <a:spLocks noChangeArrowheads="1"/>
          </p:cNvSpPr>
          <p:nvPr/>
        </p:nvSpPr>
        <p:spPr bwMode="auto">
          <a:xfrm>
            <a:off x="0" y="60325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_tradnl" altLang="es-BO" sz="2000" dirty="0">
                <a:solidFill>
                  <a:schemeClr val="tx1"/>
                </a:solidFill>
                <a:latin typeface="Arial" panose="020B0604020202020204" pitchFamily="34" charset="0"/>
              </a:rPr>
              <a:t>SIS325 INGENIERIA DE SOFTWARE II                                     </a:t>
            </a:r>
            <a:r>
              <a:rPr lang="es-ES_tradnl" altLang="es-BO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TEMA III-Parte 3</a:t>
            </a:r>
            <a:endParaRPr lang="es-ES" altLang="es-BO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0146B3-67F2-49DC-A764-0F76B776542C}" type="slidenum">
              <a:rPr lang="es-ES" altLang="es-BO"/>
              <a:pPr>
                <a:defRPr/>
              </a:pPr>
              <a:t>10</a:t>
            </a:fld>
            <a:endParaRPr lang="es-ES" altLang="es-BO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28675" y="1066800"/>
            <a:ext cx="57594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600" b="1">
                <a:solidFill>
                  <a:schemeClr val="tx2"/>
                </a:solidFill>
                <a:latin typeface="Verdana" panose="020B0604030504040204" pitchFamily="34" charset="0"/>
              </a:rPr>
              <a:t>Asignación de recursos y personas a las tareas</a:t>
            </a:r>
          </a:p>
        </p:txBody>
      </p:sp>
      <p:pic>
        <p:nvPicPr>
          <p:cNvPr id="16388" name="Picture 26" descr="Imagen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839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8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s-ES_tradnl" altLang="es-BO" smtClean="0"/>
              <a:t>Planificación Detallada</a:t>
            </a:r>
            <a:endParaRPr lang="es-ES" altLang="es-BO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FDA145-CC75-411C-8DB6-EB8807F0DA7B}" type="slidenum">
              <a:rPr lang="es-ES" altLang="es-BO"/>
              <a:pPr>
                <a:defRPr/>
              </a:pPr>
              <a:t>11</a:t>
            </a:fld>
            <a:endParaRPr lang="es-ES" altLang="es-BO"/>
          </a:p>
        </p:txBody>
      </p:sp>
      <p:sp>
        <p:nvSpPr>
          <p:cNvPr id="1843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66688"/>
            <a:ext cx="7772400" cy="579437"/>
          </a:xfrm>
        </p:spPr>
        <p:txBody>
          <a:bodyPr/>
          <a:lstStyle/>
          <a:p>
            <a:pPr eaLnBrk="1" hangingPunct="1"/>
            <a:r>
              <a:rPr lang="es-ES_tradnl" altLang="es-BO" smtClean="0"/>
              <a:t>Planificación detallada</a:t>
            </a:r>
            <a:endParaRPr lang="es-ES" altLang="es-BO" smtClean="0"/>
          </a:p>
        </p:txBody>
      </p:sp>
      <p:sp>
        <p:nvSpPr>
          <p:cNvPr id="1843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83058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altLang="es-BO" smtClean="0"/>
              <a:t>División de trabajo</a:t>
            </a:r>
            <a:endParaRPr lang="es-ES" altLang="es-BO" smtClean="0"/>
          </a:p>
        </p:txBody>
      </p:sp>
      <p:sp>
        <p:nvSpPr>
          <p:cNvPr id="18437" name="Rectangle 1028"/>
          <p:cNvSpPr>
            <a:spLocks noChangeArrowheads="1"/>
          </p:cNvSpPr>
          <p:nvPr/>
        </p:nvSpPr>
        <p:spPr bwMode="auto">
          <a:xfrm>
            <a:off x="2819400" y="1066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000" b="1">
                <a:solidFill>
                  <a:schemeClr val="tx1"/>
                </a:solidFill>
                <a:latin typeface="Times New Roman" panose="02020603050405020304" pitchFamily="18" charset="0"/>
              </a:rPr>
              <a:t>Mes 1</a:t>
            </a:r>
          </a:p>
        </p:txBody>
      </p:sp>
      <p:sp>
        <p:nvSpPr>
          <p:cNvPr id="18438" name="Rectangle 1029"/>
          <p:cNvSpPr>
            <a:spLocks noChangeArrowheads="1"/>
          </p:cNvSpPr>
          <p:nvPr/>
        </p:nvSpPr>
        <p:spPr bwMode="auto">
          <a:xfrm>
            <a:off x="28194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9" name="Rectangle 1030"/>
          <p:cNvSpPr>
            <a:spLocks noChangeArrowheads="1"/>
          </p:cNvSpPr>
          <p:nvPr/>
        </p:nvSpPr>
        <p:spPr bwMode="auto">
          <a:xfrm>
            <a:off x="31242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40" name="Rectangle 1031"/>
          <p:cNvSpPr>
            <a:spLocks noChangeArrowheads="1"/>
          </p:cNvSpPr>
          <p:nvPr/>
        </p:nvSpPr>
        <p:spPr bwMode="auto">
          <a:xfrm>
            <a:off x="34290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41" name="Rectangle 1032"/>
          <p:cNvSpPr>
            <a:spLocks noChangeArrowheads="1"/>
          </p:cNvSpPr>
          <p:nvPr/>
        </p:nvSpPr>
        <p:spPr bwMode="auto">
          <a:xfrm>
            <a:off x="37338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42" name="Rectangle 1033"/>
          <p:cNvSpPr>
            <a:spLocks noChangeArrowheads="1"/>
          </p:cNvSpPr>
          <p:nvPr/>
        </p:nvSpPr>
        <p:spPr bwMode="auto">
          <a:xfrm>
            <a:off x="4038600" y="1066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000" b="1">
                <a:solidFill>
                  <a:schemeClr val="tx1"/>
                </a:solidFill>
                <a:latin typeface="Times New Roman" panose="02020603050405020304" pitchFamily="18" charset="0"/>
              </a:rPr>
              <a:t>Mes 2</a:t>
            </a:r>
          </a:p>
        </p:txBody>
      </p:sp>
      <p:sp>
        <p:nvSpPr>
          <p:cNvPr id="18443" name="Rectangle 1034"/>
          <p:cNvSpPr>
            <a:spLocks noChangeArrowheads="1"/>
          </p:cNvSpPr>
          <p:nvPr/>
        </p:nvSpPr>
        <p:spPr bwMode="auto">
          <a:xfrm>
            <a:off x="40386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44" name="Rectangle 1035"/>
          <p:cNvSpPr>
            <a:spLocks noChangeArrowheads="1"/>
          </p:cNvSpPr>
          <p:nvPr/>
        </p:nvSpPr>
        <p:spPr bwMode="auto">
          <a:xfrm>
            <a:off x="43434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45" name="Rectangle 1036"/>
          <p:cNvSpPr>
            <a:spLocks noChangeArrowheads="1"/>
          </p:cNvSpPr>
          <p:nvPr/>
        </p:nvSpPr>
        <p:spPr bwMode="auto">
          <a:xfrm>
            <a:off x="46482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46" name="Rectangle 1037"/>
          <p:cNvSpPr>
            <a:spLocks noChangeArrowheads="1"/>
          </p:cNvSpPr>
          <p:nvPr/>
        </p:nvSpPr>
        <p:spPr bwMode="auto">
          <a:xfrm>
            <a:off x="49530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47" name="Rectangle 1038"/>
          <p:cNvSpPr>
            <a:spLocks noChangeArrowheads="1"/>
          </p:cNvSpPr>
          <p:nvPr/>
        </p:nvSpPr>
        <p:spPr bwMode="auto">
          <a:xfrm>
            <a:off x="5257800" y="1066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000" b="1">
                <a:solidFill>
                  <a:schemeClr val="tx1"/>
                </a:solidFill>
                <a:latin typeface="Times New Roman" panose="02020603050405020304" pitchFamily="18" charset="0"/>
              </a:rPr>
              <a:t>Mes 3</a:t>
            </a:r>
          </a:p>
        </p:txBody>
      </p:sp>
      <p:sp>
        <p:nvSpPr>
          <p:cNvPr id="18448" name="Rectangle 1039"/>
          <p:cNvSpPr>
            <a:spLocks noChangeArrowheads="1"/>
          </p:cNvSpPr>
          <p:nvPr/>
        </p:nvSpPr>
        <p:spPr bwMode="auto">
          <a:xfrm>
            <a:off x="52578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49" name="Rectangle 1040"/>
          <p:cNvSpPr>
            <a:spLocks noChangeArrowheads="1"/>
          </p:cNvSpPr>
          <p:nvPr/>
        </p:nvSpPr>
        <p:spPr bwMode="auto">
          <a:xfrm>
            <a:off x="55626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50" name="Rectangle 1041"/>
          <p:cNvSpPr>
            <a:spLocks noChangeArrowheads="1"/>
          </p:cNvSpPr>
          <p:nvPr/>
        </p:nvSpPr>
        <p:spPr bwMode="auto">
          <a:xfrm>
            <a:off x="58674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51" name="Rectangle 1042"/>
          <p:cNvSpPr>
            <a:spLocks noChangeArrowheads="1"/>
          </p:cNvSpPr>
          <p:nvPr/>
        </p:nvSpPr>
        <p:spPr bwMode="auto">
          <a:xfrm>
            <a:off x="61722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52" name="Rectangle 1043"/>
          <p:cNvSpPr>
            <a:spLocks noChangeArrowheads="1"/>
          </p:cNvSpPr>
          <p:nvPr/>
        </p:nvSpPr>
        <p:spPr bwMode="auto">
          <a:xfrm>
            <a:off x="6477000" y="1066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000" b="1">
                <a:solidFill>
                  <a:schemeClr val="tx1"/>
                </a:solidFill>
                <a:latin typeface="Times New Roman" panose="02020603050405020304" pitchFamily="18" charset="0"/>
              </a:rPr>
              <a:t>Mes 4</a:t>
            </a:r>
          </a:p>
        </p:txBody>
      </p:sp>
      <p:sp>
        <p:nvSpPr>
          <p:cNvPr id="18453" name="Rectangle 1044"/>
          <p:cNvSpPr>
            <a:spLocks noChangeArrowheads="1"/>
          </p:cNvSpPr>
          <p:nvPr/>
        </p:nvSpPr>
        <p:spPr bwMode="auto">
          <a:xfrm>
            <a:off x="64770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54" name="Rectangle 1045"/>
          <p:cNvSpPr>
            <a:spLocks noChangeArrowheads="1"/>
          </p:cNvSpPr>
          <p:nvPr/>
        </p:nvSpPr>
        <p:spPr bwMode="auto">
          <a:xfrm>
            <a:off x="67818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55" name="Rectangle 1046"/>
          <p:cNvSpPr>
            <a:spLocks noChangeArrowheads="1"/>
          </p:cNvSpPr>
          <p:nvPr/>
        </p:nvSpPr>
        <p:spPr bwMode="auto">
          <a:xfrm>
            <a:off x="70866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56" name="Rectangle 1047"/>
          <p:cNvSpPr>
            <a:spLocks noChangeArrowheads="1"/>
          </p:cNvSpPr>
          <p:nvPr/>
        </p:nvSpPr>
        <p:spPr bwMode="auto">
          <a:xfrm>
            <a:off x="73914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57" name="Rectangle 1048"/>
          <p:cNvSpPr>
            <a:spLocks noChangeArrowheads="1"/>
          </p:cNvSpPr>
          <p:nvPr/>
        </p:nvSpPr>
        <p:spPr bwMode="auto">
          <a:xfrm>
            <a:off x="7696200" y="1066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000" b="1">
                <a:solidFill>
                  <a:schemeClr val="tx1"/>
                </a:solidFill>
                <a:latin typeface="Times New Roman" panose="02020603050405020304" pitchFamily="18" charset="0"/>
              </a:rPr>
              <a:t>Mes 5</a:t>
            </a:r>
          </a:p>
        </p:txBody>
      </p:sp>
      <p:sp>
        <p:nvSpPr>
          <p:cNvPr id="18458" name="Rectangle 1049"/>
          <p:cNvSpPr>
            <a:spLocks noChangeArrowheads="1"/>
          </p:cNvSpPr>
          <p:nvPr/>
        </p:nvSpPr>
        <p:spPr bwMode="auto">
          <a:xfrm>
            <a:off x="76962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59" name="Rectangle 1050"/>
          <p:cNvSpPr>
            <a:spLocks noChangeArrowheads="1"/>
          </p:cNvSpPr>
          <p:nvPr/>
        </p:nvSpPr>
        <p:spPr bwMode="auto">
          <a:xfrm>
            <a:off x="80010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60" name="Rectangle 1051"/>
          <p:cNvSpPr>
            <a:spLocks noChangeArrowheads="1"/>
          </p:cNvSpPr>
          <p:nvPr/>
        </p:nvSpPr>
        <p:spPr bwMode="auto">
          <a:xfrm>
            <a:off x="83058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61" name="Rectangle 1052"/>
          <p:cNvSpPr>
            <a:spLocks noChangeArrowheads="1"/>
          </p:cNvSpPr>
          <p:nvPr/>
        </p:nvSpPr>
        <p:spPr bwMode="auto">
          <a:xfrm>
            <a:off x="8610600" y="14478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62" name="Line 1053"/>
          <p:cNvSpPr>
            <a:spLocks noChangeShapeType="1"/>
          </p:cNvSpPr>
          <p:nvPr/>
        </p:nvSpPr>
        <p:spPr bwMode="auto">
          <a:xfrm>
            <a:off x="2819400" y="1066800"/>
            <a:ext cx="0" cy="571500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Line 1054"/>
          <p:cNvSpPr>
            <a:spLocks noChangeShapeType="1"/>
          </p:cNvSpPr>
          <p:nvPr/>
        </p:nvSpPr>
        <p:spPr bwMode="auto">
          <a:xfrm>
            <a:off x="31242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Line 1055"/>
          <p:cNvSpPr>
            <a:spLocks noChangeShapeType="1"/>
          </p:cNvSpPr>
          <p:nvPr/>
        </p:nvSpPr>
        <p:spPr bwMode="auto">
          <a:xfrm>
            <a:off x="34290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Line 1056"/>
          <p:cNvSpPr>
            <a:spLocks noChangeShapeType="1"/>
          </p:cNvSpPr>
          <p:nvPr/>
        </p:nvSpPr>
        <p:spPr bwMode="auto">
          <a:xfrm>
            <a:off x="37338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Line 1057"/>
          <p:cNvSpPr>
            <a:spLocks noChangeShapeType="1"/>
          </p:cNvSpPr>
          <p:nvPr/>
        </p:nvSpPr>
        <p:spPr bwMode="auto">
          <a:xfrm>
            <a:off x="40386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Line 1058"/>
          <p:cNvSpPr>
            <a:spLocks noChangeShapeType="1"/>
          </p:cNvSpPr>
          <p:nvPr/>
        </p:nvSpPr>
        <p:spPr bwMode="auto">
          <a:xfrm>
            <a:off x="43434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Line 1059"/>
          <p:cNvSpPr>
            <a:spLocks noChangeShapeType="1"/>
          </p:cNvSpPr>
          <p:nvPr/>
        </p:nvSpPr>
        <p:spPr bwMode="auto">
          <a:xfrm>
            <a:off x="46482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Line 1060"/>
          <p:cNvSpPr>
            <a:spLocks noChangeShapeType="1"/>
          </p:cNvSpPr>
          <p:nvPr/>
        </p:nvSpPr>
        <p:spPr bwMode="auto">
          <a:xfrm>
            <a:off x="49530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Line 1061"/>
          <p:cNvSpPr>
            <a:spLocks noChangeShapeType="1"/>
          </p:cNvSpPr>
          <p:nvPr/>
        </p:nvSpPr>
        <p:spPr bwMode="auto">
          <a:xfrm>
            <a:off x="52578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Line 1062"/>
          <p:cNvSpPr>
            <a:spLocks noChangeShapeType="1"/>
          </p:cNvSpPr>
          <p:nvPr/>
        </p:nvSpPr>
        <p:spPr bwMode="auto">
          <a:xfrm>
            <a:off x="55626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2" name="Line 1063"/>
          <p:cNvSpPr>
            <a:spLocks noChangeShapeType="1"/>
          </p:cNvSpPr>
          <p:nvPr/>
        </p:nvSpPr>
        <p:spPr bwMode="auto">
          <a:xfrm>
            <a:off x="58674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3" name="Line 1064"/>
          <p:cNvSpPr>
            <a:spLocks noChangeShapeType="1"/>
          </p:cNvSpPr>
          <p:nvPr/>
        </p:nvSpPr>
        <p:spPr bwMode="auto">
          <a:xfrm>
            <a:off x="61722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4" name="Line 1065"/>
          <p:cNvSpPr>
            <a:spLocks noChangeShapeType="1"/>
          </p:cNvSpPr>
          <p:nvPr/>
        </p:nvSpPr>
        <p:spPr bwMode="auto">
          <a:xfrm>
            <a:off x="64770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5" name="Line 1066"/>
          <p:cNvSpPr>
            <a:spLocks noChangeShapeType="1"/>
          </p:cNvSpPr>
          <p:nvPr/>
        </p:nvSpPr>
        <p:spPr bwMode="auto">
          <a:xfrm>
            <a:off x="67818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6" name="Line 1067"/>
          <p:cNvSpPr>
            <a:spLocks noChangeShapeType="1"/>
          </p:cNvSpPr>
          <p:nvPr/>
        </p:nvSpPr>
        <p:spPr bwMode="auto">
          <a:xfrm>
            <a:off x="70866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7" name="Line 1068"/>
          <p:cNvSpPr>
            <a:spLocks noChangeShapeType="1"/>
          </p:cNvSpPr>
          <p:nvPr/>
        </p:nvSpPr>
        <p:spPr bwMode="auto">
          <a:xfrm>
            <a:off x="73914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8" name="Line 1069"/>
          <p:cNvSpPr>
            <a:spLocks noChangeShapeType="1"/>
          </p:cNvSpPr>
          <p:nvPr/>
        </p:nvSpPr>
        <p:spPr bwMode="auto">
          <a:xfrm>
            <a:off x="76962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9" name="Line 1070"/>
          <p:cNvSpPr>
            <a:spLocks noChangeShapeType="1"/>
          </p:cNvSpPr>
          <p:nvPr/>
        </p:nvSpPr>
        <p:spPr bwMode="auto">
          <a:xfrm>
            <a:off x="80010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Line 1071"/>
          <p:cNvSpPr>
            <a:spLocks noChangeShapeType="1"/>
          </p:cNvSpPr>
          <p:nvPr/>
        </p:nvSpPr>
        <p:spPr bwMode="auto">
          <a:xfrm>
            <a:off x="83058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Line 1072"/>
          <p:cNvSpPr>
            <a:spLocks noChangeShapeType="1"/>
          </p:cNvSpPr>
          <p:nvPr/>
        </p:nvSpPr>
        <p:spPr bwMode="auto">
          <a:xfrm>
            <a:off x="8610600" y="1905000"/>
            <a:ext cx="0" cy="487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Line 1073"/>
          <p:cNvSpPr>
            <a:spLocks noChangeShapeType="1"/>
          </p:cNvSpPr>
          <p:nvPr/>
        </p:nvSpPr>
        <p:spPr bwMode="auto">
          <a:xfrm>
            <a:off x="8915400" y="1905000"/>
            <a:ext cx="0" cy="472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Rectangle 1074"/>
          <p:cNvSpPr>
            <a:spLocks noChangeArrowheads="1"/>
          </p:cNvSpPr>
          <p:nvPr/>
        </p:nvSpPr>
        <p:spPr bwMode="auto">
          <a:xfrm>
            <a:off x="2819400" y="2743200"/>
            <a:ext cx="2743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endParaRPr lang="es-BO" altLang="es-BO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84" name="Line 1075"/>
          <p:cNvSpPr>
            <a:spLocks noChangeShapeType="1"/>
          </p:cNvSpPr>
          <p:nvPr/>
        </p:nvSpPr>
        <p:spPr bwMode="auto">
          <a:xfrm>
            <a:off x="304800" y="1905000"/>
            <a:ext cx="8610600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Text Box 1076"/>
          <p:cNvSpPr txBox="1">
            <a:spLocks noChangeArrowheads="1"/>
          </p:cNvSpPr>
          <p:nvPr/>
        </p:nvSpPr>
        <p:spPr bwMode="auto">
          <a:xfrm>
            <a:off x="1600200" y="21336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600" b="1">
                <a:solidFill>
                  <a:schemeClr val="tx1"/>
                </a:solidFill>
                <a:latin typeface="Times New Roman" panose="02020603050405020304" pitchFamily="18" charset="0"/>
              </a:rPr>
              <a:t>Hitos</a:t>
            </a:r>
          </a:p>
        </p:txBody>
      </p:sp>
      <p:sp>
        <p:nvSpPr>
          <p:cNvPr id="18486" name="Text Box 1077"/>
          <p:cNvSpPr txBox="1">
            <a:spLocks noChangeArrowheads="1"/>
          </p:cNvSpPr>
          <p:nvPr/>
        </p:nvSpPr>
        <p:spPr bwMode="auto">
          <a:xfrm>
            <a:off x="7843838" y="2286000"/>
            <a:ext cx="884237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600" b="1">
                <a:solidFill>
                  <a:schemeClr val="tx1"/>
                </a:solidFill>
                <a:latin typeface="Times New Roman" panose="02020603050405020304" pitchFamily="18" charset="0"/>
              </a:rPr>
              <a:t>Entrega</a:t>
            </a:r>
          </a:p>
        </p:txBody>
      </p:sp>
      <p:sp>
        <p:nvSpPr>
          <p:cNvPr id="18487" name="Text Box 1078"/>
          <p:cNvSpPr txBox="1">
            <a:spLocks noChangeArrowheads="1"/>
          </p:cNvSpPr>
          <p:nvPr/>
        </p:nvSpPr>
        <p:spPr bwMode="auto">
          <a:xfrm>
            <a:off x="6705600" y="1949450"/>
            <a:ext cx="17145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600" b="1">
                <a:solidFill>
                  <a:schemeClr val="tx1"/>
                </a:solidFill>
                <a:latin typeface="Times New Roman" panose="02020603050405020304" pitchFamily="18" charset="0"/>
              </a:rPr>
              <a:t>Sistema probado</a:t>
            </a:r>
          </a:p>
        </p:txBody>
      </p:sp>
      <p:sp>
        <p:nvSpPr>
          <p:cNvPr id="18488" name="Rectangle 1079"/>
          <p:cNvSpPr>
            <a:spLocks noChangeArrowheads="1"/>
          </p:cNvSpPr>
          <p:nvPr/>
        </p:nvSpPr>
        <p:spPr bwMode="auto">
          <a:xfrm>
            <a:off x="5257800" y="3124200"/>
            <a:ext cx="3200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endParaRPr lang="es-BO" altLang="es-BO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89" name="Text Box 1080"/>
          <p:cNvSpPr txBox="1">
            <a:spLocks noChangeArrowheads="1"/>
          </p:cNvSpPr>
          <p:nvPr/>
        </p:nvSpPr>
        <p:spPr bwMode="auto">
          <a:xfrm>
            <a:off x="3733800" y="2787650"/>
            <a:ext cx="1128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600" b="1">
                <a:solidFill>
                  <a:schemeClr val="tx1"/>
                </a:solidFill>
                <a:latin typeface="Times New Roman" panose="02020603050405020304" pitchFamily="18" charset="0"/>
              </a:rPr>
              <a:t>Iteración 1</a:t>
            </a:r>
          </a:p>
        </p:txBody>
      </p:sp>
      <p:sp>
        <p:nvSpPr>
          <p:cNvPr id="18490" name="Text Box 1081"/>
          <p:cNvSpPr txBox="1">
            <a:spLocks noChangeArrowheads="1"/>
          </p:cNvSpPr>
          <p:nvPr/>
        </p:nvSpPr>
        <p:spPr bwMode="auto">
          <a:xfrm>
            <a:off x="6324600" y="3168650"/>
            <a:ext cx="11287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600" b="1">
                <a:solidFill>
                  <a:schemeClr val="tx1"/>
                </a:solidFill>
                <a:latin typeface="Times New Roman" panose="02020603050405020304" pitchFamily="18" charset="0"/>
              </a:rPr>
              <a:t>Iteración 2</a:t>
            </a:r>
          </a:p>
        </p:txBody>
      </p:sp>
      <p:sp>
        <p:nvSpPr>
          <p:cNvPr id="18491" name="Text Box 1082"/>
          <p:cNvSpPr txBox="1">
            <a:spLocks noChangeArrowheads="1"/>
          </p:cNvSpPr>
          <p:nvPr/>
        </p:nvSpPr>
        <p:spPr bwMode="auto">
          <a:xfrm>
            <a:off x="5734050" y="2286000"/>
            <a:ext cx="21145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600" b="1">
                <a:solidFill>
                  <a:schemeClr val="tx1"/>
                </a:solidFill>
                <a:latin typeface="Times New Roman" panose="02020603050405020304" pitchFamily="18" charset="0"/>
              </a:rPr>
              <a:t>Req. Congelados</a:t>
            </a:r>
          </a:p>
        </p:txBody>
      </p:sp>
      <p:sp>
        <p:nvSpPr>
          <p:cNvPr id="18492" name="Rectangle 1083"/>
          <p:cNvSpPr>
            <a:spLocks noChangeArrowheads="1"/>
          </p:cNvSpPr>
          <p:nvPr/>
        </p:nvSpPr>
        <p:spPr bwMode="auto">
          <a:xfrm>
            <a:off x="2819400" y="31242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endParaRPr lang="es-BO" altLang="es-BO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93" name="Text Box 1084"/>
          <p:cNvSpPr txBox="1">
            <a:spLocks noChangeArrowheads="1"/>
          </p:cNvSpPr>
          <p:nvPr/>
        </p:nvSpPr>
        <p:spPr bwMode="auto">
          <a:xfrm>
            <a:off x="2889250" y="3217863"/>
            <a:ext cx="1758950" cy="287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s-BO" sz="1400" b="1">
                <a:solidFill>
                  <a:schemeClr val="tx1"/>
                </a:solidFill>
                <a:latin typeface="Times New Roman" panose="02020603050405020304" pitchFamily="18" charset="0"/>
              </a:rPr>
              <a:t>Análisis</a:t>
            </a:r>
            <a:r>
              <a:rPr lang="en-US" altLang="es-BO" sz="1600" b="1">
                <a:solidFill>
                  <a:schemeClr val="tx1"/>
                </a:solidFill>
                <a:latin typeface="Times New Roman" panose="02020603050405020304" pitchFamily="18" charset="0"/>
              </a:rPr>
              <a:t> de Riesgos</a:t>
            </a:r>
          </a:p>
        </p:txBody>
      </p:sp>
      <p:sp>
        <p:nvSpPr>
          <p:cNvPr id="18494" name="AutoShape 1085"/>
          <p:cNvSpPr>
            <a:spLocks noChangeArrowheads="1"/>
          </p:cNvSpPr>
          <p:nvPr/>
        </p:nvSpPr>
        <p:spPr bwMode="auto">
          <a:xfrm>
            <a:off x="8343900" y="197485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18495" name="AutoShape 1086"/>
          <p:cNvSpPr>
            <a:spLocks noChangeArrowheads="1"/>
          </p:cNvSpPr>
          <p:nvPr/>
        </p:nvSpPr>
        <p:spPr bwMode="auto">
          <a:xfrm>
            <a:off x="5638800" y="233045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18496" name="Line 1087"/>
          <p:cNvSpPr>
            <a:spLocks noChangeShapeType="1"/>
          </p:cNvSpPr>
          <p:nvPr/>
        </p:nvSpPr>
        <p:spPr bwMode="auto">
          <a:xfrm>
            <a:off x="304800" y="2743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AutoShape 1088"/>
          <p:cNvSpPr>
            <a:spLocks noChangeArrowheads="1"/>
          </p:cNvSpPr>
          <p:nvPr/>
        </p:nvSpPr>
        <p:spPr bwMode="auto">
          <a:xfrm>
            <a:off x="8686800" y="23114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18498" name="Text Box 1089"/>
          <p:cNvSpPr txBox="1">
            <a:spLocks noChangeArrowheads="1"/>
          </p:cNvSpPr>
          <p:nvPr/>
        </p:nvSpPr>
        <p:spPr bwMode="auto">
          <a:xfrm>
            <a:off x="3067050" y="1828800"/>
            <a:ext cx="7127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600" b="1">
                <a:solidFill>
                  <a:schemeClr val="tx1"/>
                </a:solidFill>
                <a:latin typeface="Times New Roman" panose="02020603050405020304" pitchFamily="18" charset="0"/>
              </a:rPr>
              <a:t>PACS</a:t>
            </a:r>
          </a:p>
        </p:txBody>
      </p:sp>
      <p:sp>
        <p:nvSpPr>
          <p:cNvPr id="18499" name="AutoShape 1090"/>
          <p:cNvSpPr>
            <a:spLocks noChangeArrowheads="1"/>
          </p:cNvSpPr>
          <p:nvPr/>
        </p:nvSpPr>
        <p:spPr bwMode="auto">
          <a:xfrm>
            <a:off x="2876550" y="19304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18500" name="Text Box 1091"/>
          <p:cNvSpPr txBox="1">
            <a:spLocks noChangeArrowheads="1"/>
          </p:cNvSpPr>
          <p:nvPr/>
        </p:nvSpPr>
        <p:spPr bwMode="auto">
          <a:xfrm>
            <a:off x="3524250" y="2101850"/>
            <a:ext cx="725488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600" b="1">
                <a:solidFill>
                  <a:schemeClr val="tx1"/>
                </a:solidFill>
                <a:latin typeface="Times New Roman" panose="02020603050405020304" pitchFamily="18" charset="0"/>
              </a:rPr>
              <a:t>PAQS</a:t>
            </a:r>
          </a:p>
        </p:txBody>
      </p:sp>
      <p:sp>
        <p:nvSpPr>
          <p:cNvPr id="18501" name="AutoShape 1092"/>
          <p:cNvSpPr>
            <a:spLocks noChangeArrowheads="1"/>
          </p:cNvSpPr>
          <p:nvPr/>
        </p:nvSpPr>
        <p:spPr bwMode="auto">
          <a:xfrm>
            <a:off x="3333750" y="215900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18502" name="Text Box 1093"/>
          <p:cNvSpPr txBox="1">
            <a:spLocks noChangeArrowheads="1"/>
          </p:cNvSpPr>
          <p:nvPr/>
        </p:nvSpPr>
        <p:spPr bwMode="auto">
          <a:xfrm>
            <a:off x="3238500" y="2406650"/>
            <a:ext cx="69056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600" b="1">
                <a:solidFill>
                  <a:schemeClr val="tx1"/>
                </a:solidFill>
                <a:latin typeface="Times New Roman" panose="02020603050405020304" pitchFamily="18" charset="0"/>
              </a:rPr>
              <a:t>PAPS</a:t>
            </a:r>
          </a:p>
        </p:txBody>
      </p:sp>
      <p:sp>
        <p:nvSpPr>
          <p:cNvPr id="18503" name="AutoShape 1094"/>
          <p:cNvSpPr>
            <a:spLocks noChangeArrowheads="1"/>
          </p:cNvSpPr>
          <p:nvPr/>
        </p:nvSpPr>
        <p:spPr bwMode="auto">
          <a:xfrm>
            <a:off x="3048000" y="2432050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18504" name="Line 1095"/>
          <p:cNvSpPr>
            <a:spLocks noChangeShapeType="1"/>
          </p:cNvSpPr>
          <p:nvPr/>
        </p:nvSpPr>
        <p:spPr bwMode="auto">
          <a:xfrm>
            <a:off x="304800" y="3505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5" name="Text Box 1096"/>
          <p:cNvSpPr txBox="1">
            <a:spLocks noChangeArrowheads="1"/>
          </p:cNvSpPr>
          <p:nvPr/>
        </p:nvSpPr>
        <p:spPr bwMode="auto">
          <a:xfrm>
            <a:off x="457200" y="3657600"/>
            <a:ext cx="845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600" b="1">
                <a:solidFill>
                  <a:schemeClr val="tx1"/>
                </a:solidFill>
                <a:latin typeface="Times New Roman" panose="02020603050405020304" pitchFamily="18" charset="0"/>
              </a:rPr>
              <a:t>Jefe del proyecto	           1    1    1    1    1    1    1    1    1    1    1    1    1    1    1    1    1    1    1   1</a:t>
            </a:r>
          </a:p>
        </p:txBody>
      </p:sp>
      <p:sp>
        <p:nvSpPr>
          <p:cNvPr id="18506" name="Text Box 1097"/>
          <p:cNvSpPr txBox="1">
            <a:spLocks noChangeArrowheads="1"/>
          </p:cNvSpPr>
          <p:nvPr/>
        </p:nvSpPr>
        <p:spPr bwMode="auto">
          <a:xfrm>
            <a:off x="457200" y="4083050"/>
            <a:ext cx="845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600" b="1">
                <a:solidFill>
                  <a:schemeClr val="tx1"/>
                </a:solidFill>
                <a:latin typeface="Times New Roman" panose="02020603050405020304" pitchFamily="18" charset="0"/>
              </a:rPr>
              <a:t>Documentador	           1    1    1    1    1    1    1    1    1    1    1    1    1    1    1     1    1   1</a:t>
            </a:r>
          </a:p>
        </p:txBody>
      </p:sp>
      <p:sp>
        <p:nvSpPr>
          <p:cNvPr id="18507" name="Text Box 1098"/>
          <p:cNvSpPr txBox="1">
            <a:spLocks noChangeArrowheads="1"/>
          </p:cNvSpPr>
          <p:nvPr/>
        </p:nvSpPr>
        <p:spPr bwMode="auto">
          <a:xfrm>
            <a:off x="457200" y="4540250"/>
            <a:ext cx="845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600" b="1">
                <a:solidFill>
                  <a:schemeClr val="tx1"/>
                </a:solidFill>
                <a:latin typeface="Times New Roman" panose="02020603050405020304" pitchFamily="18" charset="0"/>
              </a:rPr>
              <a:t>Diseñador		           1    1    1    1    1    1    1    1    1    1    1    1    1   </a:t>
            </a:r>
          </a:p>
        </p:txBody>
      </p:sp>
      <p:sp>
        <p:nvSpPr>
          <p:cNvPr id="18508" name="Text Box 1099"/>
          <p:cNvSpPr txBox="1">
            <a:spLocks noChangeArrowheads="1"/>
          </p:cNvSpPr>
          <p:nvPr/>
        </p:nvSpPr>
        <p:spPr bwMode="auto">
          <a:xfrm>
            <a:off x="457200" y="4997450"/>
            <a:ext cx="845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600" b="1">
                <a:solidFill>
                  <a:schemeClr val="tx1"/>
                </a:solidFill>
                <a:latin typeface="Times New Roman" panose="02020603050405020304" pitchFamily="18" charset="0"/>
              </a:rPr>
              <a:t>Programador 1 	           1    1    1    1    1    1    1    1    1    1    1    1    1    1     1    1   1    1    1   1    </a:t>
            </a:r>
          </a:p>
        </p:txBody>
      </p:sp>
      <p:sp>
        <p:nvSpPr>
          <p:cNvPr id="18509" name="Text Box 1100"/>
          <p:cNvSpPr txBox="1">
            <a:spLocks noChangeArrowheads="1"/>
          </p:cNvSpPr>
          <p:nvPr/>
        </p:nvSpPr>
        <p:spPr bwMode="auto">
          <a:xfrm>
            <a:off x="457200" y="5454650"/>
            <a:ext cx="845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600" b="1">
                <a:solidFill>
                  <a:schemeClr val="tx1"/>
                </a:solidFill>
                <a:latin typeface="Times New Roman" panose="02020603050405020304" pitchFamily="18" charset="0"/>
              </a:rPr>
              <a:t>Programador 2	           1    1    1    1    1    1    1    1                                  1     1    1   1    1    1   1    </a:t>
            </a:r>
          </a:p>
        </p:txBody>
      </p:sp>
      <p:sp>
        <p:nvSpPr>
          <p:cNvPr id="18510" name="Text Box 1101"/>
          <p:cNvSpPr txBox="1">
            <a:spLocks noChangeArrowheads="1"/>
          </p:cNvSpPr>
          <p:nvPr/>
        </p:nvSpPr>
        <p:spPr bwMode="auto">
          <a:xfrm>
            <a:off x="1600200" y="294005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600" b="1">
                <a:solidFill>
                  <a:schemeClr val="tx1"/>
                </a:solidFill>
                <a:latin typeface="Times New Roman" panose="02020603050405020304" pitchFamily="18" charset="0"/>
              </a:rPr>
              <a:t>Tareas</a:t>
            </a:r>
          </a:p>
        </p:txBody>
      </p:sp>
      <p:sp>
        <p:nvSpPr>
          <p:cNvPr id="18511" name="Line 1103"/>
          <p:cNvSpPr>
            <a:spLocks noChangeShapeType="1"/>
          </p:cNvSpPr>
          <p:nvPr/>
        </p:nvSpPr>
        <p:spPr bwMode="auto">
          <a:xfrm>
            <a:off x="304800" y="6324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2" name="Rectangle 1104"/>
          <p:cNvSpPr>
            <a:spLocks noChangeArrowheads="1"/>
          </p:cNvSpPr>
          <p:nvPr/>
        </p:nvSpPr>
        <p:spPr bwMode="auto">
          <a:xfrm>
            <a:off x="304800" y="3505200"/>
            <a:ext cx="8610600" cy="3276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18513" name="Text Box 1105"/>
          <p:cNvSpPr txBox="1">
            <a:spLocks noChangeArrowheads="1"/>
          </p:cNvSpPr>
          <p:nvPr/>
        </p:nvSpPr>
        <p:spPr bwMode="auto">
          <a:xfrm>
            <a:off x="457200" y="5943600"/>
            <a:ext cx="845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600" b="1">
                <a:solidFill>
                  <a:schemeClr val="tx1"/>
                </a:solidFill>
                <a:latin typeface="Times New Roman" panose="02020603050405020304" pitchFamily="18" charset="0"/>
              </a:rPr>
              <a:t>Soporte Técnico                  .5   .5   .5   .5    .5   .5   .5   .5   .5   .5   .5   .5   .5  .5   .5   .5   .5   .5   .5   .5</a:t>
            </a:r>
          </a:p>
        </p:txBody>
      </p:sp>
      <p:sp>
        <p:nvSpPr>
          <p:cNvPr id="18514" name="Line 1106"/>
          <p:cNvSpPr>
            <a:spLocks noChangeShapeType="1"/>
          </p:cNvSpPr>
          <p:nvPr/>
        </p:nvSpPr>
        <p:spPr bwMode="auto">
          <a:xfrm>
            <a:off x="8915400" y="1066800"/>
            <a:ext cx="0" cy="571500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15" name="Text Box 1107"/>
          <p:cNvSpPr txBox="1">
            <a:spLocks noChangeArrowheads="1"/>
          </p:cNvSpPr>
          <p:nvPr/>
        </p:nvSpPr>
        <p:spPr bwMode="auto">
          <a:xfrm>
            <a:off x="457200" y="6324600"/>
            <a:ext cx="868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600" b="1">
                <a:solidFill>
                  <a:schemeClr val="tx1"/>
                </a:solidFill>
                <a:latin typeface="Times New Roman" panose="02020603050405020304" pitchFamily="18" charset="0"/>
              </a:rPr>
              <a:t>	   TOTAL          5.5 5.5 5.5 5.5 5.5 5.5 5.5 5.5 4.5 4.5 4.5 4.5 4.5 4.5 4.5 4.5 4.5 4.5 3.5 3.5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708852-4D23-48B1-A057-CF573E669D08}" type="slidenum">
              <a:rPr lang="es-ES" altLang="es-BO"/>
              <a:pPr>
                <a:defRPr/>
              </a:pPr>
              <a:t>12</a:t>
            </a:fld>
            <a:endParaRPr lang="es-ES" altLang="es-BO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5800" y="5486400"/>
            <a:ext cx="57594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600" b="1">
                <a:solidFill>
                  <a:schemeClr val="tx2"/>
                </a:solidFill>
                <a:latin typeface="Verdana" panose="020B0604030504040204" pitchFamily="34" charset="0"/>
              </a:rPr>
              <a:t>Paso adelante</a:t>
            </a:r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828675" y="5918200"/>
            <a:ext cx="77771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30200" indent="-15081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BO" sz="1400">
                <a:latin typeface="Zurich Cn BT" pitchFamily="34" charset="0"/>
              </a:rPr>
              <a:t>Estimar la fecha más temprana para comenzar y terminar cada tarea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BO" sz="1400">
                <a:latin typeface="Zurich Cn BT" pitchFamily="34" charset="0"/>
              </a:rPr>
              <a:t>Comenzando por la fecha de inicio del proyecto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BO" sz="1400">
                <a:latin typeface="Zurich Cn BT" pitchFamily="34" charset="0"/>
              </a:rPr>
              <a:t>Estima la fecha de fin más optimista</a:t>
            </a:r>
          </a:p>
        </p:txBody>
      </p:sp>
      <p:pic>
        <p:nvPicPr>
          <p:cNvPr id="19461" name="Picture 16" descr="Imagen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91440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066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s-ES_tradnl" altLang="es-BO" smtClean="0"/>
              <a:t>Planificación Detallada</a:t>
            </a:r>
            <a:endParaRPr lang="es-ES" altLang="es-BO" smtClean="0"/>
          </a:p>
        </p:txBody>
      </p:sp>
      <p:sp>
        <p:nvSpPr>
          <p:cNvPr id="19463" name="Rectangle 19"/>
          <p:cNvSpPr>
            <a:spLocks noChangeArrowheads="1"/>
          </p:cNvSpPr>
          <p:nvPr/>
        </p:nvSpPr>
        <p:spPr bwMode="auto">
          <a:xfrm>
            <a:off x="762000" y="1143000"/>
            <a:ext cx="57594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600" b="1">
                <a:solidFill>
                  <a:schemeClr val="tx2"/>
                </a:solidFill>
                <a:latin typeface="Verdana" panose="020B0604030504040204" pitchFamily="34" charset="0"/>
              </a:rPr>
              <a:t>Optimización</a:t>
            </a:r>
          </a:p>
        </p:txBody>
      </p:sp>
      <p:sp>
        <p:nvSpPr>
          <p:cNvPr id="19464" name="Rectangle 20"/>
          <p:cNvSpPr>
            <a:spLocks noChangeArrowheads="1"/>
          </p:cNvSpPr>
          <p:nvPr/>
        </p:nvSpPr>
        <p:spPr bwMode="auto">
          <a:xfrm>
            <a:off x="1177925" y="1503363"/>
            <a:ext cx="75057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08013" indent="-15081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s-ES" altLang="es-BO" sz="1400">
                <a:latin typeface="Zurich Cn BT" pitchFamily="34" charset="0"/>
              </a:rPr>
              <a:t>Conceptos clave para la optimización del proyecto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BO" sz="1400">
                <a:latin typeface="Zurich Cn BT" pitchFamily="34" charset="0"/>
              </a:rPr>
              <a:t>Paso adelante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BO" sz="1400">
                <a:latin typeface="Zurich Cn BT" pitchFamily="34" charset="0"/>
              </a:rPr>
              <a:t>Paso atrás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BO" sz="1400">
                <a:latin typeface="Zurich Cn BT" pitchFamily="34" charset="0"/>
              </a:rPr>
              <a:t>Ruta crítica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BO" sz="1400">
                <a:latin typeface="Zurich Cn BT" pitchFamily="34" charset="0"/>
              </a:rPr>
              <a:t>Reasignación de recursos</a:t>
            </a:r>
            <a:endParaRPr lang="es-ES" altLang="es-BO" sz="1200">
              <a:latin typeface="Zurich Cn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93E33-AB25-4F3E-A60D-6E6E64094696}" type="slidenum">
              <a:rPr lang="es-ES" altLang="es-BO"/>
              <a:pPr>
                <a:defRPr/>
              </a:pPr>
              <a:t>13</a:t>
            </a:fld>
            <a:endParaRPr lang="es-ES" altLang="es-BO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828675" y="1066800"/>
            <a:ext cx="57594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600" b="1">
                <a:solidFill>
                  <a:schemeClr val="tx2"/>
                </a:solidFill>
                <a:latin typeface="Verdana" panose="020B0604030504040204" pitchFamily="34" charset="0"/>
              </a:rPr>
              <a:t>Paso atrás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971550" y="1371600"/>
            <a:ext cx="77771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30200" indent="-15081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BO" sz="1600">
                <a:latin typeface="Zurich Cn BT" pitchFamily="34" charset="0"/>
              </a:rPr>
              <a:t>Estimar cuales pueden ser las fechas mas retrasadas para el inicio y fin de cada tarea sin causar retrasos en el proyecto.</a:t>
            </a:r>
            <a:r>
              <a:rPr lang="es-ES_tradnl" altLang="es-BO" sz="1600">
                <a:latin typeface="Zurich Cn BT" pitchFamily="34" charset="0"/>
              </a:rPr>
              <a:t> </a:t>
            </a:r>
            <a:r>
              <a:rPr lang="es-ES" altLang="es-BO" sz="1600">
                <a:latin typeface="Zurich Cn BT" pitchFamily="34" charset="0"/>
              </a:rPr>
              <a:t>Se puede estimar con la fecha de entrega calculada por “paso adelante”, o con la fecha de entrega deseada</a:t>
            </a:r>
          </a:p>
          <a:p>
            <a:pPr lvl="2" eaLnBrk="1" hangingPunct="1">
              <a:spcBef>
                <a:spcPct val="0"/>
              </a:spcBef>
              <a:buClr>
                <a:srgbClr val="FF0000"/>
              </a:buClr>
              <a:buSzTx/>
              <a:buFontTx/>
              <a:buChar char="•"/>
            </a:pPr>
            <a:r>
              <a:rPr lang="es-ES" altLang="es-BO" sz="1600">
                <a:latin typeface="Zurich Cn BT" pitchFamily="34" charset="0"/>
              </a:rPr>
              <a:t>Al calcular con la fecha de entrega por “paso adelante” se debe obtener a la misma fecha de inicio.</a:t>
            </a:r>
          </a:p>
          <a:p>
            <a:pPr lvl="2" eaLnBrk="1" hangingPunct="1">
              <a:spcBef>
                <a:spcPct val="0"/>
              </a:spcBef>
              <a:buClr>
                <a:srgbClr val="FF0000"/>
              </a:buClr>
              <a:buSzTx/>
              <a:buFontTx/>
              <a:buChar char="•"/>
            </a:pPr>
            <a:r>
              <a:rPr lang="es-ES" altLang="es-BO" sz="1600">
                <a:latin typeface="Zurich Cn BT" pitchFamily="34" charset="0"/>
              </a:rPr>
              <a:t>Al calcular con la fecha de entrega esperada se obtiene la fecha límite para comenzar el proyecto</a:t>
            </a:r>
          </a:p>
        </p:txBody>
      </p:sp>
      <p:pic>
        <p:nvPicPr>
          <p:cNvPr id="21509" name="Picture 14" descr="Imagen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79813"/>
            <a:ext cx="83058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16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066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s-ES_tradnl" altLang="es-BO" smtClean="0"/>
              <a:t>Planificación Detallada</a:t>
            </a:r>
            <a:endParaRPr lang="es-ES" altLang="es-BO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FF408-3FE9-4579-AB65-34BB8E99692F}" type="slidenum">
              <a:rPr lang="es-ES" altLang="es-BO"/>
              <a:pPr>
                <a:defRPr/>
              </a:pPr>
              <a:t>14</a:t>
            </a:fld>
            <a:endParaRPr lang="es-ES" altLang="es-BO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28675" y="1143000"/>
            <a:ext cx="57594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600" b="1">
                <a:solidFill>
                  <a:schemeClr val="tx2"/>
                </a:solidFill>
                <a:latin typeface="Verdana" panose="020B0604030504040204" pitchFamily="34" charset="0"/>
              </a:rPr>
              <a:t>Demora total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971550" y="1600200"/>
            <a:ext cx="77771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30200" indent="-15081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BO" sz="1400">
                <a:latin typeface="Zurich Cn BT" pitchFamily="34" charset="0"/>
              </a:rPr>
              <a:t>Diferencia entre las fechas calculadas con “paso adelante” y “paso atrás” para cada tarea</a:t>
            </a:r>
            <a:endParaRPr lang="es-ES" altLang="es-BO" sz="1400">
              <a:latin typeface="Zurich Cn BT" pitchFamily="34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BO" sz="1400">
                <a:latin typeface="Zurich Cn BT" pitchFamily="34" charset="0"/>
              </a:rPr>
              <a:t>Retraso máximo para una tarea sin retrasar sin afectar a la fecha de entrega del proyecto</a:t>
            </a:r>
            <a:endParaRPr lang="es-ES" altLang="es-BO" sz="1400">
              <a:latin typeface="Zurich Cn BT" pitchFamily="34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BO" sz="1400">
                <a:latin typeface="Zurich Cn BT" pitchFamily="34" charset="0"/>
              </a:rPr>
              <a:t>La demora total se comparte entre las tareas en una cadena. Si se emplea en una tarea ya no queda disponible para otras.</a:t>
            </a:r>
            <a:endParaRPr lang="es-ES" altLang="es-BO" sz="1400">
              <a:latin typeface="Zurich Cn BT" pitchFamily="34" charset="0"/>
            </a:endParaRPr>
          </a:p>
        </p:txBody>
      </p:sp>
      <p:grpSp>
        <p:nvGrpSpPr>
          <p:cNvPr id="1446920" name="Group 8"/>
          <p:cNvGrpSpPr>
            <a:grpSpLocks/>
          </p:cNvGrpSpPr>
          <p:nvPr/>
        </p:nvGrpSpPr>
        <p:grpSpPr bwMode="auto">
          <a:xfrm>
            <a:off x="914400" y="2743200"/>
            <a:ext cx="8029575" cy="1522413"/>
            <a:chOff x="68" y="1117"/>
            <a:chExt cx="5645" cy="1458"/>
          </a:xfrm>
        </p:grpSpPr>
        <p:graphicFrame>
          <p:nvGraphicFramePr>
            <p:cNvPr id="23563" name="Object 9"/>
            <p:cNvGraphicFramePr>
              <a:graphicFrameLocks noChangeAspect="1"/>
            </p:cNvGraphicFramePr>
            <p:nvPr/>
          </p:nvGraphicFramePr>
          <p:xfrm>
            <a:off x="68" y="1117"/>
            <a:ext cx="5646" cy="1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7" r:id="rId5" imgW="8345065" imgH="2114845" progId="">
                    <p:embed/>
                  </p:oleObj>
                </mc:Choice>
                <mc:Fallback>
                  <p:oleObj r:id="rId5" imgW="8345065" imgH="2114845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1117"/>
                          <a:ext cx="5646" cy="1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4" name="AutoShape 10"/>
            <p:cNvSpPr>
              <a:spLocks noChangeArrowheads="1"/>
            </p:cNvSpPr>
            <p:nvPr/>
          </p:nvSpPr>
          <p:spPr bwMode="auto">
            <a:xfrm>
              <a:off x="68" y="1117"/>
              <a:ext cx="5646" cy="1459"/>
            </a:xfrm>
            <a:prstGeom prst="roundRect">
              <a:avLst>
                <a:gd name="adj" fmla="val 65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1pPr>
              <a:lvl2pPr marL="742950" indent="-28575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2pPr>
              <a:lvl3pPr marL="11430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3pPr>
              <a:lvl4pPr marL="16002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4pPr>
              <a:lvl5pPr marL="20574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9pPr>
            </a:lstStyle>
            <a:p>
              <a:pPr eaLnBrk="1" hangingPunct="1"/>
              <a:endParaRPr lang="es-BO" altLang="en-US"/>
            </a:p>
          </p:txBody>
        </p:sp>
      </p:grpSp>
      <p:pic>
        <p:nvPicPr>
          <p:cNvPr id="1446932" name="Picture 20" descr="Imagen0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80454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6937" name="AutoShape 25"/>
          <p:cNvSpPr>
            <a:spLocks noChangeArrowheads="1"/>
          </p:cNvSpPr>
          <p:nvPr/>
        </p:nvSpPr>
        <p:spPr bwMode="auto">
          <a:xfrm>
            <a:off x="4343400" y="5791200"/>
            <a:ext cx="296863" cy="74613"/>
          </a:xfrm>
          <a:prstGeom prst="rightArrow">
            <a:avLst>
              <a:gd name="adj1" fmla="val 50000"/>
              <a:gd name="adj2" fmla="val 99468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1446938" name="AutoShape 26"/>
          <p:cNvSpPr>
            <a:spLocks noChangeArrowheads="1"/>
          </p:cNvSpPr>
          <p:nvPr/>
        </p:nvSpPr>
        <p:spPr bwMode="auto">
          <a:xfrm>
            <a:off x="4343400" y="5943600"/>
            <a:ext cx="296863" cy="74613"/>
          </a:xfrm>
          <a:prstGeom prst="rightArrow">
            <a:avLst>
              <a:gd name="adj1" fmla="val 50000"/>
              <a:gd name="adj2" fmla="val 99468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1446939" name="AutoShape 27"/>
          <p:cNvSpPr>
            <a:spLocks noChangeArrowheads="1"/>
          </p:cNvSpPr>
          <p:nvPr/>
        </p:nvSpPr>
        <p:spPr bwMode="auto">
          <a:xfrm>
            <a:off x="5410200" y="5867400"/>
            <a:ext cx="304800" cy="150813"/>
          </a:xfrm>
          <a:prstGeom prst="rightArrow">
            <a:avLst>
              <a:gd name="adj1" fmla="val 50000"/>
              <a:gd name="adj2" fmla="val 50526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23562" name="Rectangle 29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066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s-ES_tradnl" altLang="es-BO" smtClean="0"/>
              <a:t>Planificación Detallada</a:t>
            </a:r>
            <a:endParaRPr lang="es-ES" altLang="es-BO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6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6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6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6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6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6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6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6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6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6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37" grpId="0" animBg="1"/>
      <p:bldP spid="1446938" grpId="0" animBg="1"/>
      <p:bldP spid="14469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F8EE7C-8860-4B44-8852-EB5B22A033F1}" type="slidenum">
              <a:rPr lang="es-ES" altLang="es-BO"/>
              <a:pPr>
                <a:defRPr/>
              </a:pPr>
              <a:t>15</a:t>
            </a:fld>
            <a:endParaRPr lang="es-ES" altLang="es-BO"/>
          </a:p>
        </p:txBody>
      </p:sp>
      <p:pic>
        <p:nvPicPr>
          <p:cNvPr id="25603" name="Picture 44" descr="Imagen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98913"/>
            <a:ext cx="47244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828675" y="1295400"/>
            <a:ext cx="57594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600" b="1">
                <a:solidFill>
                  <a:schemeClr val="tx2"/>
                </a:solidFill>
                <a:latin typeface="Verdana" panose="020B0604030504040204" pitchFamily="34" charset="0"/>
              </a:rPr>
              <a:t>Demora permisible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971550" y="1697038"/>
            <a:ext cx="77771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39750" indent="317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s-ES" altLang="es-BO" sz="1400">
                <a:latin typeface="Zurich Cn BT" pitchFamily="34" charset="0"/>
              </a:rPr>
              <a:t>Tiempo que puede retrasarse una tarea sin afectar a la agenda del proyecto</a:t>
            </a:r>
          </a:p>
        </p:txBody>
      </p:sp>
      <p:grpSp>
        <p:nvGrpSpPr>
          <p:cNvPr id="25606" name="Group 45"/>
          <p:cNvGrpSpPr>
            <a:grpSpLocks/>
          </p:cNvGrpSpPr>
          <p:nvPr/>
        </p:nvGrpSpPr>
        <p:grpSpPr bwMode="auto">
          <a:xfrm>
            <a:off x="914400" y="2133600"/>
            <a:ext cx="7543800" cy="1752600"/>
            <a:chOff x="576" y="1344"/>
            <a:chExt cx="4752" cy="1263"/>
          </a:xfrm>
        </p:grpSpPr>
        <p:pic>
          <p:nvPicPr>
            <p:cNvPr id="25610" name="Picture 42" descr="Imagen0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344"/>
              <a:ext cx="4752" cy="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1" name="AutoShape 17"/>
            <p:cNvSpPr>
              <a:spLocks noChangeArrowheads="1"/>
            </p:cNvSpPr>
            <p:nvPr/>
          </p:nvSpPr>
          <p:spPr bwMode="auto">
            <a:xfrm rot="-8863461">
              <a:off x="3792" y="2400"/>
              <a:ext cx="272" cy="45"/>
            </a:xfrm>
            <a:prstGeom prst="rightArrow">
              <a:avLst>
                <a:gd name="adj1" fmla="val 50000"/>
                <a:gd name="adj2" fmla="val 151111"/>
              </a:avLst>
            </a:prstGeom>
            <a:solidFill>
              <a:srgbClr val="FF00FF"/>
            </a:solidFill>
            <a:ln w="9525" algn="ctr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1pPr>
              <a:lvl2pPr marL="742950" indent="-28575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2pPr>
              <a:lvl3pPr marL="11430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3pPr>
              <a:lvl4pPr marL="16002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4pPr>
              <a:lvl5pPr marL="20574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9pPr>
            </a:lstStyle>
            <a:p>
              <a:pPr eaLnBrk="1" hangingPunct="1"/>
              <a:endParaRPr lang="es-BO" altLang="en-US"/>
            </a:p>
          </p:txBody>
        </p:sp>
        <p:sp>
          <p:nvSpPr>
            <p:cNvPr id="25612" name="AutoShape 18"/>
            <p:cNvSpPr>
              <a:spLocks noChangeArrowheads="1"/>
            </p:cNvSpPr>
            <p:nvPr/>
          </p:nvSpPr>
          <p:spPr bwMode="auto">
            <a:xfrm>
              <a:off x="2789" y="2249"/>
              <a:ext cx="187" cy="47"/>
            </a:xfrm>
            <a:prstGeom prst="rightArrow">
              <a:avLst>
                <a:gd name="adj1" fmla="val 50000"/>
                <a:gd name="adj2" fmla="val 99468"/>
              </a:avLst>
            </a:prstGeom>
            <a:solidFill>
              <a:srgbClr val="FF00FF"/>
            </a:solidFill>
            <a:ln w="9525" algn="ctr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1pPr>
              <a:lvl2pPr marL="742950" indent="-28575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2pPr>
              <a:lvl3pPr marL="11430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3pPr>
              <a:lvl4pPr marL="16002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4pPr>
              <a:lvl5pPr marL="20574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9pPr>
            </a:lstStyle>
            <a:p>
              <a:pPr eaLnBrk="1" hangingPunct="1"/>
              <a:endParaRPr lang="es-BO" altLang="en-US"/>
            </a:p>
          </p:txBody>
        </p:sp>
      </p:grpSp>
      <p:sp>
        <p:nvSpPr>
          <p:cNvPr id="25607" name="Rectangle 21"/>
          <p:cNvSpPr>
            <a:spLocks noChangeArrowheads="1"/>
          </p:cNvSpPr>
          <p:nvPr/>
        </p:nvSpPr>
        <p:spPr bwMode="auto">
          <a:xfrm>
            <a:off x="685800" y="4495800"/>
            <a:ext cx="281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39750" indent="317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s-ES" altLang="es-BO" sz="1400">
                <a:latin typeface="Zurich Cn BT" pitchFamily="34" charset="0"/>
              </a:rPr>
              <a:t>Algunos programas como MS Project pueden hacer los cálculos de forma automática</a:t>
            </a:r>
          </a:p>
        </p:txBody>
      </p:sp>
      <p:sp>
        <p:nvSpPr>
          <p:cNvPr id="25608" name="AutoShape 33"/>
          <p:cNvSpPr>
            <a:spLocks noChangeArrowheads="1"/>
          </p:cNvSpPr>
          <p:nvPr/>
        </p:nvSpPr>
        <p:spPr bwMode="auto">
          <a:xfrm rot="10800000" flipH="1">
            <a:off x="3352800" y="4724400"/>
            <a:ext cx="381000" cy="762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25609" name="Rectangle 49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s-ES_tradnl" altLang="es-BO" smtClean="0"/>
              <a:t>Planificación Detallada</a:t>
            </a:r>
            <a:endParaRPr lang="es-ES" altLang="es-BO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5D353C-45A0-4011-81D1-191A96E903B3}" type="slidenum">
              <a:rPr lang="es-ES" altLang="es-BO"/>
              <a:pPr>
                <a:defRPr/>
              </a:pPr>
              <a:t>16</a:t>
            </a:fld>
            <a:endParaRPr lang="es-ES" altLang="es-BO"/>
          </a:p>
        </p:txBody>
      </p:sp>
      <p:pic>
        <p:nvPicPr>
          <p:cNvPr id="27651" name="Picture 32" descr="Imagen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0"/>
            <a:ext cx="58007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828675" y="1143000"/>
            <a:ext cx="57594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600" b="1">
                <a:solidFill>
                  <a:schemeClr val="tx2"/>
                </a:solidFill>
                <a:latin typeface="Verdana" panose="020B0604030504040204" pitchFamily="34" charset="0"/>
              </a:rPr>
              <a:t>Ruta crítica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971550" y="1524000"/>
            <a:ext cx="77771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39750" indent="317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s-ES" altLang="es-BO" sz="1400">
                <a:latin typeface="Zurich Cn BT" pitchFamily="34" charset="0"/>
              </a:rPr>
              <a:t>Es la ruta más larga en el plan del proyecto, y delimita la fecha de entrega más temprana posible</a:t>
            </a:r>
          </a:p>
        </p:txBody>
      </p:sp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838200" y="3978275"/>
            <a:ext cx="57594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600" b="1">
                <a:solidFill>
                  <a:schemeClr val="tx2"/>
                </a:solidFill>
                <a:latin typeface="Verdana" panose="020B0604030504040204" pitchFamily="34" charset="0"/>
              </a:rPr>
              <a:t>Actividades críticas</a:t>
            </a:r>
          </a:p>
        </p:txBody>
      </p:sp>
      <p:sp>
        <p:nvSpPr>
          <p:cNvPr id="27655" name="Rectangle 18"/>
          <p:cNvSpPr>
            <a:spLocks noChangeArrowheads="1"/>
          </p:cNvSpPr>
          <p:nvPr/>
        </p:nvSpPr>
        <p:spPr bwMode="auto">
          <a:xfrm>
            <a:off x="971550" y="4267200"/>
            <a:ext cx="77771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39750" indent="317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s-ES" altLang="es-BO" sz="1200">
                <a:latin typeface="Zurich Cn BT" pitchFamily="34" charset="0"/>
              </a:rPr>
              <a:t>Actividades que están en la ruta crítica y que no tienen demora permisible. Sus retrasos afectan al proyecto</a:t>
            </a:r>
          </a:p>
        </p:txBody>
      </p:sp>
      <p:sp>
        <p:nvSpPr>
          <p:cNvPr id="27656" name="AutoShape 22"/>
          <p:cNvSpPr>
            <a:spLocks noChangeArrowheads="1"/>
          </p:cNvSpPr>
          <p:nvPr/>
        </p:nvSpPr>
        <p:spPr bwMode="auto">
          <a:xfrm>
            <a:off x="3810000" y="4953000"/>
            <a:ext cx="431800" cy="71438"/>
          </a:xfrm>
          <a:prstGeom prst="rightArrow">
            <a:avLst>
              <a:gd name="adj1" fmla="val 50000"/>
              <a:gd name="adj2" fmla="val 151110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27657" name="AutoShape 23"/>
          <p:cNvSpPr>
            <a:spLocks noChangeArrowheads="1"/>
          </p:cNvSpPr>
          <p:nvPr/>
        </p:nvSpPr>
        <p:spPr bwMode="auto">
          <a:xfrm>
            <a:off x="3810000" y="5105400"/>
            <a:ext cx="431800" cy="71438"/>
          </a:xfrm>
          <a:prstGeom prst="rightArrow">
            <a:avLst>
              <a:gd name="adj1" fmla="val 50000"/>
              <a:gd name="adj2" fmla="val 151110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27658" name="AutoShape 24"/>
          <p:cNvSpPr>
            <a:spLocks noChangeArrowheads="1"/>
          </p:cNvSpPr>
          <p:nvPr/>
        </p:nvSpPr>
        <p:spPr bwMode="auto">
          <a:xfrm>
            <a:off x="3810000" y="5257800"/>
            <a:ext cx="431800" cy="71438"/>
          </a:xfrm>
          <a:prstGeom prst="rightArrow">
            <a:avLst>
              <a:gd name="adj1" fmla="val 50000"/>
              <a:gd name="adj2" fmla="val 151110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27659" name="AutoShape 25"/>
          <p:cNvSpPr>
            <a:spLocks noChangeArrowheads="1"/>
          </p:cNvSpPr>
          <p:nvPr/>
        </p:nvSpPr>
        <p:spPr bwMode="auto">
          <a:xfrm>
            <a:off x="3810000" y="5486400"/>
            <a:ext cx="431800" cy="71438"/>
          </a:xfrm>
          <a:prstGeom prst="rightArrow">
            <a:avLst>
              <a:gd name="adj1" fmla="val 50000"/>
              <a:gd name="adj2" fmla="val 151110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27660" name="AutoShape 26"/>
          <p:cNvSpPr>
            <a:spLocks noChangeArrowheads="1"/>
          </p:cNvSpPr>
          <p:nvPr/>
        </p:nvSpPr>
        <p:spPr bwMode="auto">
          <a:xfrm>
            <a:off x="3810000" y="6019800"/>
            <a:ext cx="431800" cy="71438"/>
          </a:xfrm>
          <a:prstGeom prst="rightArrow">
            <a:avLst>
              <a:gd name="adj1" fmla="val 50000"/>
              <a:gd name="adj2" fmla="val 151110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pic>
        <p:nvPicPr>
          <p:cNvPr id="27661" name="Picture 30" descr="Imagen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68580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2" name="AutoShape 33"/>
          <p:cNvSpPr>
            <a:spLocks noChangeArrowheads="1"/>
          </p:cNvSpPr>
          <p:nvPr/>
        </p:nvSpPr>
        <p:spPr bwMode="auto">
          <a:xfrm>
            <a:off x="3810000" y="6172200"/>
            <a:ext cx="431800" cy="71438"/>
          </a:xfrm>
          <a:prstGeom prst="rightArrow">
            <a:avLst>
              <a:gd name="adj1" fmla="val 50000"/>
              <a:gd name="adj2" fmla="val 151110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27663" name="Rectangle 35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s-ES_tradnl" altLang="es-BO" smtClean="0"/>
              <a:t>Planificación Detallada</a:t>
            </a:r>
            <a:endParaRPr lang="es-ES" altLang="es-BO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F85841-A08C-4502-AEE5-92DA479B9ECA}" type="slidenum">
              <a:rPr lang="es-ES" altLang="es-BO"/>
              <a:pPr>
                <a:defRPr/>
              </a:pPr>
              <a:t>17</a:t>
            </a:fld>
            <a:endParaRPr lang="es-ES" altLang="es-BO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28675" y="1143000"/>
            <a:ext cx="57594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600" b="1">
                <a:solidFill>
                  <a:schemeClr val="tx2"/>
                </a:solidFill>
                <a:latin typeface="Verdana" panose="020B0604030504040204" pitchFamily="34" charset="0"/>
              </a:rPr>
              <a:t>Optimización de agenda</a:t>
            </a:r>
          </a:p>
        </p:txBody>
      </p:sp>
      <p:sp>
        <p:nvSpPr>
          <p:cNvPr id="29700" name="Rectangle 17"/>
          <p:cNvSpPr>
            <a:spLocks noChangeArrowheads="1"/>
          </p:cNvSpPr>
          <p:nvPr/>
        </p:nvSpPr>
        <p:spPr bwMode="auto">
          <a:xfrm>
            <a:off x="1044575" y="1524000"/>
            <a:ext cx="6840538" cy="2873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200" b="1">
                <a:solidFill>
                  <a:schemeClr val="tx2"/>
                </a:solidFill>
                <a:latin typeface="Verdana" panose="020B0604030504040204" pitchFamily="34" charset="0"/>
              </a:rPr>
              <a:t>1.- Dirigir el esfuerzo de trabajo sobre las actividades de la ruta crítica</a:t>
            </a:r>
          </a:p>
        </p:txBody>
      </p:sp>
      <p:grpSp>
        <p:nvGrpSpPr>
          <p:cNvPr id="29701" name="Group 34"/>
          <p:cNvGrpSpPr>
            <a:grpSpLocks/>
          </p:cNvGrpSpPr>
          <p:nvPr/>
        </p:nvGrpSpPr>
        <p:grpSpPr bwMode="auto">
          <a:xfrm>
            <a:off x="685800" y="1849438"/>
            <a:ext cx="8229600" cy="2265362"/>
            <a:chOff x="672" y="1392"/>
            <a:chExt cx="4704" cy="1187"/>
          </a:xfrm>
        </p:grpSpPr>
        <p:pic>
          <p:nvPicPr>
            <p:cNvPr id="29707" name="Picture 33" descr="Imagen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392"/>
              <a:ext cx="4704" cy="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8" name="AutoShape 21"/>
            <p:cNvSpPr>
              <a:spLocks noChangeArrowheads="1"/>
            </p:cNvSpPr>
            <p:nvPr/>
          </p:nvSpPr>
          <p:spPr bwMode="auto">
            <a:xfrm rot="10800000">
              <a:off x="4560" y="1968"/>
              <a:ext cx="272" cy="45"/>
            </a:xfrm>
            <a:prstGeom prst="rightArrow">
              <a:avLst>
                <a:gd name="adj1" fmla="val 50000"/>
                <a:gd name="adj2" fmla="val 151111"/>
              </a:avLst>
            </a:prstGeom>
            <a:solidFill>
              <a:srgbClr val="FF00FF"/>
            </a:solidFill>
            <a:ln w="9525" algn="ctr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1pPr>
              <a:lvl2pPr marL="742950" indent="-28575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2pPr>
              <a:lvl3pPr marL="11430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3pPr>
              <a:lvl4pPr marL="16002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4pPr>
              <a:lvl5pPr marL="20574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9pPr>
            </a:lstStyle>
            <a:p>
              <a:pPr eaLnBrk="1" hangingPunct="1"/>
              <a:endParaRPr lang="es-BO" altLang="en-US"/>
            </a:p>
          </p:txBody>
        </p:sp>
      </p:grpSp>
      <p:sp>
        <p:nvSpPr>
          <p:cNvPr id="29702" name="Rectangle 25"/>
          <p:cNvSpPr>
            <a:spLocks noChangeArrowheads="1"/>
          </p:cNvSpPr>
          <p:nvPr/>
        </p:nvSpPr>
        <p:spPr bwMode="auto">
          <a:xfrm>
            <a:off x="1042988" y="4365625"/>
            <a:ext cx="6840537" cy="2873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200" b="1">
                <a:solidFill>
                  <a:schemeClr val="tx2"/>
                </a:solidFill>
                <a:latin typeface="Verdana" panose="020B0604030504040204" pitchFamily="34" charset="0"/>
              </a:rPr>
              <a:t>2.- Revisar la asignación de personas</a:t>
            </a:r>
          </a:p>
        </p:txBody>
      </p:sp>
      <p:grpSp>
        <p:nvGrpSpPr>
          <p:cNvPr id="29703" name="Group 35"/>
          <p:cNvGrpSpPr>
            <a:grpSpLocks/>
          </p:cNvGrpSpPr>
          <p:nvPr/>
        </p:nvGrpSpPr>
        <p:grpSpPr bwMode="auto">
          <a:xfrm>
            <a:off x="685800" y="4724400"/>
            <a:ext cx="7315200" cy="1525588"/>
            <a:chOff x="960" y="2976"/>
            <a:chExt cx="4080" cy="851"/>
          </a:xfrm>
        </p:grpSpPr>
        <p:pic>
          <p:nvPicPr>
            <p:cNvPr id="29705" name="Picture 31" descr="Imagen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2976"/>
              <a:ext cx="4080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6" name="AutoShape 27"/>
            <p:cNvSpPr>
              <a:spLocks noChangeArrowheads="1"/>
            </p:cNvSpPr>
            <p:nvPr/>
          </p:nvSpPr>
          <p:spPr bwMode="auto">
            <a:xfrm rot="-5400000">
              <a:off x="4398" y="3666"/>
              <a:ext cx="275" cy="47"/>
            </a:xfrm>
            <a:prstGeom prst="rightArrow">
              <a:avLst>
                <a:gd name="adj1" fmla="val 50000"/>
                <a:gd name="adj2" fmla="val 146277"/>
              </a:avLst>
            </a:prstGeom>
            <a:solidFill>
              <a:srgbClr val="FF00FF"/>
            </a:solidFill>
            <a:ln w="9525" algn="ctr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1pPr>
              <a:lvl2pPr marL="742950" indent="-28575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2pPr>
              <a:lvl3pPr marL="11430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3pPr>
              <a:lvl4pPr marL="16002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4pPr>
              <a:lvl5pPr marL="20574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9pPr>
            </a:lstStyle>
            <a:p>
              <a:pPr eaLnBrk="1" hangingPunct="1"/>
              <a:endParaRPr lang="es-BO" altLang="en-US"/>
            </a:p>
          </p:txBody>
        </p:sp>
      </p:grpSp>
      <p:sp>
        <p:nvSpPr>
          <p:cNvPr id="29704" name="Rectangle 37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s-ES_tradnl" altLang="es-BO" smtClean="0"/>
              <a:t>Planificación Detallada</a:t>
            </a:r>
            <a:endParaRPr lang="es-ES" altLang="es-BO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CFFABB-2A68-4D2A-AA60-D7CC0F5C4206}" type="slidenum">
              <a:rPr lang="es-ES" altLang="es-BO"/>
              <a:pPr>
                <a:defRPr/>
              </a:pPr>
              <a:t>18</a:t>
            </a:fld>
            <a:endParaRPr lang="es-ES" altLang="es-BO"/>
          </a:p>
        </p:txBody>
      </p:sp>
      <p:pic>
        <p:nvPicPr>
          <p:cNvPr id="31747" name="Picture 29" descr="Imagen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6013"/>
            <a:ext cx="3886200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762000" y="1066800"/>
            <a:ext cx="57594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600" b="1">
                <a:solidFill>
                  <a:schemeClr val="tx2"/>
                </a:solidFill>
                <a:latin typeface="Verdana" panose="020B0604030504040204" pitchFamily="34" charset="0"/>
              </a:rPr>
              <a:t>Optimización de agenda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771525" y="1465263"/>
            <a:ext cx="68405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5C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200" b="1">
                <a:solidFill>
                  <a:schemeClr val="tx2"/>
                </a:solidFill>
                <a:latin typeface="Verdana" panose="020B0604030504040204" pitchFamily="34" charset="0"/>
              </a:rPr>
              <a:t>3.- Modificar la asignación</a:t>
            </a:r>
          </a:p>
        </p:txBody>
      </p:sp>
      <p:sp>
        <p:nvSpPr>
          <p:cNvPr id="31750" name="Rectangle 9"/>
          <p:cNvSpPr>
            <a:spLocks noChangeArrowheads="1"/>
          </p:cNvSpPr>
          <p:nvPr/>
        </p:nvSpPr>
        <p:spPr bwMode="auto">
          <a:xfrm>
            <a:off x="1066800" y="5029200"/>
            <a:ext cx="4038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5C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200" b="1">
                <a:solidFill>
                  <a:schemeClr val="tx2"/>
                </a:solidFill>
                <a:latin typeface="Verdana" panose="020B0604030504040204" pitchFamily="34" charset="0"/>
              </a:rPr>
              <a:t>4.- Redistribuir a las personas</a:t>
            </a:r>
          </a:p>
        </p:txBody>
      </p:sp>
      <p:sp>
        <p:nvSpPr>
          <p:cNvPr id="31751" name="AutoShape 18"/>
          <p:cNvSpPr>
            <a:spLocks noChangeArrowheads="1"/>
          </p:cNvSpPr>
          <p:nvPr/>
        </p:nvSpPr>
        <p:spPr bwMode="auto">
          <a:xfrm rot="7550259">
            <a:off x="7516019" y="5971381"/>
            <a:ext cx="431800" cy="71438"/>
          </a:xfrm>
          <a:prstGeom prst="rightArrow">
            <a:avLst>
              <a:gd name="adj1" fmla="val 50000"/>
              <a:gd name="adj2" fmla="val 151110"/>
            </a:avLst>
          </a:prstGeom>
          <a:solidFill>
            <a:srgbClr val="FF00FF"/>
          </a:solidFill>
          <a:ln w="95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pic>
        <p:nvPicPr>
          <p:cNvPr id="31752" name="Picture 27" descr="Imagen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42894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Rectangle 31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s-ES_tradnl" altLang="es-BO" smtClean="0"/>
              <a:t>Planificación Detallada</a:t>
            </a:r>
            <a:endParaRPr lang="es-ES" altLang="es-BO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33A131-9ED5-498C-874B-41E0ADA32A2D}" type="slidenum">
              <a:rPr lang="es-ES" altLang="es-BO"/>
              <a:pPr>
                <a:defRPr/>
              </a:pPr>
              <a:t>19</a:t>
            </a:fld>
            <a:endParaRPr lang="es-ES" altLang="es-BO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85800" y="1066800"/>
            <a:ext cx="57594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600" b="1">
                <a:solidFill>
                  <a:schemeClr val="tx2"/>
                </a:solidFill>
                <a:latin typeface="Verdana" panose="020B0604030504040204" pitchFamily="34" charset="0"/>
              </a:rPr>
              <a:t>Optimización de agenda</a:t>
            </a: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1044575" y="1846263"/>
            <a:ext cx="68405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5C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200" b="1">
                <a:solidFill>
                  <a:schemeClr val="tx2"/>
                </a:solidFill>
                <a:latin typeface="Verdana" panose="020B0604030504040204" pitchFamily="34" charset="0"/>
              </a:rPr>
              <a:t>Nueva ruta crítica</a:t>
            </a:r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1042988" y="4294188"/>
            <a:ext cx="68405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5C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200" b="1">
                <a:solidFill>
                  <a:schemeClr val="tx2"/>
                </a:solidFill>
                <a:latin typeface="Verdana" panose="020B0604030504040204" pitchFamily="34" charset="0"/>
              </a:rPr>
              <a:t>Asignación mas eficiente</a:t>
            </a:r>
          </a:p>
        </p:txBody>
      </p:sp>
      <p:pic>
        <p:nvPicPr>
          <p:cNvPr id="33798" name="Picture 22" descr="Imagen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8009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24" descr="Imagen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67056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Rectangle 26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s-ES_tradnl" altLang="es-BO" smtClean="0"/>
              <a:t>Planificación Detallada</a:t>
            </a:r>
            <a:endParaRPr lang="es-ES" altLang="es-BO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A9A5E-2799-45C6-89C9-20FC1E8253A1}" type="slidenum">
              <a:rPr lang="es-ES" altLang="es-BO"/>
              <a:pPr>
                <a:defRPr/>
              </a:pPr>
              <a:t>2</a:t>
            </a:fld>
            <a:endParaRPr lang="es-ES" altLang="es-BO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6688"/>
            <a:ext cx="7772400" cy="579437"/>
          </a:xfrm>
        </p:spPr>
        <p:txBody>
          <a:bodyPr/>
          <a:lstStyle/>
          <a:p>
            <a:pPr eaLnBrk="1" hangingPunct="1"/>
            <a:r>
              <a:rPr lang="es-ES_tradnl" altLang="es-BO" smtClean="0"/>
              <a:t>Introducción</a:t>
            </a:r>
            <a:endParaRPr lang="es-ES" altLang="es-BO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BO" smtClean="0"/>
              <a:t>La planificación detallada trata sobre: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BO" smtClean="0"/>
              <a:t>Producir un plan detallado de tareas a realizar en el proyecto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BO" smtClean="0"/>
              <a:t>Dividir todo el trabajo a entregar en partes.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BO" smtClean="0"/>
              <a:t>Usar los tiempos estimados para cada etapa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BO" smtClean="0"/>
              <a:t>Crear un camino crítico y redes de precedencia de actividades o tareas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BO" smtClean="0"/>
              <a:t>Identificar el camino crítico de un proyecto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BO" smtClean="0"/>
              <a:t>Identificar los recursos requeridos para un proyecto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BO" smtClean="0"/>
              <a:t>Evaluar la demanda de estos recursos a través del ciclo de vida del proyecto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BO" smtClean="0"/>
              <a:t>Asignar los recursos a las tareas, especialmente los recursos humanos y herramientas.</a:t>
            </a:r>
            <a:endParaRPr lang="es-ES" altLang="es-BO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85DB-2D4C-491F-9861-12A08BFCDCED}" type="slidenum">
              <a:rPr lang="es-ES" altLang="es-BO"/>
              <a:pPr>
                <a:defRPr/>
              </a:pPr>
              <a:t>20</a:t>
            </a:fld>
            <a:endParaRPr lang="es-ES" altLang="es-BO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2000" y="1066800"/>
            <a:ext cx="57594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800" b="1">
                <a:solidFill>
                  <a:schemeClr val="tx2"/>
                </a:solidFill>
                <a:latin typeface="Verdana" panose="020B0604030504040204" pitchFamily="34" charset="0"/>
              </a:rPr>
              <a:t>Optimización</a:t>
            </a:r>
            <a:r>
              <a:rPr lang="es-ES" altLang="es-BO" sz="1600" b="1">
                <a:solidFill>
                  <a:schemeClr val="tx2"/>
                </a:solidFill>
                <a:latin typeface="Verdana" panose="020B0604030504040204" pitchFamily="34" charset="0"/>
              </a:rPr>
              <a:t> de agenda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977900" y="1428750"/>
            <a:ext cx="68405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5C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400" b="1">
                <a:solidFill>
                  <a:schemeClr val="tx2"/>
                </a:solidFill>
                <a:latin typeface="Verdana" panose="020B0604030504040204" pitchFamily="34" charset="0"/>
              </a:rPr>
              <a:t>Reducción de la demora total</a:t>
            </a:r>
          </a:p>
        </p:txBody>
      </p:sp>
      <p:sp>
        <p:nvSpPr>
          <p:cNvPr id="35845" name="Rectangle 14"/>
          <p:cNvSpPr>
            <a:spLocks noChangeArrowheads="1"/>
          </p:cNvSpPr>
          <p:nvPr/>
        </p:nvSpPr>
        <p:spPr bwMode="auto">
          <a:xfrm>
            <a:off x="1042988" y="4510088"/>
            <a:ext cx="684053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5C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400" b="1">
                <a:solidFill>
                  <a:schemeClr val="tx2"/>
                </a:solidFill>
                <a:latin typeface="Verdana" panose="020B0604030504040204" pitchFamily="34" charset="0"/>
              </a:rPr>
              <a:t>Recomendaciones</a:t>
            </a:r>
          </a:p>
        </p:txBody>
      </p:sp>
      <p:sp>
        <p:nvSpPr>
          <p:cNvPr id="35846" name="Rectangle 15"/>
          <p:cNvSpPr>
            <a:spLocks noChangeArrowheads="1"/>
          </p:cNvSpPr>
          <p:nvPr/>
        </p:nvSpPr>
        <p:spPr bwMode="auto">
          <a:xfrm>
            <a:off x="971550" y="4870450"/>
            <a:ext cx="7777163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ct val="20000"/>
              </a:spcBef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36575" indent="-173038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36663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446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s-ES" altLang="es-BO" sz="1400">
                <a:latin typeface="Zurich Cn BT" pitchFamily="34" charset="0"/>
              </a:rPr>
              <a:t>Duplicar la asignación de personas no significa “la mitad de tiempo”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s-ES" altLang="es-BO" sz="1400">
                <a:latin typeface="Zurich Cn BT" pitchFamily="34" charset="0"/>
              </a:rPr>
              <a:t>Menos tiempo de entrega no significa menor presupuesto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s-ES" altLang="es-BO" sz="1400">
                <a:latin typeface="Zurich Cn BT" pitchFamily="34" charset="0"/>
              </a:rPr>
              <a:t>Cada tarea debe tener un resultado cuantificable para comprobar que se ha realizado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25000"/>
              <a:buFont typeface="Wingdings" panose="05000000000000000000" pitchFamily="2" charset="2"/>
              <a:buChar char="§"/>
            </a:pPr>
            <a:r>
              <a:rPr lang="es-ES" altLang="es-BO" sz="1400">
                <a:latin typeface="Zurich Cn BT" pitchFamily="34" charset="0"/>
              </a:rPr>
              <a:t>Usar el sentido común</a:t>
            </a:r>
          </a:p>
        </p:txBody>
      </p:sp>
      <p:pic>
        <p:nvPicPr>
          <p:cNvPr id="35847" name="Picture 19" descr="Imagen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676400"/>
            <a:ext cx="794385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Rectangle 21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s-ES_tradnl" altLang="es-BO" smtClean="0"/>
              <a:t>Planificación Detallada</a:t>
            </a:r>
            <a:endParaRPr lang="es-ES" altLang="es-BO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07" y="1143000"/>
            <a:ext cx="6948785" cy="5257800"/>
          </a:xfr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3445F-E097-4679-81FF-DAFCA7597FAB}" type="slidenum">
              <a:rPr lang="es-ES" altLang="es-BO" smtClean="0"/>
              <a:pPr>
                <a:defRPr/>
              </a:pPr>
              <a:t>21</a:t>
            </a:fld>
            <a:endParaRPr lang="es-ES" altLang="es-BO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28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9" y="1143000"/>
            <a:ext cx="6672602" cy="5257800"/>
          </a:xfr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3445F-E097-4679-81FF-DAFCA7597FAB}" type="slidenum">
              <a:rPr lang="es-ES" altLang="es-BO" smtClean="0"/>
              <a:pPr>
                <a:defRPr/>
              </a:pPr>
              <a:t>22</a:t>
            </a:fld>
            <a:endParaRPr lang="es-ES" altLang="es-BO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11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1485900"/>
            <a:ext cx="8124825" cy="4572000"/>
          </a:xfr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3445F-E097-4679-81FF-DAFCA7597FAB}" type="slidenum">
              <a:rPr lang="es-ES" altLang="es-BO" smtClean="0"/>
              <a:pPr>
                <a:defRPr/>
              </a:pPr>
              <a:t>23</a:t>
            </a:fld>
            <a:endParaRPr lang="es-ES" altLang="es-BO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84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1485900"/>
            <a:ext cx="8124825" cy="4572000"/>
          </a:xfr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3445F-E097-4679-81FF-DAFCA7597FAB}" type="slidenum">
              <a:rPr lang="es-ES" altLang="es-BO" smtClean="0"/>
              <a:pPr>
                <a:defRPr/>
              </a:pPr>
              <a:t>24</a:t>
            </a:fld>
            <a:endParaRPr lang="es-ES" altLang="es-BO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01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84784"/>
            <a:ext cx="8686800" cy="4199185"/>
          </a:xfr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E3445F-E097-4679-81FF-DAFCA7597FAB}" type="slidenum">
              <a:rPr lang="es-ES" altLang="es-BO" smtClean="0"/>
              <a:pPr>
                <a:defRPr/>
              </a:pPr>
              <a:t>25</a:t>
            </a:fld>
            <a:endParaRPr lang="es-ES" altLang="es-BO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6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BAE47A-F30B-47FF-821C-F1C16C2D4B29}" type="slidenum">
              <a:rPr lang="es-ES" altLang="es-BO"/>
              <a:pPr>
                <a:defRPr/>
              </a:pPr>
              <a:t>3</a:t>
            </a:fld>
            <a:endParaRPr lang="es-ES" altLang="es-BO"/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166688"/>
            <a:ext cx="8382000" cy="579437"/>
          </a:xfrm>
        </p:spPr>
        <p:txBody>
          <a:bodyPr/>
          <a:lstStyle/>
          <a:p>
            <a:pPr eaLnBrk="1" hangingPunct="1"/>
            <a:r>
              <a:rPr lang="es-ES_tradnl" altLang="es-BO" smtClean="0"/>
              <a:t>Plan de Alto Nivel vs. Plan detallado</a:t>
            </a:r>
            <a:endParaRPr lang="es-ES" altLang="es-BO" smtClean="0"/>
          </a:p>
        </p:txBody>
      </p:sp>
      <p:sp>
        <p:nvSpPr>
          <p:cNvPr id="71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BO" smtClean="0"/>
              <a:t>Ejemplo de plan de alto nivel</a:t>
            </a:r>
          </a:p>
          <a:p>
            <a:pPr lvl="1" eaLnBrk="1" hangingPunct="1"/>
            <a:endParaRPr lang="es-ES_tradnl" altLang="es-BO" smtClean="0"/>
          </a:p>
          <a:p>
            <a:pPr lvl="1" eaLnBrk="1" hangingPunct="1"/>
            <a:endParaRPr lang="es-ES_tradnl" altLang="es-BO" smtClean="0"/>
          </a:p>
          <a:p>
            <a:pPr lvl="1" eaLnBrk="1" hangingPunct="1"/>
            <a:endParaRPr lang="es-ES_tradnl" altLang="es-BO" smtClean="0"/>
          </a:p>
          <a:p>
            <a:pPr lvl="1" eaLnBrk="1" hangingPunct="1"/>
            <a:endParaRPr lang="es-ES_tradnl" altLang="es-BO" smtClean="0"/>
          </a:p>
          <a:p>
            <a:pPr lvl="1" eaLnBrk="1" hangingPunct="1"/>
            <a:endParaRPr lang="es-ES_tradnl" altLang="es-BO" smtClean="0"/>
          </a:p>
          <a:p>
            <a:pPr lvl="1" eaLnBrk="1" hangingPunct="1"/>
            <a:endParaRPr lang="es-ES_tradnl" altLang="es-BO" smtClean="0"/>
          </a:p>
          <a:p>
            <a:pPr lvl="1" eaLnBrk="1" hangingPunct="1"/>
            <a:endParaRPr lang="es-ES_tradnl" altLang="es-BO" smtClean="0"/>
          </a:p>
          <a:p>
            <a:pPr lvl="1" eaLnBrk="1" hangingPunct="1"/>
            <a:endParaRPr lang="es-ES_tradnl" altLang="es-BO" smtClean="0"/>
          </a:p>
          <a:p>
            <a:pPr lvl="1" eaLnBrk="1" hangingPunct="1"/>
            <a:r>
              <a:rPr lang="es-ES_tradnl" altLang="es-BO" smtClean="0"/>
              <a:t>El plan de alto nivel generalmente solo llega a especificar fases y actividades mientras que el plan detallado llega a especificar tareas.</a:t>
            </a:r>
            <a:endParaRPr lang="es-ES" altLang="es-BO" smtClean="0"/>
          </a:p>
        </p:txBody>
      </p:sp>
      <p:pic>
        <p:nvPicPr>
          <p:cNvPr id="7173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28800"/>
            <a:ext cx="897731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628693-20FA-4BA4-BC98-12F8D0C7036F}" type="slidenum">
              <a:rPr lang="es-ES" altLang="es-BO"/>
              <a:pPr>
                <a:defRPr/>
              </a:pPr>
              <a:t>4</a:t>
            </a:fld>
            <a:endParaRPr lang="es-ES" altLang="es-BO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86868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altLang="es-BO" sz="2000" smtClean="0"/>
              <a:t>Otra forma de ver un plan de alto nivel</a:t>
            </a:r>
            <a:endParaRPr lang="es-ES" altLang="es-BO" sz="2000" smtClean="0"/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82000" cy="579438"/>
          </a:xfrm>
          <a:noFill/>
        </p:spPr>
        <p:txBody>
          <a:bodyPr/>
          <a:lstStyle/>
          <a:p>
            <a:pPr eaLnBrk="1" hangingPunct="1"/>
            <a:r>
              <a:rPr lang="es-ES_tradnl" altLang="es-BO" smtClean="0"/>
              <a:t>Plan de Alto Nivel vs. Plan detallado</a:t>
            </a:r>
            <a:endParaRPr lang="es-ES" altLang="es-BO" smtClean="0"/>
          </a:p>
        </p:txBody>
      </p:sp>
      <p:sp>
        <p:nvSpPr>
          <p:cNvPr id="8197" name="Rectangle 1029"/>
          <p:cNvSpPr>
            <a:spLocks noChangeArrowheads="1"/>
          </p:cNvSpPr>
          <p:nvPr/>
        </p:nvSpPr>
        <p:spPr bwMode="auto">
          <a:xfrm>
            <a:off x="2667000" y="1309688"/>
            <a:ext cx="1219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Mes 1</a:t>
            </a:r>
          </a:p>
        </p:txBody>
      </p:sp>
      <p:sp>
        <p:nvSpPr>
          <p:cNvPr id="8198" name="Rectangle 1030"/>
          <p:cNvSpPr>
            <a:spLocks noChangeArrowheads="1"/>
          </p:cNvSpPr>
          <p:nvPr/>
        </p:nvSpPr>
        <p:spPr bwMode="auto">
          <a:xfrm>
            <a:off x="26670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9" name="Rectangle 1031"/>
          <p:cNvSpPr>
            <a:spLocks noChangeArrowheads="1"/>
          </p:cNvSpPr>
          <p:nvPr/>
        </p:nvSpPr>
        <p:spPr bwMode="auto">
          <a:xfrm>
            <a:off x="29718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00" name="Rectangle 1032"/>
          <p:cNvSpPr>
            <a:spLocks noChangeArrowheads="1"/>
          </p:cNvSpPr>
          <p:nvPr/>
        </p:nvSpPr>
        <p:spPr bwMode="auto">
          <a:xfrm>
            <a:off x="32766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01" name="Rectangle 1033"/>
          <p:cNvSpPr>
            <a:spLocks noChangeArrowheads="1"/>
          </p:cNvSpPr>
          <p:nvPr/>
        </p:nvSpPr>
        <p:spPr bwMode="auto">
          <a:xfrm>
            <a:off x="35814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02" name="Rectangle 1034"/>
          <p:cNvSpPr>
            <a:spLocks noChangeArrowheads="1"/>
          </p:cNvSpPr>
          <p:nvPr/>
        </p:nvSpPr>
        <p:spPr bwMode="auto">
          <a:xfrm>
            <a:off x="3886200" y="1309688"/>
            <a:ext cx="1219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Mes 2</a:t>
            </a:r>
          </a:p>
        </p:txBody>
      </p:sp>
      <p:sp>
        <p:nvSpPr>
          <p:cNvPr id="8203" name="Rectangle 1035"/>
          <p:cNvSpPr>
            <a:spLocks noChangeArrowheads="1"/>
          </p:cNvSpPr>
          <p:nvPr/>
        </p:nvSpPr>
        <p:spPr bwMode="auto">
          <a:xfrm>
            <a:off x="38862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04" name="Rectangle 1036"/>
          <p:cNvSpPr>
            <a:spLocks noChangeArrowheads="1"/>
          </p:cNvSpPr>
          <p:nvPr/>
        </p:nvSpPr>
        <p:spPr bwMode="auto">
          <a:xfrm>
            <a:off x="41910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05" name="Rectangle 1037"/>
          <p:cNvSpPr>
            <a:spLocks noChangeArrowheads="1"/>
          </p:cNvSpPr>
          <p:nvPr/>
        </p:nvSpPr>
        <p:spPr bwMode="auto">
          <a:xfrm>
            <a:off x="44958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06" name="Rectangle 1038"/>
          <p:cNvSpPr>
            <a:spLocks noChangeArrowheads="1"/>
          </p:cNvSpPr>
          <p:nvPr/>
        </p:nvSpPr>
        <p:spPr bwMode="auto">
          <a:xfrm>
            <a:off x="48006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07" name="Rectangle 1039"/>
          <p:cNvSpPr>
            <a:spLocks noChangeArrowheads="1"/>
          </p:cNvSpPr>
          <p:nvPr/>
        </p:nvSpPr>
        <p:spPr bwMode="auto">
          <a:xfrm>
            <a:off x="5105400" y="1309688"/>
            <a:ext cx="1219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Mes 3</a:t>
            </a:r>
          </a:p>
        </p:txBody>
      </p:sp>
      <p:sp>
        <p:nvSpPr>
          <p:cNvPr id="8208" name="Rectangle 1040"/>
          <p:cNvSpPr>
            <a:spLocks noChangeArrowheads="1"/>
          </p:cNvSpPr>
          <p:nvPr/>
        </p:nvSpPr>
        <p:spPr bwMode="auto">
          <a:xfrm>
            <a:off x="51054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09" name="Rectangle 1041"/>
          <p:cNvSpPr>
            <a:spLocks noChangeArrowheads="1"/>
          </p:cNvSpPr>
          <p:nvPr/>
        </p:nvSpPr>
        <p:spPr bwMode="auto">
          <a:xfrm>
            <a:off x="54102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10" name="Rectangle 1042"/>
          <p:cNvSpPr>
            <a:spLocks noChangeArrowheads="1"/>
          </p:cNvSpPr>
          <p:nvPr/>
        </p:nvSpPr>
        <p:spPr bwMode="auto">
          <a:xfrm>
            <a:off x="57150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11" name="Rectangle 1043"/>
          <p:cNvSpPr>
            <a:spLocks noChangeArrowheads="1"/>
          </p:cNvSpPr>
          <p:nvPr/>
        </p:nvSpPr>
        <p:spPr bwMode="auto">
          <a:xfrm>
            <a:off x="60198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12" name="Rectangle 1044"/>
          <p:cNvSpPr>
            <a:spLocks noChangeArrowheads="1"/>
          </p:cNvSpPr>
          <p:nvPr/>
        </p:nvSpPr>
        <p:spPr bwMode="auto">
          <a:xfrm>
            <a:off x="6324600" y="1309688"/>
            <a:ext cx="1219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Mes 4</a:t>
            </a:r>
          </a:p>
        </p:txBody>
      </p:sp>
      <p:sp>
        <p:nvSpPr>
          <p:cNvPr id="8213" name="Rectangle 1045"/>
          <p:cNvSpPr>
            <a:spLocks noChangeArrowheads="1"/>
          </p:cNvSpPr>
          <p:nvPr/>
        </p:nvSpPr>
        <p:spPr bwMode="auto">
          <a:xfrm>
            <a:off x="63246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14" name="Rectangle 1046"/>
          <p:cNvSpPr>
            <a:spLocks noChangeArrowheads="1"/>
          </p:cNvSpPr>
          <p:nvPr/>
        </p:nvSpPr>
        <p:spPr bwMode="auto">
          <a:xfrm>
            <a:off x="66294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15" name="Rectangle 1047"/>
          <p:cNvSpPr>
            <a:spLocks noChangeArrowheads="1"/>
          </p:cNvSpPr>
          <p:nvPr/>
        </p:nvSpPr>
        <p:spPr bwMode="auto">
          <a:xfrm>
            <a:off x="69342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16" name="Rectangle 1048"/>
          <p:cNvSpPr>
            <a:spLocks noChangeArrowheads="1"/>
          </p:cNvSpPr>
          <p:nvPr/>
        </p:nvSpPr>
        <p:spPr bwMode="auto">
          <a:xfrm>
            <a:off x="72390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17" name="Rectangle 1049"/>
          <p:cNvSpPr>
            <a:spLocks noChangeArrowheads="1"/>
          </p:cNvSpPr>
          <p:nvPr/>
        </p:nvSpPr>
        <p:spPr bwMode="auto">
          <a:xfrm>
            <a:off x="7543800" y="1309688"/>
            <a:ext cx="1219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Mes 5</a:t>
            </a:r>
          </a:p>
        </p:txBody>
      </p:sp>
      <p:sp>
        <p:nvSpPr>
          <p:cNvPr id="8218" name="Rectangle 1050"/>
          <p:cNvSpPr>
            <a:spLocks noChangeArrowheads="1"/>
          </p:cNvSpPr>
          <p:nvPr/>
        </p:nvSpPr>
        <p:spPr bwMode="auto">
          <a:xfrm>
            <a:off x="75438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19" name="Rectangle 1051"/>
          <p:cNvSpPr>
            <a:spLocks noChangeArrowheads="1"/>
          </p:cNvSpPr>
          <p:nvPr/>
        </p:nvSpPr>
        <p:spPr bwMode="auto">
          <a:xfrm>
            <a:off x="78486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20" name="Rectangle 1052"/>
          <p:cNvSpPr>
            <a:spLocks noChangeArrowheads="1"/>
          </p:cNvSpPr>
          <p:nvPr/>
        </p:nvSpPr>
        <p:spPr bwMode="auto">
          <a:xfrm>
            <a:off x="81534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21" name="Rectangle 1053"/>
          <p:cNvSpPr>
            <a:spLocks noChangeArrowheads="1"/>
          </p:cNvSpPr>
          <p:nvPr/>
        </p:nvSpPr>
        <p:spPr bwMode="auto">
          <a:xfrm>
            <a:off x="8458200" y="1766888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22" name="Line 1054"/>
          <p:cNvSpPr>
            <a:spLocks noChangeShapeType="1"/>
          </p:cNvSpPr>
          <p:nvPr/>
        </p:nvSpPr>
        <p:spPr bwMode="auto">
          <a:xfrm>
            <a:off x="2667000" y="1309688"/>
            <a:ext cx="0" cy="525780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1055"/>
          <p:cNvSpPr>
            <a:spLocks noChangeShapeType="1"/>
          </p:cNvSpPr>
          <p:nvPr/>
        </p:nvSpPr>
        <p:spPr bwMode="auto">
          <a:xfrm>
            <a:off x="29718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Line 1056"/>
          <p:cNvSpPr>
            <a:spLocks noChangeShapeType="1"/>
          </p:cNvSpPr>
          <p:nvPr/>
        </p:nvSpPr>
        <p:spPr bwMode="auto">
          <a:xfrm>
            <a:off x="32766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Line 1057"/>
          <p:cNvSpPr>
            <a:spLocks noChangeShapeType="1"/>
          </p:cNvSpPr>
          <p:nvPr/>
        </p:nvSpPr>
        <p:spPr bwMode="auto">
          <a:xfrm>
            <a:off x="35814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Line 1058"/>
          <p:cNvSpPr>
            <a:spLocks noChangeShapeType="1"/>
          </p:cNvSpPr>
          <p:nvPr/>
        </p:nvSpPr>
        <p:spPr bwMode="auto">
          <a:xfrm>
            <a:off x="38862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Line 1059"/>
          <p:cNvSpPr>
            <a:spLocks noChangeShapeType="1"/>
          </p:cNvSpPr>
          <p:nvPr/>
        </p:nvSpPr>
        <p:spPr bwMode="auto">
          <a:xfrm>
            <a:off x="41910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8" name="Line 1060"/>
          <p:cNvSpPr>
            <a:spLocks noChangeShapeType="1"/>
          </p:cNvSpPr>
          <p:nvPr/>
        </p:nvSpPr>
        <p:spPr bwMode="auto">
          <a:xfrm>
            <a:off x="44958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Line 1061"/>
          <p:cNvSpPr>
            <a:spLocks noChangeShapeType="1"/>
          </p:cNvSpPr>
          <p:nvPr/>
        </p:nvSpPr>
        <p:spPr bwMode="auto">
          <a:xfrm>
            <a:off x="48006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Line 1062"/>
          <p:cNvSpPr>
            <a:spLocks noChangeShapeType="1"/>
          </p:cNvSpPr>
          <p:nvPr/>
        </p:nvSpPr>
        <p:spPr bwMode="auto">
          <a:xfrm>
            <a:off x="51054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Line 1063"/>
          <p:cNvSpPr>
            <a:spLocks noChangeShapeType="1"/>
          </p:cNvSpPr>
          <p:nvPr/>
        </p:nvSpPr>
        <p:spPr bwMode="auto">
          <a:xfrm>
            <a:off x="54102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Line 1064"/>
          <p:cNvSpPr>
            <a:spLocks noChangeShapeType="1"/>
          </p:cNvSpPr>
          <p:nvPr/>
        </p:nvSpPr>
        <p:spPr bwMode="auto">
          <a:xfrm>
            <a:off x="57150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Line 1065"/>
          <p:cNvSpPr>
            <a:spLocks noChangeShapeType="1"/>
          </p:cNvSpPr>
          <p:nvPr/>
        </p:nvSpPr>
        <p:spPr bwMode="auto">
          <a:xfrm>
            <a:off x="60198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Line 1066"/>
          <p:cNvSpPr>
            <a:spLocks noChangeShapeType="1"/>
          </p:cNvSpPr>
          <p:nvPr/>
        </p:nvSpPr>
        <p:spPr bwMode="auto">
          <a:xfrm>
            <a:off x="63246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Line 1067"/>
          <p:cNvSpPr>
            <a:spLocks noChangeShapeType="1"/>
          </p:cNvSpPr>
          <p:nvPr/>
        </p:nvSpPr>
        <p:spPr bwMode="auto">
          <a:xfrm>
            <a:off x="66294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Line 1068"/>
          <p:cNvSpPr>
            <a:spLocks noChangeShapeType="1"/>
          </p:cNvSpPr>
          <p:nvPr/>
        </p:nvSpPr>
        <p:spPr bwMode="auto">
          <a:xfrm>
            <a:off x="69342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Line 1069"/>
          <p:cNvSpPr>
            <a:spLocks noChangeShapeType="1"/>
          </p:cNvSpPr>
          <p:nvPr/>
        </p:nvSpPr>
        <p:spPr bwMode="auto">
          <a:xfrm>
            <a:off x="72390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8" name="Line 1070"/>
          <p:cNvSpPr>
            <a:spLocks noChangeShapeType="1"/>
          </p:cNvSpPr>
          <p:nvPr/>
        </p:nvSpPr>
        <p:spPr bwMode="auto">
          <a:xfrm>
            <a:off x="75438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9" name="Line 1071"/>
          <p:cNvSpPr>
            <a:spLocks noChangeShapeType="1"/>
          </p:cNvSpPr>
          <p:nvPr/>
        </p:nvSpPr>
        <p:spPr bwMode="auto">
          <a:xfrm>
            <a:off x="78486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0" name="Line 1072"/>
          <p:cNvSpPr>
            <a:spLocks noChangeShapeType="1"/>
          </p:cNvSpPr>
          <p:nvPr/>
        </p:nvSpPr>
        <p:spPr bwMode="auto">
          <a:xfrm>
            <a:off x="81534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1" name="Line 1073"/>
          <p:cNvSpPr>
            <a:spLocks noChangeShapeType="1"/>
          </p:cNvSpPr>
          <p:nvPr/>
        </p:nvSpPr>
        <p:spPr bwMode="auto">
          <a:xfrm>
            <a:off x="84582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2" name="Line 1074"/>
          <p:cNvSpPr>
            <a:spLocks noChangeShapeType="1"/>
          </p:cNvSpPr>
          <p:nvPr/>
        </p:nvSpPr>
        <p:spPr bwMode="auto">
          <a:xfrm>
            <a:off x="8763000" y="2224088"/>
            <a:ext cx="0" cy="434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" name="Line 1075"/>
          <p:cNvSpPr>
            <a:spLocks noChangeShapeType="1"/>
          </p:cNvSpPr>
          <p:nvPr/>
        </p:nvSpPr>
        <p:spPr bwMode="auto">
          <a:xfrm>
            <a:off x="152400" y="2224088"/>
            <a:ext cx="8610600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4" name="Text Box 1076"/>
          <p:cNvSpPr txBox="1">
            <a:spLocks noChangeArrowheads="1"/>
          </p:cNvSpPr>
          <p:nvPr/>
        </p:nvSpPr>
        <p:spPr bwMode="auto">
          <a:xfrm>
            <a:off x="228600" y="2909888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2400" b="1" u="sng">
                <a:solidFill>
                  <a:schemeClr val="tx1"/>
                </a:solidFill>
                <a:latin typeface="Times New Roman" panose="02020603050405020304" pitchFamily="18" charset="0"/>
              </a:rPr>
              <a:t>Metas o hitos</a:t>
            </a:r>
          </a:p>
        </p:txBody>
      </p:sp>
      <p:sp>
        <p:nvSpPr>
          <p:cNvPr id="8245" name="Text Box 1077"/>
          <p:cNvSpPr txBox="1">
            <a:spLocks noChangeArrowheads="1"/>
          </p:cNvSpPr>
          <p:nvPr/>
        </p:nvSpPr>
        <p:spPr bwMode="auto">
          <a:xfrm>
            <a:off x="7239000" y="2971800"/>
            <a:ext cx="12954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800">
                <a:solidFill>
                  <a:schemeClr val="tx1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es-BO" sz="1800" b="1">
                <a:solidFill>
                  <a:schemeClr val="tx1"/>
                </a:solidFill>
                <a:latin typeface="Times New Roman" panose="02020603050405020304" pitchFamily="18" charset="0"/>
              </a:rPr>
              <a:t> Entrega</a:t>
            </a:r>
          </a:p>
        </p:txBody>
      </p:sp>
      <p:sp>
        <p:nvSpPr>
          <p:cNvPr id="8246" name="Text Box 1078"/>
          <p:cNvSpPr txBox="1">
            <a:spLocks noChangeArrowheads="1"/>
          </p:cNvSpPr>
          <p:nvPr/>
        </p:nvSpPr>
        <p:spPr bwMode="auto">
          <a:xfrm>
            <a:off x="5181600" y="2376488"/>
            <a:ext cx="29718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800" b="1">
                <a:solidFill>
                  <a:schemeClr val="tx1"/>
                </a:solidFill>
                <a:latin typeface="Times New Roman" panose="02020603050405020304" pitchFamily="18" charset="0"/>
              </a:rPr>
              <a:t>Inicia prueba del sistema</a:t>
            </a:r>
          </a:p>
        </p:txBody>
      </p:sp>
      <p:sp>
        <p:nvSpPr>
          <p:cNvPr id="8247" name="Rectangle 1079"/>
          <p:cNvSpPr>
            <a:spLocks noChangeArrowheads="1"/>
          </p:cNvSpPr>
          <p:nvPr/>
        </p:nvSpPr>
        <p:spPr bwMode="auto">
          <a:xfrm>
            <a:off x="5105400" y="5119688"/>
            <a:ext cx="3200400" cy="381000"/>
          </a:xfrm>
          <a:prstGeom prst="rect">
            <a:avLst/>
          </a:prstGeom>
          <a:solidFill>
            <a:srgbClr val="FFFFE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endParaRPr lang="es-BO" altLang="es-BO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48" name="Text Box 1080"/>
          <p:cNvSpPr txBox="1">
            <a:spLocks noChangeArrowheads="1"/>
          </p:cNvSpPr>
          <p:nvPr/>
        </p:nvSpPr>
        <p:spPr bwMode="auto">
          <a:xfrm>
            <a:off x="228600" y="435768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2400" b="1" u="sng">
                <a:solidFill>
                  <a:schemeClr val="tx1"/>
                </a:solidFill>
                <a:latin typeface="Times New Roman" panose="02020603050405020304" pitchFamily="18" charset="0"/>
              </a:rPr>
              <a:t>Iteración 1</a:t>
            </a:r>
          </a:p>
        </p:txBody>
      </p:sp>
      <p:sp>
        <p:nvSpPr>
          <p:cNvPr id="8249" name="Text Box 1081"/>
          <p:cNvSpPr txBox="1">
            <a:spLocks noChangeArrowheads="1"/>
          </p:cNvSpPr>
          <p:nvPr/>
        </p:nvSpPr>
        <p:spPr bwMode="auto">
          <a:xfrm>
            <a:off x="228600" y="504348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2400" b="1" u="sng">
                <a:solidFill>
                  <a:schemeClr val="tx1"/>
                </a:solidFill>
                <a:latin typeface="Times New Roman" panose="02020603050405020304" pitchFamily="18" charset="0"/>
              </a:rPr>
              <a:t>Iteración 2</a:t>
            </a:r>
          </a:p>
        </p:txBody>
      </p:sp>
      <p:sp>
        <p:nvSpPr>
          <p:cNvPr id="8250" name="Oval 1082"/>
          <p:cNvSpPr>
            <a:spLocks noChangeArrowheads="1"/>
          </p:cNvSpPr>
          <p:nvPr/>
        </p:nvSpPr>
        <p:spPr bwMode="auto">
          <a:xfrm>
            <a:off x="4645025" y="4586288"/>
            <a:ext cx="688975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>
                <a:solidFill>
                  <a:schemeClr val="tx1"/>
                </a:solidFill>
                <a:latin typeface="Times New Roman" panose="02020603050405020304" pitchFamily="18" charset="0"/>
              </a:rPr>
              <a:t>(6)</a:t>
            </a:r>
          </a:p>
        </p:txBody>
      </p:sp>
      <p:sp>
        <p:nvSpPr>
          <p:cNvPr id="8251" name="Oval 1083"/>
          <p:cNvSpPr>
            <a:spLocks noChangeArrowheads="1"/>
          </p:cNvSpPr>
          <p:nvPr/>
        </p:nvSpPr>
        <p:spPr bwMode="auto">
          <a:xfrm>
            <a:off x="1981200" y="4205288"/>
            <a:ext cx="688975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>
                <a:solidFill>
                  <a:schemeClr val="tx1"/>
                </a:solidFill>
                <a:latin typeface="Times New Roman" panose="02020603050405020304" pitchFamily="18" charset="0"/>
              </a:rPr>
              <a:t>(4)</a:t>
            </a:r>
          </a:p>
        </p:txBody>
      </p:sp>
      <p:sp>
        <p:nvSpPr>
          <p:cNvPr id="8252" name="Text Box 1084"/>
          <p:cNvSpPr txBox="1">
            <a:spLocks noChangeArrowheads="1"/>
          </p:cNvSpPr>
          <p:nvPr/>
        </p:nvSpPr>
        <p:spPr bwMode="auto">
          <a:xfrm>
            <a:off x="2514600" y="3733800"/>
            <a:ext cx="3429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800">
                <a:solidFill>
                  <a:schemeClr val="tx1"/>
                </a:solidFill>
                <a:latin typeface="Times New Roman" panose="02020603050405020304" pitchFamily="18" charset="0"/>
              </a:rPr>
              <a:t>(3)</a:t>
            </a:r>
            <a:r>
              <a:rPr lang="en-US" altLang="es-BO" sz="1800" b="1">
                <a:solidFill>
                  <a:schemeClr val="tx1"/>
                </a:solidFill>
                <a:latin typeface="Times New Roman" panose="02020603050405020304" pitchFamily="18" charset="0"/>
              </a:rPr>
              <a:t> Requerimientos congelados</a:t>
            </a:r>
          </a:p>
        </p:txBody>
      </p:sp>
      <p:sp>
        <p:nvSpPr>
          <p:cNvPr id="8253" name="Rectangle 1085"/>
          <p:cNvSpPr>
            <a:spLocks noChangeArrowheads="1"/>
          </p:cNvSpPr>
          <p:nvPr/>
        </p:nvSpPr>
        <p:spPr bwMode="auto">
          <a:xfrm>
            <a:off x="2667000" y="5903913"/>
            <a:ext cx="1828800" cy="381000"/>
          </a:xfrm>
          <a:prstGeom prst="rect">
            <a:avLst/>
          </a:prstGeom>
          <a:solidFill>
            <a:srgbClr val="FFFFE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endParaRPr lang="es-BO" altLang="es-BO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54" name="Text Box 1086"/>
          <p:cNvSpPr txBox="1">
            <a:spLocks noChangeArrowheads="1"/>
          </p:cNvSpPr>
          <p:nvPr/>
        </p:nvSpPr>
        <p:spPr bwMode="auto">
          <a:xfrm>
            <a:off x="228600" y="5599113"/>
            <a:ext cx="2362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es-BO" sz="2400" b="1" u="sng">
                <a:solidFill>
                  <a:schemeClr val="tx1"/>
                </a:solidFill>
                <a:latin typeface="Times New Roman" panose="02020603050405020304" pitchFamily="18" charset="0"/>
              </a:rPr>
              <a:t>Análisis de riesgos</a:t>
            </a:r>
          </a:p>
        </p:txBody>
      </p:sp>
      <p:sp>
        <p:nvSpPr>
          <p:cNvPr id="8255" name="Oval 1087"/>
          <p:cNvSpPr>
            <a:spLocks noChangeArrowheads="1"/>
          </p:cNvSpPr>
          <p:nvPr/>
        </p:nvSpPr>
        <p:spPr bwMode="auto">
          <a:xfrm>
            <a:off x="4495800" y="5751513"/>
            <a:ext cx="688975" cy="609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es-BO" sz="2400">
                <a:solidFill>
                  <a:schemeClr val="tx1"/>
                </a:solidFill>
                <a:latin typeface="Times New Roman" panose="02020603050405020304" pitchFamily="18" charset="0"/>
              </a:rPr>
              <a:t>(5)</a:t>
            </a:r>
          </a:p>
        </p:txBody>
      </p:sp>
      <p:sp>
        <p:nvSpPr>
          <p:cNvPr id="8256" name="AutoShape 1089"/>
          <p:cNvSpPr>
            <a:spLocks noChangeArrowheads="1"/>
          </p:cNvSpPr>
          <p:nvPr/>
        </p:nvSpPr>
        <p:spPr bwMode="auto">
          <a:xfrm>
            <a:off x="5638800" y="3824288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8257" name="Line 1090"/>
          <p:cNvSpPr>
            <a:spLocks noChangeShapeType="1"/>
          </p:cNvSpPr>
          <p:nvPr/>
        </p:nvSpPr>
        <p:spPr bwMode="auto">
          <a:xfrm>
            <a:off x="152400" y="4205288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8" name="AutoShape 1091"/>
          <p:cNvSpPr>
            <a:spLocks noChangeArrowheads="1"/>
          </p:cNvSpPr>
          <p:nvPr/>
        </p:nvSpPr>
        <p:spPr bwMode="auto">
          <a:xfrm>
            <a:off x="8534400" y="2986088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8259" name="Text Box 1092"/>
          <p:cNvSpPr txBox="1">
            <a:spLocks noChangeArrowheads="1"/>
          </p:cNvSpPr>
          <p:nvPr/>
        </p:nvSpPr>
        <p:spPr bwMode="auto">
          <a:xfrm>
            <a:off x="952500" y="2362200"/>
            <a:ext cx="17907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800" b="1">
                <a:solidFill>
                  <a:schemeClr val="tx1"/>
                </a:solidFill>
                <a:latin typeface="Times New Roman" panose="02020603050405020304" pitchFamily="18" charset="0"/>
              </a:rPr>
              <a:t>PACS Completo</a:t>
            </a:r>
          </a:p>
        </p:txBody>
      </p:sp>
      <p:sp>
        <p:nvSpPr>
          <p:cNvPr id="8260" name="AutoShape 1093"/>
          <p:cNvSpPr>
            <a:spLocks noChangeArrowheads="1"/>
          </p:cNvSpPr>
          <p:nvPr/>
        </p:nvSpPr>
        <p:spPr bwMode="auto">
          <a:xfrm>
            <a:off x="2724150" y="2452688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8261" name="Text Box 1094"/>
          <p:cNvSpPr txBox="1">
            <a:spLocks noChangeArrowheads="1"/>
          </p:cNvSpPr>
          <p:nvPr/>
        </p:nvSpPr>
        <p:spPr bwMode="auto">
          <a:xfrm>
            <a:off x="3429000" y="2895600"/>
            <a:ext cx="17399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800" b="1">
                <a:solidFill>
                  <a:schemeClr val="tx1"/>
                </a:solidFill>
                <a:latin typeface="Times New Roman" panose="02020603050405020304" pitchFamily="18" charset="0"/>
              </a:rPr>
              <a:t>PAQS completo</a:t>
            </a:r>
          </a:p>
        </p:txBody>
      </p:sp>
      <p:sp>
        <p:nvSpPr>
          <p:cNvPr id="8262" name="AutoShape 1095"/>
          <p:cNvSpPr>
            <a:spLocks noChangeArrowheads="1"/>
          </p:cNvSpPr>
          <p:nvPr/>
        </p:nvSpPr>
        <p:spPr bwMode="auto">
          <a:xfrm>
            <a:off x="3181350" y="2909888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8263" name="Text Box 1096"/>
          <p:cNvSpPr txBox="1">
            <a:spLocks noChangeArrowheads="1"/>
          </p:cNvSpPr>
          <p:nvPr/>
        </p:nvSpPr>
        <p:spPr bwMode="auto">
          <a:xfrm>
            <a:off x="3314700" y="3352800"/>
            <a:ext cx="22288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s-BO" sz="1800" b="1">
                <a:solidFill>
                  <a:schemeClr val="tx1"/>
                </a:solidFill>
                <a:latin typeface="Times New Roman" panose="02020603050405020304" pitchFamily="18" charset="0"/>
              </a:rPr>
              <a:t>PAPS v. 1 terminado</a:t>
            </a:r>
          </a:p>
        </p:txBody>
      </p:sp>
      <p:sp>
        <p:nvSpPr>
          <p:cNvPr id="8264" name="AutoShape 1097"/>
          <p:cNvSpPr>
            <a:spLocks noChangeArrowheads="1"/>
          </p:cNvSpPr>
          <p:nvPr/>
        </p:nvSpPr>
        <p:spPr bwMode="auto">
          <a:xfrm>
            <a:off x="2895600" y="3367088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8265" name="Rectangle 1098"/>
          <p:cNvSpPr>
            <a:spLocks noChangeArrowheads="1"/>
          </p:cNvSpPr>
          <p:nvPr/>
        </p:nvSpPr>
        <p:spPr bwMode="auto">
          <a:xfrm>
            <a:off x="7924800" y="2300288"/>
            <a:ext cx="539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/>
            <a:r>
              <a:rPr lang="en-US" altLang="es-BO" sz="2400">
                <a:solidFill>
                  <a:schemeClr val="tx1"/>
                </a:solidFill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8266" name="Line 1099"/>
          <p:cNvSpPr>
            <a:spLocks noChangeShapeType="1"/>
          </p:cNvSpPr>
          <p:nvPr/>
        </p:nvSpPr>
        <p:spPr bwMode="auto">
          <a:xfrm>
            <a:off x="152400" y="6567488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7" name="AutoShape 1100"/>
          <p:cNvSpPr>
            <a:spLocks noChangeArrowheads="1"/>
          </p:cNvSpPr>
          <p:nvPr/>
        </p:nvSpPr>
        <p:spPr bwMode="auto">
          <a:xfrm>
            <a:off x="7772400" y="2452688"/>
            <a:ext cx="1524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8268" name="Rectangle 1101"/>
          <p:cNvSpPr>
            <a:spLocks noChangeArrowheads="1"/>
          </p:cNvSpPr>
          <p:nvPr/>
        </p:nvSpPr>
        <p:spPr bwMode="auto">
          <a:xfrm>
            <a:off x="2667000" y="4357688"/>
            <a:ext cx="2133600" cy="381000"/>
          </a:xfrm>
          <a:prstGeom prst="rect">
            <a:avLst/>
          </a:prstGeom>
          <a:solidFill>
            <a:srgbClr val="FFFFE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endParaRPr lang="es-BO" altLang="es-BO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CB5BE1-1E72-4A8D-AF70-E1EF027FB8AB}" type="slidenum">
              <a:rPr lang="es-ES" altLang="es-BO"/>
              <a:pPr>
                <a:defRPr/>
              </a:pPr>
              <a:t>5</a:t>
            </a:fld>
            <a:endParaRPr lang="es-ES" altLang="es-BO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BO" smtClean="0"/>
              <a:t>Generalmente el plan de alto nivel es definido “a priori”, mientras que el detallado es mas preciso y considera estimaciones mas precisas de tiempo</a:t>
            </a:r>
          </a:p>
          <a:p>
            <a:pPr eaLnBrk="1" hangingPunct="1"/>
            <a:r>
              <a:rPr lang="es-ES_tradnl" altLang="es-BO" smtClean="0"/>
              <a:t>El plan detallado es revisado constantemente y es mas operativo que el plan de alto nivel, osea sirve para hacer seguimiento día a día.</a:t>
            </a:r>
          </a:p>
          <a:p>
            <a:pPr eaLnBrk="1" hangingPunct="1"/>
            <a:r>
              <a:rPr lang="es-ES_tradnl" altLang="es-BO" smtClean="0"/>
              <a:t>Para realizar el plan detallado es necesario tener en claro hitos y entregables del proyecto, como así también la capacidad de dividir todo el proyecto en partes.</a:t>
            </a:r>
            <a:endParaRPr lang="es-ES" altLang="es-BO" smtClean="0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533400" y="166688"/>
            <a:ext cx="8382000" cy="579437"/>
          </a:xfrm>
          <a:noFill/>
        </p:spPr>
        <p:txBody>
          <a:bodyPr/>
          <a:lstStyle/>
          <a:p>
            <a:pPr eaLnBrk="1" hangingPunct="1"/>
            <a:r>
              <a:rPr lang="es-ES_tradnl" altLang="es-BO" smtClean="0"/>
              <a:t>Plan de Alto Nivel vs. Plan detallado</a:t>
            </a:r>
            <a:endParaRPr lang="es-ES" altLang="es-BO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9DE26C-9AD4-4E1D-B28F-3220F095162E}" type="slidenum">
              <a:rPr lang="es-ES" altLang="es-BO"/>
              <a:pPr>
                <a:defRPr/>
              </a:pPr>
              <a:t>6</a:t>
            </a:fld>
            <a:endParaRPr lang="es-ES" altLang="es-BO"/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66688"/>
            <a:ext cx="7772400" cy="579437"/>
          </a:xfrm>
        </p:spPr>
        <p:txBody>
          <a:bodyPr/>
          <a:lstStyle/>
          <a:p>
            <a:pPr eaLnBrk="1" hangingPunct="1"/>
            <a:r>
              <a:rPr lang="es-ES_tradnl" altLang="es-BO" smtClean="0"/>
              <a:t>Planificación Detallada</a:t>
            </a:r>
            <a:endParaRPr lang="es-ES" altLang="es-BO" smtClean="0"/>
          </a:p>
        </p:txBody>
      </p:sp>
      <p:pic>
        <p:nvPicPr>
          <p:cNvPr id="10244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3505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AutoShape 1030"/>
          <p:cNvSpPr>
            <a:spLocks noChangeArrowheads="1"/>
          </p:cNvSpPr>
          <p:nvPr/>
        </p:nvSpPr>
        <p:spPr bwMode="auto">
          <a:xfrm>
            <a:off x="3581400" y="2514600"/>
            <a:ext cx="914400" cy="228600"/>
          </a:xfrm>
          <a:prstGeom prst="lef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10246" name="AutoShape 1031"/>
          <p:cNvSpPr>
            <a:spLocks noChangeArrowheads="1"/>
          </p:cNvSpPr>
          <p:nvPr/>
        </p:nvSpPr>
        <p:spPr bwMode="auto">
          <a:xfrm>
            <a:off x="3505200" y="4648200"/>
            <a:ext cx="914400" cy="228600"/>
          </a:xfrm>
          <a:prstGeom prst="lef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10247" name="AutoShape 1032"/>
          <p:cNvSpPr>
            <a:spLocks noChangeArrowheads="1"/>
          </p:cNvSpPr>
          <p:nvPr/>
        </p:nvSpPr>
        <p:spPr bwMode="auto">
          <a:xfrm>
            <a:off x="3581400" y="6400800"/>
            <a:ext cx="914400" cy="228600"/>
          </a:xfrm>
          <a:prstGeom prst="lef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endParaRPr lang="es-BO" altLang="en-US"/>
          </a:p>
        </p:txBody>
      </p:sp>
      <p:sp>
        <p:nvSpPr>
          <p:cNvPr id="10248" name="Text Box 1033"/>
          <p:cNvSpPr txBox="1">
            <a:spLocks noChangeArrowheads="1"/>
          </p:cNvSpPr>
          <p:nvPr/>
        </p:nvSpPr>
        <p:spPr bwMode="auto">
          <a:xfrm>
            <a:off x="4343400" y="24384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r>
              <a:rPr lang="es-ES_tradnl" altLang="es-BO" sz="1600">
                <a:solidFill>
                  <a:schemeClr val="tx1"/>
                </a:solidFill>
              </a:rPr>
              <a:t>Hito</a:t>
            </a:r>
            <a:endParaRPr lang="es-ES" altLang="es-BO" sz="1600">
              <a:solidFill>
                <a:schemeClr val="tx1"/>
              </a:solidFill>
            </a:endParaRPr>
          </a:p>
        </p:txBody>
      </p:sp>
      <p:sp>
        <p:nvSpPr>
          <p:cNvPr id="10249" name="Text Box 1034"/>
          <p:cNvSpPr txBox="1">
            <a:spLocks noChangeArrowheads="1"/>
          </p:cNvSpPr>
          <p:nvPr/>
        </p:nvSpPr>
        <p:spPr bwMode="auto">
          <a:xfrm>
            <a:off x="4267200" y="45720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r>
              <a:rPr lang="es-ES_tradnl" altLang="es-BO" sz="1600">
                <a:solidFill>
                  <a:schemeClr val="tx1"/>
                </a:solidFill>
              </a:rPr>
              <a:t>Hito</a:t>
            </a:r>
            <a:endParaRPr lang="es-ES" altLang="es-BO" sz="1600">
              <a:solidFill>
                <a:schemeClr val="tx1"/>
              </a:solidFill>
            </a:endParaRPr>
          </a:p>
        </p:txBody>
      </p:sp>
      <p:sp>
        <p:nvSpPr>
          <p:cNvPr id="10250" name="Text Box 1035"/>
          <p:cNvSpPr txBox="1">
            <a:spLocks noChangeArrowheads="1"/>
          </p:cNvSpPr>
          <p:nvPr/>
        </p:nvSpPr>
        <p:spPr bwMode="auto">
          <a:xfrm>
            <a:off x="4343400" y="632460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r>
              <a:rPr lang="es-ES_tradnl" altLang="es-BO" sz="1600">
                <a:solidFill>
                  <a:schemeClr val="tx1"/>
                </a:solidFill>
              </a:rPr>
              <a:t>Hito</a:t>
            </a:r>
            <a:endParaRPr lang="es-ES" altLang="es-BO" sz="1600">
              <a:solidFill>
                <a:schemeClr val="tx1"/>
              </a:solidFill>
            </a:endParaRPr>
          </a:p>
        </p:txBody>
      </p:sp>
      <p:sp>
        <p:nvSpPr>
          <p:cNvPr id="10251" name="Text Box 1036"/>
          <p:cNvSpPr txBox="1">
            <a:spLocks noChangeArrowheads="1"/>
          </p:cNvSpPr>
          <p:nvPr/>
        </p:nvSpPr>
        <p:spPr bwMode="auto">
          <a:xfrm>
            <a:off x="5105400" y="1447800"/>
            <a:ext cx="40386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/>
            <a:r>
              <a:rPr lang="es-ES_tradnl" altLang="es-BO" sz="1800">
                <a:solidFill>
                  <a:schemeClr val="tx1"/>
                </a:solidFill>
              </a:rPr>
              <a:t>Los “hitos” no necesariamente </a:t>
            </a:r>
          </a:p>
          <a:p>
            <a:pPr algn="l" eaLnBrk="1" hangingPunct="1"/>
            <a:r>
              <a:rPr lang="es-ES_tradnl" altLang="es-BO" sz="1800">
                <a:solidFill>
                  <a:schemeClr val="tx1"/>
                </a:solidFill>
              </a:rPr>
              <a:t>son “entregables”.</a:t>
            </a:r>
          </a:p>
          <a:p>
            <a:pPr algn="l" eaLnBrk="1" hangingPunct="1"/>
            <a:endParaRPr lang="es-ES_tradnl" altLang="es-BO" sz="1800">
              <a:solidFill>
                <a:schemeClr val="tx1"/>
              </a:solidFill>
            </a:endParaRPr>
          </a:p>
          <a:p>
            <a:pPr algn="l" eaLnBrk="1" hangingPunct="1"/>
            <a:r>
              <a:rPr lang="es-ES_tradnl" altLang="es-BO" sz="1800">
                <a:solidFill>
                  <a:schemeClr val="tx1"/>
                </a:solidFill>
              </a:rPr>
              <a:t>Un “hito” es el cumplimiento de un meta del proceso, un punto significativo de avance, un punto de inflexión en el proyecto.</a:t>
            </a:r>
          </a:p>
          <a:p>
            <a:pPr algn="l" eaLnBrk="1" hangingPunct="1"/>
            <a:endParaRPr lang="es-ES_tradnl" altLang="es-BO" sz="1800">
              <a:solidFill>
                <a:schemeClr val="tx1"/>
              </a:solidFill>
            </a:endParaRPr>
          </a:p>
          <a:p>
            <a:pPr algn="l" eaLnBrk="1" hangingPunct="1"/>
            <a:r>
              <a:rPr lang="es-ES_tradnl" altLang="es-BO" sz="1800">
                <a:solidFill>
                  <a:schemeClr val="tx1"/>
                </a:solidFill>
              </a:rPr>
              <a:t>Un “entregable” es un resultado del proyecto que se entrega al cliente.</a:t>
            </a:r>
          </a:p>
          <a:p>
            <a:pPr algn="l" eaLnBrk="1" hangingPunct="1"/>
            <a:endParaRPr lang="es-ES_tradnl" altLang="es-BO" sz="1800">
              <a:solidFill>
                <a:schemeClr val="tx1"/>
              </a:solidFill>
            </a:endParaRPr>
          </a:p>
          <a:p>
            <a:pPr algn="l" eaLnBrk="1" hangingPunct="1"/>
            <a:endParaRPr lang="es-ES" altLang="es-BO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63935A-FE85-499F-B21C-17DBDEF5B195}" type="slidenum">
              <a:rPr lang="es-ES" altLang="es-BO"/>
              <a:pPr>
                <a:defRPr/>
              </a:pPr>
              <a:t>7</a:t>
            </a:fld>
            <a:endParaRPr lang="es-ES" altLang="es-BO"/>
          </a:p>
        </p:txBody>
      </p:sp>
      <p:sp>
        <p:nvSpPr>
          <p:cNvPr id="11267" name="Rectangle 22"/>
          <p:cNvSpPr>
            <a:spLocks noGrp="1" noChangeArrowheads="1"/>
          </p:cNvSpPr>
          <p:nvPr>
            <p:ph type="title"/>
          </p:nvPr>
        </p:nvSpPr>
        <p:spPr>
          <a:xfrm>
            <a:off x="735013" y="381000"/>
            <a:ext cx="8229600" cy="5794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s-ES_tradnl" altLang="es-BO" smtClean="0"/>
              <a:t>Planificación Detallada</a:t>
            </a:r>
            <a:endParaRPr lang="es-ES" altLang="es-BO" smtClean="0"/>
          </a:p>
        </p:txBody>
      </p:sp>
      <p:grpSp>
        <p:nvGrpSpPr>
          <p:cNvPr id="1434651" name="Group 27"/>
          <p:cNvGrpSpPr>
            <a:grpSpLocks/>
          </p:cNvGrpSpPr>
          <p:nvPr/>
        </p:nvGrpSpPr>
        <p:grpSpPr bwMode="auto">
          <a:xfrm>
            <a:off x="828675" y="1216025"/>
            <a:ext cx="7705725" cy="2433638"/>
            <a:chOff x="522" y="766"/>
            <a:chExt cx="4854" cy="1533"/>
          </a:xfrm>
        </p:grpSpPr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522" y="935"/>
              <a:ext cx="281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5791" dir="2021404" algn="ctr" rotWithShape="0">
                      <a:srgbClr val="C0C0C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54000" rIns="54000" anchor="ctr"/>
            <a:lstStyle>
              <a:lvl1pPr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1pPr>
              <a:lvl2pPr marL="742950" indent="-28575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2pPr>
              <a:lvl3pPr marL="11430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3pPr>
              <a:lvl4pPr marL="16002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4pPr>
              <a:lvl5pPr marL="20574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s-BO" sz="1800" b="1">
                  <a:solidFill>
                    <a:schemeClr val="tx2"/>
                  </a:solidFill>
                  <a:latin typeface="Verdana" panose="020B0604030504040204" pitchFamily="34" charset="0"/>
                </a:rPr>
                <a:t>WBS</a:t>
              </a:r>
            </a:p>
          </p:txBody>
        </p:sp>
        <p:sp>
          <p:nvSpPr>
            <p:cNvPr id="11274" name="Rectangle 9"/>
            <p:cNvSpPr>
              <a:spLocks noChangeArrowheads="1"/>
            </p:cNvSpPr>
            <p:nvPr/>
          </p:nvSpPr>
          <p:spPr bwMode="auto">
            <a:xfrm>
              <a:off x="567" y="1208"/>
              <a:ext cx="2449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8650" indent="-18097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es-ES" altLang="es-BO" sz="1600">
                  <a:latin typeface="Verdana" panose="020B0604030504040204" pitchFamily="34" charset="0"/>
                </a:rPr>
                <a:t>Work Breakdown Structure: Estructura de las tareas en las que se descompone el proyecto.</a:t>
              </a:r>
            </a:p>
          </p:txBody>
        </p:sp>
        <p:pic>
          <p:nvPicPr>
            <p:cNvPr id="11275" name="Picture 24" descr="Imagen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766"/>
              <a:ext cx="1776" cy="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4652" name="Group 28"/>
          <p:cNvGrpSpPr>
            <a:grpSpLocks/>
          </p:cNvGrpSpPr>
          <p:nvPr/>
        </p:nvGrpSpPr>
        <p:grpSpPr bwMode="auto">
          <a:xfrm>
            <a:off x="838200" y="3810000"/>
            <a:ext cx="8153400" cy="2971800"/>
            <a:chOff x="528" y="2400"/>
            <a:chExt cx="5136" cy="1872"/>
          </a:xfrm>
        </p:grpSpPr>
        <p:sp>
          <p:nvSpPr>
            <p:cNvPr id="11270" name="Rectangle 17"/>
            <p:cNvSpPr>
              <a:spLocks noChangeArrowheads="1"/>
            </p:cNvSpPr>
            <p:nvPr/>
          </p:nvSpPr>
          <p:spPr bwMode="auto">
            <a:xfrm>
              <a:off x="528" y="2400"/>
              <a:ext cx="46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5791" dir="2021404" algn="ctr" rotWithShape="0">
                      <a:srgbClr val="C0C0C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lIns="54000" rIns="54000" anchor="ctr"/>
            <a:lstStyle>
              <a:lvl1pPr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1pPr>
              <a:lvl2pPr marL="742950" indent="-28575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2pPr>
              <a:lvl3pPr marL="11430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3pPr>
              <a:lvl4pPr marL="16002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4pPr>
              <a:lvl5pPr marL="20574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ES" altLang="es-BO" sz="1600" b="1">
                  <a:solidFill>
                    <a:schemeClr val="tx2"/>
                  </a:solidFill>
                  <a:latin typeface="Verdana" panose="020B0604030504040204" pitchFamily="34" charset="0"/>
                </a:rPr>
                <a:t>Planificando el proyecto: Tipos de dependencias entre tareas</a:t>
              </a:r>
            </a:p>
          </p:txBody>
        </p:sp>
        <p:sp>
          <p:nvSpPr>
            <p:cNvPr id="11271" name="Rectangle 18"/>
            <p:cNvSpPr>
              <a:spLocks noChangeArrowheads="1"/>
            </p:cNvSpPr>
            <p:nvPr/>
          </p:nvSpPr>
          <p:spPr bwMode="auto">
            <a:xfrm>
              <a:off x="566" y="2832"/>
              <a:ext cx="4763" cy="1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180975" indent="-180975">
                <a:spcBef>
                  <a:spcPct val="20000"/>
                </a:spcBef>
                <a:buSzPct val="85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628650" indent="-180975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GB" altLang="es-BO" sz="1400">
                  <a:latin typeface="Verdana" panose="020B0604030504040204" pitchFamily="34" charset="0"/>
                </a:rPr>
                <a:t>FC (de Fin a Comienzo) – la más habitual</a:t>
              </a:r>
            </a:p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SzPct val="125000"/>
                <a:buFont typeface="Wingdings" panose="05000000000000000000" pitchFamily="2" charset="2"/>
                <a:buChar char="§"/>
              </a:pPr>
              <a:endParaRPr lang="en-GB" altLang="es-BO" sz="1400">
                <a:latin typeface="Verdana" panose="020B0604030504040204" pitchFamily="34" charset="0"/>
              </a:endParaRPr>
            </a:p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GB" altLang="es-BO" sz="1400">
                  <a:latin typeface="Verdana" panose="020B0604030504040204" pitchFamily="34" charset="0"/>
                </a:rPr>
                <a:t>CC (de Comienzo a Comienzo)</a:t>
              </a:r>
            </a:p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SzPct val="125000"/>
                <a:buFont typeface="Wingdings" panose="05000000000000000000" pitchFamily="2" charset="2"/>
                <a:buChar char="§"/>
              </a:pPr>
              <a:endParaRPr lang="en-GB" altLang="es-BO" sz="1400">
                <a:latin typeface="Verdana" panose="020B0604030504040204" pitchFamily="34" charset="0"/>
              </a:endParaRPr>
            </a:p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GB" altLang="es-BO" sz="1400">
                  <a:latin typeface="Verdana" panose="020B0604030504040204" pitchFamily="34" charset="0"/>
                </a:rPr>
                <a:t>FF (de Fin a Fin)</a:t>
              </a:r>
            </a:p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SzPct val="125000"/>
                <a:buFont typeface="Wingdings" panose="05000000000000000000" pitchFamily="2" charset="2"/>
                <a:buChar char="§"/>
              </a:pPr>
              <a:endParaRPr lang="en-GB" altLang="es-BO" sz="1400">
                <a:latin typeface="Verdana" panose="020B0604030504040204" pitchFamily="34" charset="0"/>
              </a:endParaRPr>
            </a:p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GB" altLang="es-BO" sz="1400">
                  <a:latin typeface="Verdana" panose="020B0604030504040204" pitchFamily="34" charset="0"/>
                </a:rPr>
                <a:t>CF (de Comienzo a Fin) – suele ser problemática</a:t>
              </a:r>
              <a:endParaRPr lang="es-ES" altLang="es-BO" sz="1400">
                <a:latin typeface="Verdana" panose="020B0604030504040204" pitchFamily="34" charset="0"/>
              </a:endParaRPr>
            </a:p>
          </p:txBody>
        </p:sp>
        <p:pic>
          <p:nvPicPr>
            <p:cNvPr id="11272" name="Picture 26" descr="Imagen0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715"/>
              <a:ext cx="1728" cy="1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398C88-DE92-40CE-8B46-7EAEE408C408}" type="slidenum">
              <a:rPr lang="es-ES" altLang="es-BO"/>
              <a:pPr>
                <a:defRPr/>
              </a:pPr>
              <a:t>8</a:t>
            </a:fld>
            <a:endParaRPr lang="es-ES" altLang="es-BO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6688"/>
            <a:ext cx="7772400" cy="579437"/>
          </a:xfrm>
        </p:spPr>
        <p:txBody>
          <a:bodyPr/>
          <a:lstStyle/>
          <a:p>
            <a:pPr eaLnBrk="1" hangingPunct="1"/>
            <a:r>
              <a:rPr lang="es-ES_tradnl" altLang="es-BO" smtClean="0"/>
              <a:t>Planificación detallada</a:t>
            </a:r>
            <a:endParaRPr lang="es-ES" altLang="es-BO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86800" cy="5257800"/>
          </a:xfrm>
        </p:spPr>
        <p:txBody>
          <a:bodyPr/>
          <a:lstStyle/>
          <a:p>
            <a:pPr eaLnBrk="1" hangingPunct="1"/>
            <a:r>
              <a:rPr lang="es-ES_tradnl" altLang="es-BO" smtClean="0"/>
              <a:t>Un ejemplo de red de precedencia</a:t>
            </a:r>
            <a:endParaRPr lang="es-ES" altLang="es-BO" smtClean="0"/>
          </a:p>
        </p:txBody>
      </p:sp>
      <p:grpSp>
        <p:nvGrpSpPr>
          <p:cNvPr id="13317" name="Group 86"/>
          <p:cNvGrpSpPr>
            <a:grpSpLocks/>
          </p:cNvGrpSpPr>
          <p:nvPr/>
        </p:nvGrpSpPr>
        <p:grpSpPr bwMode="auto">
          <a:xfrm>
            <a:off x="152400" y="1828800"/>
            <a:ext cx="8763000" cy="4005263"/>
            <a:chOff x="981" y="9364"/>
            <a:chExt cx="10260" cy="4692"/>
          </a:xfrm>
        </p:grpSpPr>
        <p:sp>
          <p:nvSpPr>
            <p:cNvPr id="13318" name="AutoShape 87"/>
            <p:cNvSpPr>
              <a:spLocks noChangeArrowheads="1"/>
            </p:cNvSpPr>
            <p:nvPr/>
          </p:nvSpPr>
          <p:spPr bwMode="auto">
            <a:xfrm>
              <a:off x="9801" y="11884"/>
              <a:ext cx="1440" cy="720"/>
            </a:xfrm>
            <a:prstGeom prst="flowChartAlternateProcess">
              <a:avLst/>
            </a:prstGeom>
            <a:solidFill>
              <a:srgbClr val="3333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>
              <a:lvl1pPr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1pPr>
              <a:lvl2pPr marL="742950" indent="-28575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2pPr>
              <a:lvl3pPr marL="11430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3pPr>
              <a:lvl4pPr marL="16002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4pPr>
              <a:lvl5pPr marL="2057400" indent="-228600" algn="r"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3864A5"/>
                  </a:solidFill>
                  <a:latin typeface="Arial Black" panose="020B0A04020102020204" pitchFamily="34" charset="0"/>
                </a:defRPr>
              </a:lvl9pPr>
            </a:lstStyle>
            <a:p>
              <a:pPr algn="l"/>
              <a:r>
                <a:rPr lang="es-ES" altLang="es-BO" sz="1200">
                  <a:solidFill>
                    <a:schemeClr val="tx1"/>
                  </a:solidFill>
                  <a:latin typeface="Arial" panose="020B0604020202020204" pitchFamily="34" charset="0"/>
                </a:rPr>
                <a:t>Prueba de validación del sistema</a:t>
              </a:r>
            </a:p>
          </p:txBody>
        </p:sp>
        <p:grpSp>
          <p:nvGrpSpPr>
            <p:cNvPr id="13319" name="Group 88"/>
            <p:cNvGrpSpPr>
              <a:grpSpLocks/>
            </p:cNvGrpSpPr>
            <p:nvPr/>
          </p:nvGrpSpPr>
          <p:grpSpPr bwMode="auto">
            <a:xfrm>
              <a:off x="981" y="9364"/>
              <a:ext cx="10260" cy="4692"/>
              <a:chOff x="981" y="9364"/>
              <a:chExt cx="10260" cy="4692"/>
            </a:xfrm>
          </p:grpSpPr>
          <p:sp>
            <p:nvSpPr>
              <p:cNvPr id="13320" name="AutoShape 89"/>
              <p:cNvSpPr>
                <a:spLocks noChangeArrowheads="1"/>
              </p:cNvSpPr>
              <p:nvPr/>
            </p:nvSpPr>
            <p:spPr bwMode="auto">
              <a:xfrm>
                <a:off x="9801" y="10804"/>
                <a:ext cx="1440" cy="720"/>
              </a:xfrm>
              <a:prstGeom prst="flowChartAlternateProcess">
                <a:avLst/>
              </a:prstGeom>
              <a:solidFill>
                <a:srgbClr val="3333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r">
                  <a:defRPr sz="3200">
                    <a:solidFill>
                      <a:srgbClr val="3864A5"/>
                    </a:solidFill>
                    <a:latin typeface="Arial Black" panose="020B0A04020102020204" pitchFamily="34" charset="0"/>
                  </a:defRPr>
                </a:lvl1pPr>
                <a:lvl2pPr marL="742950" indent="-285750" algn="r">
                  <a:defRPr sz="3200">
                    <a:solidFill>
                      <a:srgbClr val="3864A5"/>
                    </a:solidFill>
                    <a:latin typeface="Arial Black" panose="020B0A04020102020204" pitchFamily="34" charset="0"/>
                  </a:defRPr>
                </a:lvl2pPr>
                <a:lvl3pPr marL="1143000" indent="-228600" algn="r">
                  <a:defRPr sz="3200">
                    <a:solidFill>
                      <a:srgbClr val="3864A5"/>
                    </a:solidFill>
                    <a:latin typeface="Arial Black" panose="020B0A04020102020204" pitchFamily="34" charset="0"/>
                  </a:defRPr>
                </a:lvl3pPr>
                <a:lvl4pPr marL="1600200" indent="-228600" algn="r">
                  <a:defRPr sz="3200">
                    <a:solidFill>
                      <a:srgbClr val="3864A5"/>
                    </a:solidFill>
                    <a:latin typeface="Arial Black" panose="020B0A04020102020204" pitchFamily="34" charset="0"/>
                  </a:defRPr>
                </a:lvl4pPr>
                <a:lvl5pPr marL="2057400" indent="-228600" algn="r">
                  <a:defRPr sz="3200">
                    <a:solidFill>
                      <a:srgbClr val="3864A5"/>
                    </a:solidFill>
                    <a:latin typeface="Arial Black" panose="020B0A040201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3864A5"/>
                    </a:solidFill>
                    <a:latin typeface="Arial Black" panose="020B0A040201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3864A5"/>
                    </a:solidFill>
                    <a:latin typeface="Arial Black" panose="020B0A040201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3864A5"/>
                    </a:solidFill>
                    <a:latin typeface="Arial Black" panose="020B0A040201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rgbClr val="3864A5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 algn="l"/>
                <a:r>
                  <a:rPr lang="es-ES" altLang="es-BO" sz="1200">
                    <a:solidFill>
                      <a:schemeClr val="tx1"/>
                    </a:solidFill>
                    <a:latin typeface="Arial" panose="020B0604020202020204" pitchFamily="34" charset="0"/>
                  </a:rPr>
                  <a:t>Integración y prueba del sistema</a:t>
                </a:r>
              </a:p>
            </p:txBody>
          </p:sp>
          <p:grpSp>
            <p:nvGrpSpPr>
              <p:cNvPr id="13321" name="Group 90"/>
              <p:cNvGrpSpPr>
                <a:grpSpLocks/>
              </p:cNvGrpSpPr>
              <p:nvPr/>
            </p:nvGrpSpPr>
            <p:grpSpPr bwMode="auto">
              <a:xfrm>
                <a:off x="981" y="9364"/>
                <a:ext cx="9720" cy="4692"/>
                <a:chOff x="981" y="9364"/>
                <a:chExt cx="9720" cy="4692"/>
              </a:xfrm>
            </p:grpSpPr>
            <p:sp>
              <p:nvSpPr>
                <p:cNvPr id="13322" name="AutoShape 91"/>
                <p:cNvSpPr>
                  <a:spLocks noChangeArrowheads="1"/>
                </p:cNvSpPr>
                <p:nvPr/>
              </p:nvSpPr>
              <p:spPr bwMode="auto">
                <a:xfrm>
                  <a:off x="981" y="9364"/>
                  <a:ext cx="360" cy="360"/>
                </a:xfrm>
                <a:prstGeom prst="flowChartConnector">
                  <a:avLst/>
                </a:prstGeom>
                <a:solidFill>
                  <a:srgbClr val="3333FF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1pPr>
                  <a:lvl2pPr marL="742950" indent="-28575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2pPr>
                  <a:lvl3pPr marL="11430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3pPr>
                  <a:lvl4pPr marL="16002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4pPr>
                  <a:lvl5pPr marL="20574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9pPr>
                </a:lstStyle>
                <a:p>
                  <a:pPr algn="l"/>
                  <a:r>
                    <a:rPr lang="es-ES" altLang="es-BO" sz="8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Inicio</a:t>
                  </a:r>
                </a:p>
              </p:txBody>
            </p:sp>
            <p:sp>
              <p:nvSpPr>
                <p:cNvPr id="13323" name="AutoShape 92"/>
                <p:cNvSpPr>
                  <a:spLocks noChangeArrowheads="1"/>
                </p:cNvSpPr>
                <p:nvPr/>
              </p:nvSpPr>
              <p:spPr bwMode="auto">
                <a:xfrm>
                  <a:off x="981" y="10984"/>
                  <a:ext cx="1440" cy="540"/>
                </a:xfrm>
                <a:prstGeom prst="flowChartAlternateProcess">
                  <a:avLst/>
                </a:prstGeom>
                <a:solidFill>
                  <a:srgbClr val="3333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1pPr>
                  <a:lvl2pPr marL="742950" indent="-28575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2pPr>
                  <a:lvl3pPr marL="11430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3pPr>
                  <a:lvl4pPr marL="16002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4pPr>
                  <a:lvl5pPr marL="20574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9pPr>
                </a:lstStyle>
                <a:p>
                  <a:pPr algn="l"/>
                  <a:r>
                    <a:rPr lang="es-ES" altLang="es-BO" sz="10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Especificación</a:t>
                  </a:r>
                </a:p>
                <a:p>
                  <a:pPr algn="l"/>
                  <a:r>
                    <a:rPr lang="es-ES" altLang="es-BO" sz="10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todo el sistema</a:t>
                  </a:r>
                </a:p>
              </p:txBody>
            </p:sp>
            <p:sp>
              <p:nvSpPr>
                <p:cNvPr id="13324" name="AutoShape 93"/>
                <p:cNvSpPr>
                  <a:spLocks noChangeArrowheads="1"/>
                </p:cNvSpPr>
                <p:nvPr/>
              </p:nvSpPr>
              <p:spPr bwMode="auto">
                <a:xfrm>
                  <a:off x="2781" y="9364"/>
                  <a:ext cx="1440" cy="540"/>
                </a:xfrm>
                <a:prstGeom prst="flowChartAlternateProcess">
                  <a:avLst/>
                </a:prstGeom>
                <a:solidFill>
                  <a:srgbClr val="3333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1pPr>
                  <a:lvl2pPr marL="742950" indent="-28575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2pPr>
                  <a:lvl3pPr marL="11430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3pPr>
                  <a:lvl4pPr marL="16002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4pPr>
                  <a:lvl5pPr marL="20574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9pPr>
                </a:lstStyle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Especificar </a:t>
                  </a:r>
                  <a:endParaRPr lang="es-ES_tradnl" altLang="es-BO" sz="12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Módulo 1 </a:t>
                  </a:r>
                </a:p>
              </p:txBody>
            </p:sp>
            <p:sp>
              <p:nvSpPr>
                <p:cNvPr id="13325" name="AutoShape 94"/>
                <p:cNvSpPr>
                  <a:spLocks noChangeArrowheads="1"/>
                </p:cNvSpPr>
                <p:nvPr/>
              </p:nvSpPr>
              <p:spPr bwMode="auto">
                <a:xfrm>
                  <a:off x="2781" y="10264"/>
                  <a:ext cx="1440" cy="540"/>
                </a:xfrm>
                <a:prstGeom prst="flowChartAlternateProcess">
                  <a:avLst/>
                </a:prstGeom>
                <a:solidFill>
                  <a:srgbClr val="3333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1pPr>
                  <a:lvl2pPr marL="742950" indent="-28575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2pPr>
                  <a:lvl3pPr marL="11430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3pPr>
                  <a:lvl4pPr marL="16002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4pPr>
                  <a:lvl5pPr marL="20574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9pPr>
                </a:lstStyle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Especificar</a:t>
                  </a:r>
                </a:p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Módulo 2</a:t>
                  </a:r>
                </a:p>
              </p:txBody>
            </p:sp>
            <p:sp>
              <p:nvSpPr>
                <p:cNvPr id="13326" name="AutoShape 95"/>
                <p:cNvSpPr>
                  <a:spLocks noChangeArrowheads="1"/>
                </p:cNvSpPr>
                <p:nvPr/>
              </p:nvSpPr>
              <p:spPr bwMode="auto">
                <a:xfrm>
                  <a:off x="2781" y="11164"/>
                  <a:ext cx="1440" cy="540"/>
                </a:xfrm>
                <a:prstGeom prst="flowChartAlternateProcess">
                  <a:avLst/>
                </a:prstGeom>
                <a:solidFill>
                  <a:srgbClr val="3333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1pPr>
                  <a:lvl2pPr marL="742950" indent="-28575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2pPr>
                  <a:lvl3pPr marL="11430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3pPr>
                  <a:lvl4pPr marL="16002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4pPr>
                  <a:lvl5pPr marL="20574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9pPr>
                </a:lstStyle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Especificar</a:t>
                  </a:r>
                  <a:r>
                    <a:rPr lang="es-ES" altLang="es-BO" sz="8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 </a:t>
                  </a:r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Módulo 3</a:t>
                  </a:r>
                </a:p>
              </p:txBody>
            </p:sp>
            <p:sp>
              <p:nvSpPr>
                <p:cNvPr id="13327" name="AutoShape 96"/>
                <p:cNvSpPr>
                  <a:spLocks noChangeArrowheads="1"/>
                </p:cNvSpPr>
                <p:nvPr/>
              </p:nvSpPr>
              <p:spPr bwMode="auto">
                <a:xfrm>
                  <a:off x="2781" y="12064"/>
                  <a:ext cx="1440" cy="540"/>
                </a:xfrm>
                <a:prstGeom prst="flowChartAlternateProcess">
                  <a:avLst/>
                </a:prstGeom>
                <a:solidFill>
                  <a:srgbClr val="3333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1pPr>
                  <a:lvl2pPr marL="742950" indent="-28575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2pPr>
                  <a:lvl3pPr marL="11430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3pPr>
                  <a:lvl4pPr marL="16002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4pPr>
                  <a:lvl5pPr marL="20574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9pPr>
                </a:lstStyle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Especificar</a:t>
                  </a:r>
                  <a:r>
                    <a:rPr lang="es-ES" altLang="es-BO" sz="8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 </a:t>
                  </a:r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módulo 4</a:t>
                  </a:r>
                </a:p>
              </p:txBody>
            </p:sp>
            <p:sp>
              <p:nvSpPr>
                <p:cNvPr id="13328" name="Line 97"/>
                <p:cNvSpPr>
                  <a:spLocks noChangeShapeType="1"/>
                </p:cNvSpPr>
                <p:nvPr/>
              </p:nvSpPr>
              <p:spPr bwMode="auto">
                <a:xfrm>
                  <a:off x="1161" y="9724"/>
                  <a:ext cx="0" cy="126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9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2421" y="9724"/>
                  <a:ext cx="360" cy="126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0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421" y="10804"/>
                  <a:ext cx="360" cy="36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1" name="Line 100"/>
                <p:cNvSpPr>
                  <a:spLocks noChangeShapeType="1"/>
                </p:cNvSpPr>
                <p:nvPr/>
              </p:nvSpPr>
              <p:spPr bwMode="auto">
                <a:xfrm>
                  <a:off x="2421" y="11344"/>
                  <a:ext cx="360" cy="18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2" name="Line 101"/>
                <p:cNvSpPr>
                  <a:spLocks noChangeShapeType="1"/>
                </p:cNvSpPr>
                <p:nvPr/>
              </p:nvSpPr>
              <p:spPr bwMode="auto">
                <a:xfrm>
                  <a:off x="2421" y="11524"/>
                  <a:ext cx="360" cy="90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3" name="AutoShape 102"/>
                <p:cNvSpPr>
                  <a:spLocks noChangeArrowheads="1"/>
                </p:cNvSpPr>
                <p:nvPr/>
              </p:nvSpPr>
              <p:spPr bwMode="auto">
                <a:xfrm>
                  <a:off x="6021" y="9364"/>
                  <a:ext cx="1440" cy="540"/>
                </a:xfrm>
                <a:prstGeom prst="flowChartAlternateProcess">
                  <a:avLst/>
                </a:prstGeom>
                <a:solidFill>
                  <a:srgbClr val="3333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1pPr>
                  <a:lvl2pPr marL="742950" indent="-28575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2pPr>
                  <a:lvl3pPr marL="11430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3pPr>
                  <a:lvl4pPr marL="16002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4pPr>
                  <a:lvl5pPr marL="20574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9pPr>
                </a:lstStyle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Diseño</a:t>
                  </a:r>
                </a:p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Módulo 1</a:t>
                  </a:r>
                  <a:r>
                    <a:rPr lang="es-ES" altLang="es-BO" sz="8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13334" name="AutoShape 103"/>
                <p:cNvSpPr>
                  <a:spLocks noChangeArrowheads="1"/>
                </p:cNvSpPr>
                <p:nvPr/>
              </p:nvSpPr>
              <p:spPr bwMode="auto">
                <a:xfrm>
                  <a:off x="6021" y="10264"/>
                  <a:ext cx="1440" cy="540"/>
                </a:xfrm>
                <a:prstGeom prst="flowChartAlternateProcess">
                  <a:avLst/>
                </a:prstGeom>
                <a:solidFill>
                  <a:srgbClr val="3333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1pPr>
                  <a:lvl2pPr marL="742950" indent="-28575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2pPr>
                  <a:lvl3pPr marL="11430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3pPr>
                  <a:lvl4pPr marL="16002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4pPr>
                  <a:lvl5pPr marL="20574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9pPr>
                </a:lstStyle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Diseño</a:t>
                  </a:r>
                </a:p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Módulo 2</a:t>
                  </a:r>
                </a:p>
              </p:txBody>
            </p:sp>
            <p:sp>
              <p:nvSpPr>
                <p:cNvPr id="13335" name="AutoShape 104"/>
                <p:cNvSpPr>
                  <a:spLocks noChangeArrowheads="1"/>
                </p:cNvSpPr>
                <p:nvPr/>
              </p:nvSpPr>
              <p:spPr bwMode="auto">
                <a:xfrm>
                  <a:off x="6021" y="11164"/>
                  <a:ext cx="1440" cy="540"/>
                </a:xfrm>
                <a:prstGeom prst="flowChartAlternateProcess">
                  <a:avLst/>
                </a:prstGeom>
                <a:solidFill>
                  <a:srgbClr val="3333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1pPr>
                  <a:lvl2pPr marL="742950" indent="-28575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2pPr>
                  <a:lvl3pPr marL="11430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3pPr>
                  <a:lvl4pPr marL="16002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4pPr>
                  <a:lvl5pPr marL="20574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9pPr>
                </a:lstStyle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Diseño</a:t>
                  </a:r>
                </a:p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Módulo 3</a:t>
                  </a:r>
                </a:p>
              </p:txBody>
            </p:sp>
            <p:sp>
              <p:nvSpPr>
                <p:cNvPr id="13336" name="AutoShape 105"/>
                <p:cNvSpPr>
                  <a:spLocks noChangeArrowheads="1"/>
                </p:cNvSpPr>
                <p:nvPr/>
              </p:nvSpPr>
              <p:spPr bwMode="auto">
                <a:xfrm>
                  <a:off x="6021" y="12064"/>
                  <a:ext cx="1440" cy="540"/>
                </a:xfrm>
                <a:prstGeom prst="flowChartAlternateProcess">
                  <a:avLst/>
                </a:prstGeom>
                <a:solidFill>
                  <a:srgbClr val="3333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1pPr>
                  <a:lvl2pPr marL="742950" indent="-28575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2pPr>
                  <a:lvl3pPr marL="11430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3pPr>
                  <a:lvl4pPr marL="16002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4pPr>
                  <a:lvl5pPr marL="20574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9pPr>
                </a:lstStyle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Diseño</a:t>
                  </a:r>
                </a:p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módulo 4</a:t>
                  </a:r>
                </a:p>
              </p:txBody>
            </p:sp>
            <p:sp>
              <p:nvSpPr>
                <p:cNvPr id="13337" name="AutoShape 106"/>
                <p:cNvSpPr>
                  <a:spLocks noChangeArrowheads="1"/>
                </p:cNvSpPr>
                <p:nvPr/>
              </p:nvSpPr>
              <p:spPr bwMode="auto">
                <a:xfrm>
                  <a:off x="8181" y="9364"/>
                  <a:ext cx="1440" cy="540"/>
                </a:xfrm>
                <a:prstGeom prst="flowChartAlternateProcess">
                  <a:avLst/>
                </a:prstGeom>
                <a:solidFill>
                  <a:srgbClr val="3333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1pPr>
                  <a:lvl2pPr marL="742950" indent="-28575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2pPr>
                  <a:lvl3pPr marL="11430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3pPr>
                  <a:lvl4pPr marL="16002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4pPr>
                  <a:lvl5pPr marL="20574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9pPr>
                </a:lstStyle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Codif. /prueba</a:t>
                  </a:r>
                </a:p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Módulo 1 </a:t>
                  </a:r>
                </a:p>
              </p:txBody>
            </p:sp>
            <p:sp>
              <p:nvSpPr>
                <p:cNvPr id="13338" name="AutoShape 107"/>
                <p:cNvSpPr>
                  <a:spLocks noChangeArrowheads="1"/>
                </p:cNvSpPr>
                <p:nvPr/>
              </p:nvSpPr>
              <p:spPr bwMode="auto">
                <a:xfrm>
                  <a:off x="8181" y="10264"/>
                  <a:ext cx="1440" cy="540"/>
                </a:xfrm>
                <a:prstGeom prst="flowChartAlternateProcess">
                  <a:avLst/>
                </a:prstGeom>
                <a:solidFill>
                  <a:srgbClr val="3333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1pPr>
                  <a:lvl2pPr marL="742950" indent="-28575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2pPr>
                  <a:lvl3pPr marL="11430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3pPr>
                  <a:lvl4pPr marL="16002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4pPr>
                  <a:lvl5pPr marL="20574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9pPr>
                </a:lstStyle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Codif./ Prueba</a:t>
                  </a:r>
                </a:p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Módulo 2</a:t>
                  </a:r>
                </a:p>
              </p:txBody>
            </p:sp>
            <p:sp>
              <p:nvSpPr>
                <p:cNvPr id="13339" name="AutoShape 108"/>
                <p:cNvSpPr>
                  <a:spLocks noChangeArrowheads="1"/>
                </p:cNvSpPr>
                <p:nvPr/>
              </p:nvSpPr>
              <p:spPr bwMode="auto">
                <a:xfrm>
                  <a:off x="8181" y="11164"/>
                  <a:ext cx="1440" cy="540"/>
                </a:xfrm>
                <a:prstGeom prst="flowChartAlternateProcess">
                  <a:avLst/>
                </a:prstGeom>
                <a:solidFill>
                  <a:srgbClr val="3333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1pPr>
                  <a:lvl2pPr marL="742950" indent="-28575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2pPr>
                  <a:lvl3pPr marL="11430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3pPr>
                  <a:lvl4pPr marL="16002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4pPr>
                  <a:lvl5pPr marL="20574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9pPr>
                </a:lstStyle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Codif/Prueba</a:t>
                  </a:r>
                </a:p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Módulo 3</a:t>
                  </a:r>
                </a:p>
              </p:txBody>
            </p:sp>
            <p:sp>
              <p:nvSpPr>
                <p:cNvPr id="13340" name="AutoShape 109"/>
                <p:cNvSpPr>
                  <a:spLocks noChangeArrowheads="1"/>
                </p:cNvSpPr>
                <p:nvPr/>
              </p:nvSpPr>
              <p:spPr bwMode="auto">
                <a:xfrm>
                  <a:off x="8181" y="12064"/>
                  <a:ext cx="1440" cy="540"/>
                </a:xfrm>
                <a:prstGeom prst="flowChartAlternateProcess">
                  <a:avLst/>
                </a:prstGeom>
                <a:solidFill>
                  <a:srgbClr val="3333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1pPr>
                  <a:lvl2pPr marL="742950" indent="-28575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2pPr>
                  <a:lvl3pPr marL="11430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3pPr>
                  <a:lvl4pPr marL="16002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4pPr>
                  <a:lvl5pPr marL="20574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9pPr>
                </a:lstStyle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Codif./Prueba</a:t>
                  </a:r>
                </a:p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módulo 4</a:t>
                  </a:r>
                </a:p>
              </p:txBody>
            </p:sp>
            <p:sp>
              <p:nvSpPr>
                <p:cNvPr id="13341" name="AutoShape 110"/>
                <p:cNvSpPr>
                  <a:spLocks noChangeArrowheads="1"/>
                </p:cNvSpPr>
                <p:nvPr/>
              </p:nvSpPr>
              <p:spPr bwMode="auto">
                <a:xfrm>
                  <a:off x="4401" y="10804"/>
                  <a:ext cx="1440" cy="540"/>
                </a:xfrm>
                <a:prstGeom prst="flowChartAlternateProcess">
                  <a:avLst/>
                </a:prstGeom>
                <a:solidFill>
                  <a:srgbClr val="3333FF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1pPr>
                  <a:lvl2pPr marL="742950" indent="-28575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2pPr>
                  <a:lvl3pPr marL="11430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3pPr>
                  <a:lvl4pPr marL="16002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4pPr>
                  <a:lvl5pPr marL="20574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9pPr>
                </a:lstStyle>
                <a:p>
                  <a:pPr algn="l"/>
                  <a:r>
                    <a:rPr lang="es-ES" altLang="es-BO" sz="12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V&amp;V Especificación</a:t>
                  </a:r>
                </a:p>
              </p:txBody>
            </p:sp>
            <p:sp>
              <p:nvSpPr>
                <p:cNvPr id="13342" name="Line 111"/>
                <p:cNvSpPr>
                  <a:spLocks noChangeShapeType="1"/>
                </p:cNvSpPr>
                <p:nvPr/>
              </p:nvSpPr>
              <p:spPr bwMode="auto">
                <a:xfrm>
                  <a:off x="4221" y="9724"/>
                  <a:ext cx="540" cy="108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3" name="Line 112"/>
                <p:cNvSpPr>
                  <a:spLocks noChangeShapeType="1"/>
                </p:cNvSpPr>
                <p:nvPr/>
              </p:nvSpPr>
              <p:spPr bwMode="auto">
                <a:xfrm>
                  <a:off x="4221" y="10804"/>
                  <a:ext cx="180" cy="18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4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4221" y="11344"/>
                  <a:ext cx="180" cy="18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5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4221" y="11344"/>
                  <a:ext cx="540" cy="108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6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5661" y="9904"/>
                  <a:ext cx="360" cy="90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7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5841" y="10804"/>
                  <a:ext cx="180" cy="18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8" name="Line 117"/>
                <p:cNvSpPr>
                  <a:spLocks noChangeShapeType="1"/>
                </p:cNvSpPr>
                <p:nvPr/>
              </p:nvSpPr>
              <p:spPr bwMode="auto">
                <a:xfrm>
                  <a:off x="5841" y="11344"/>
                  <a:ext cx="180" cy="18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9" name="Line 118"/>
                <p:cNvSpPr>
                  <a:spLocks noChangeShapeType="1"/>
                </p:cNvSpPr>
                <p:nvPr/>
              </p:nvSpPr>
              <p:spPr bwMode="auto">
                <a:xfrm>
                  <a:off x="5661" y="11344"/>
                  <a:ext cx="360" cy="108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0" name="Line 119"/>
                <p:cNvSpPr>
                  <a:spLocks noChangeShapeType="1"/>
                </p:cNvSpPr>
                <p:nvPr/>
              </p:nvSpPr>
              <p:spPr bwMode="auto">
                <a:xfrm>
                  <a:off x="7461" y="954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1" name="Line 120"/>
                <p:cNvSpPr>
                  <a:spLocks noChangeShapeType="1"/>
                </p:cNvSpPr>
                <p:nvPr/>
              </p:nvSpPr>
              <p:spPr bwMode="auto">
                <a:xfrm>
                  <a:off x="7461" y="1062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2" name="Line 121"/>
                <p:cNvSpPr>
                  <a:spLocks noChangeShapeType="1"/>
                </p:cNvSpPr>
                <p:nvPr/>
              </p:nvSpPr>
              <p:spPr bwMode="auto">
                <a:xfrm>
                  <a:off x="7461" y="1134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3" name="Line 122"/>
                <p:cNvSpPr>
                  <a:spLocks noChangeShapeType="1"/>
                </p:cNvSpPr>
                <p:nvPr/>
              </p:nvSpPr>
              <p:spPr bwMode="auto">
                <a:xfrm>
                  <a:off x="7461" y="1242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4" name="Line 123"/>
                <p:cNvSpPr>
                  <a:spLocks noChangeShapeType="1"/>
                </p:cNvSpPr>
                <p:nvPr/>
              </p:nvSpPr>
              <p:spPr bwMode="auto">
                <a:xfrm>
                  <a:off x="9621" y="9724"/>
                  <a:ext cx="540" cy="108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5" name="Line 124"/>
                <p:cNvSpPr>
                  <a:spLocks noChangeShapeType="1"/>
                </p:cNvSpPr>
                <p:nvPr/>
              </p:nvSpPr>
              <p:spPr bwMode="auto">
                <a:xfrm>
                  <a:off x="9621" y="10804"/>
                  <a:ext cx="180" cy="18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6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9621" y="11344"/>
                  <a:ext cx="180" cy="18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7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9621" y="11524"/>
                  <a:ext cx="180" cy="54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8" name="Line 127"/>
                <p:cNvSpPr>
                  <a:spLocks noChangeShapeType="1"/>
                </p:cNvSpPr>
                <p:nvPr/>
              </p:nvSpPr>
              <p:spPr bwMode="auto">
                <a:xfrm>
                  <a:off x="10521" y="11524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9" name="AutoShape 128"/>
                <p:cNvSpPr>
                  <a:spLocks noChangeArrowheads="1"/>
                </p:cNvSpPr>
                <p:nvPr/>
              </p:nvSpPr>
              <p:spPr bwMode="auto">
                <a:xfrm>
                  <a:off x="10341" y="13696"/>
                  <a:ext cx="360" cy="360"/>
                </a:xfrm>
                <a:prstGeom prst="flowChartConnector">
                  <a:avLst/>
                </a:prstGeom>
                <a:solidFill>
                  <a:srgbClr val="3333FF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1pPr>
                  <a:lvl2pPr marL="742950" indent="-28575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2pPr>
                  <a:lvl3pPr marL="11430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3pPr>
                  <a:lvl4pPr marL="16002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4pPr>
                  <a:lvl5pPr marL="2057400" indent="-228600" algn="r"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rgbClr val="3864A5"/>
                      </a:solidFill>
                      <a:latin typeface="Arial Black" panose="020B0A04020102020204" pitchFamily="34" charset="0"/>
                    </a:defRPr>
                  </a:lvl9pPr>
                </a:lstStyle>
                <a:p>
                  <a:pPr algn="l"/>
                  <a:r>
                    <a:rPr lang="es-ES" altLang="es-BO" sz="80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F</a:t>
                  </a:r>
                </a:p>
              </p:txBody>
            </p:sp>
            <p:sp>
              <p:nvSpPr>
                <p:cNvPr id="13360" name="Line 129"/>
                <p:cNvSpPr>
                  <a:spLocks noChangeShapeType="1"/>
                </p:cNvSpPr>
                <p:nvPr/>
              </p:nvSpPr>
              <p:spPr bwMode="auto">
                <a:xfrm>
                  <a:off x="10521" y="12604"/>
                  <a:ext cx="0" cy="108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EC0F5B-C5DD-4F48-8D5F-E5E197CDEDF1}" type="slidenum">
              <a:rPr lang="es-ES" altLang="es-BO"/>
              <a:pPr>
                <a:defRPr/>
              </a:pPr>
              <a:t>9</a:t>
            </a:fld>
            <a:endParaRPr lang="es-ES" altLang="es-BO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28675" y="1484313"/>
            <a:ext cx="44640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" altLang="es-BO" sz="1600" b="1">
                <a:solidFill>
                  <a:schemeClr val="tx2"/>
                </a:solidFill>
                <a:latin typeface="Verdana" panose="020B0604030504040204" pitchFamily="34" charset="0"/>
              </a:rPr>
              <a:t>Tipos de dependencias entre tareas</a:t>
            </a:r>
          </a:p>
        </p:txBody>
      </p:sp>
      <p:sp>
        <p:nvSpPr>
          <p:cNvPr id="14340" name="Oval 86"/>
          <p:cNvSpPr>
            <a:spLocks noChangeArrowheads="1"/>
          </p:cNvSpPr>
          <p:nvPr/>
        </p:nvSpPr>
        <p:spPr bwMode="auto">
          <a:xfrm>
            <a:off x="1116013" y="2708275"/>
            <a:ext cx="1368425" cy="503238"/>
          </a:xfrm>
          <a:prstGeom prst="ellipse">
            <a:avLst/>
          </a:prstGeom>
          <a:solidFill>
            <a:srgbClr val="FFCC99"/>
          </a:solidFill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BO" sz="1000">
                <a:solidFill>
                  <a:schemeClr val="bg2"/>
                </a:solidFill>
                <a:latin typeface="Verdana" panose="020B0604030504040204" pitchFamily="34" charset="0"/>
              </a:rPr>
              <a:t>Análisis</a:t>
            </a:r>
          </a:p>
        </p:txBody>
      </p:sp>
      <p:sp>
        <p:nvSpPr>
          <p:cNvPr id="14341" name="Oval 91"/>
          <p:cNvSpPr>
            <a:spLocks noChangeArrowheads="1"/>
          </p:cNvSpPr>
          <p:nvPr/>
        </p:nvSpPr>
        <p:spPr bwMode="auto">
          <a:xfrm>
            <a:off x="2411413" y="2205038"/>
            <a:ext cx="1368425" cy="503237"/>
          </a:xfrm>
          <a:prstGeom prst="ellipse">
            <a:avLst/>
          </a:prstGeom>
          <a:solidFill>
            <a:srgbClr val="FFCC99"/>
          </a:solidFill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BO" sz="1000">
                <a:solidFill>
                  <a:schemeClr val="bg2"/>
                </a:solidFill>
                <a:latin typeface="Verdana" panose="020B0604030504040204" pitchFamily="34" charset="0"/>
              </a:rPr>
              <a:t>Diseño Web</a:t>
            </a:r>
          </a:p>
        </p:txBody>
      </p:sp>
      <p:sp>
        <p:nvSpPr>
          <p:cNvPr id="14342" name="Oval 92"/>
          <p:cNvSpPr>
            <a:spLocks noChangeArrowheads="1"/>
          </p:cNvSpPr>
          <p:nvPr/>
        </p:nvSpPr>
        <p:spPr bwMode="auto">
          <a:xfrm>
            <a:off x="2411413" y="3141663"/>
            <a:ext cx="1368425" cy="503237"/>
          </a:xfrm>
          <a:prstGeom prst="ellipse">
            <a:avLst/>
          </a:prstGeom>
          <a:solidFill>
            <a:srgbClr val="FFCC99"/>
          </a:solidFill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BO" sz="1000">
                <a:solidFill>
                  <a:schemeClr val="bg2"/>
                </a:solidFill>
                <a:latin typeface="Verdana" panose="020B0604030504040204" pitchFamily="34" charset="0"/>
              </a:rPr>
              <a:t>Diseño Admin</a:t>
            </a:r>
          </a:p>
        </p:txBody>
      </p:sp>
      <p:sp>
        <p:nvSpPr>
          <p:cNvPr id="14343" name="Oval 93"/>
          <p:cNvSpPr>
            <a:spLocks noChangeArrowheads="1"/>
          </p:cNvSpPr>
          <p:nvPr/>
        </p:nvSpPr>
        <p:spPr bwMode="auto">
          <a:xfrm>
            <a:off x="4211638" y="2205038"/>
            <a:ext cx="1368425" cy="503237"/>
          </a:xfrm>
          <a:prstGeom prst="ellipse">
            <a:avLst/>
          </a:prstGeom>
          <a:solidFill>
            <a:srgbClr val="FFCC99"/>
          </a:solidFill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BO" sz="1000">
                <a:solidFill>
                  <a:schemeClr val="bg2"/>
                </a:solidFill>
                <a:latin typeface="Verdana" panose="020B0604030504040204" pitchFamily="34" charset="0"/>
              </a:rPr>
              <a:t>Desarrollo Web</a:t>
            </a:r>
          </a:p>
        </p:txBody>
      </p:sp>
      <p:sp>
        <p:nvSpPr>
          <p:cNvPr id="14344" name="Oval 94"/>
          <p:cNvSpPr>
            <a:spLocks noChangeArrowheads="1"/>
          </p:cNvSpPr>
          <p:nvPr/>
        </p:nvSpPr>
        <p:spPr bwMode="auto">
          <a:xfrm>
            <a:off x="4211638" y="3141663"/>
            <a:ext cx="1368425" cy="503237"/>
          </a:xfrm>
          <a:prstGeom prst="ellipse">
            <a:avLst/>
          </a:prstGeom>
          <a:solidFill>
            <a:srgbClr val="FFCC99"/>
          </a:solidFill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BO" sz="1000">
                <a:solidFill>
                  <a:schemeClr val="bg2"/>
                </a:solidFill>
                <a:latin typeface="Verdana" panose="020B0604030504040204" pitchFamily="34" charset="0"/>
              </a:rPr>
              <a:t>Desarrollo Admin</a:t>
            </a:r>
          </a:p>
        </p:txBody>
      </p:sp>
      <p:sp>
        <p:nvSpPr>
          <p:cNvPr id="14345" name="Oval 95"/>
          <p:cNvSpPr>
            <a:spLocks noChangeArrowheads="1"/>
          </p:cNvSpPr>
          <p:nvPr/>
        </p:nvSpPr>
        <p:spPr bwMode="auto">
          <a:xfrm>
            <a:off x="5795963" y="2708275"/>
            <a:ext cx="1368425" cy="503238"/>
          </a:xfrm>
          <a:prstGeom prst="ellipse">
            <a:avLst/>
          </a:prstGeom>
          <a:solidFill>
            <a:srgbClr val="FFCC99"/>
          </a:solidFill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BO" sz="1000">
                <a:solidFill>
                  <a:schemeClr val="bg2"/>
                </a:solidFill>
                <a:latin typeface="Verdana" panose="020B0604030504040204" pitchFamily="34" charset="0"/>
              </a:rPr>
              <a:t>Integración</a:t>
            </a:r>
          </a:p>
        </p:txBody>
      </p:sp>
      <p:sp>
        <p:nvSpPr>
          <p:cNvPr id="14346" name="Oval 96"/>
          <p:cNvSpPr>
            <a:spLocks noChangeArrowheads="1"/>
          </p:cNvSpPr>
          <p:nvPr/>
        </p:nvSpPr>
        <p:spPr bwMode="auto">
          <a:xfrm>
            <a:off x="7308850" y="2708275"/>
            <a:ext cx="1368425" cy="503238"/>
          </a:xfrm>
          <a:prstGeom prst="ellipse">
            <a:avLst/>
          </a:prstGeom>
          <a:solidFill>
            <a:srgbClr val="FFCC99"/>
          </a:solidFill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1pPr>
            <a:lvl2pPr marL="742950" indent="-28575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2pPr>
            <a:lvl3pPr marL="11430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3pPr>
            <a:lvl4pPr marL="16002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4pPr>
            <a:lvl5pPr marL="2057400" indent="-228600" algn="r"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3864A5"/>
                </a:solidFill>
                <a:latin typeface="Arial Black" panose="020B0A040201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BO" sz="1000">
                <a:solidFill>
                  <a:schemeClr val="bg2"/>
                </a:solidFill>
                <a:latin typeface="Verdana" panose="020B0604030504040204" pitchFamily="34" charset="0"/>
              </a:rPr>
              <a:t>Implantación</a:t>
            </a:r>
          </a:p>
        </p:txBody>
      </p:sp>
      <p:cxnSp>
        <p:nvCxnSpPr>
          <p:cNvPr id="14347" name="AutoShape 97"/>
          <p:cNvCxnSpPr>
            <a:cxnSpLocks noChangeShapeType="1"/>
            <a:stCxn id="14340" idx="6"/>
            <a:endCxn id="14341" idx="4"/>
          </p:cNvCxnSpPr>
          <p:nvPr/>
        </p:nvCxnSpPr>
        <p:spPr bwMode="auto">
          <a:xfrm flipV="1">
            <a:off x="2484438" y="2708275"/>
            <a:ext cx="611187" cy="2524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8" name="AutoShape 98"/>
          <p:cNvCxnSpPr>
            <a:cxnSpLocks noChangeShapeType="1"/>
            <a:stCxn id="14340" idx="6"/>
            <a:endCxn id="14342" idx="0"/>
          </p:cNvCxnSpPr>
          <p:nvPr/>
        </p:nvCxnSpPr>
        <p:spPr bwMode="auto">
          <a:xfrm>
            <a:off x="2484438" y="2960688"/>
            <a:ext cx="611187" cy="1809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9" name="AutoShape 99"/>
          <p:cNvCxnSpPr>
            <a:cxnSpLocks noChangeShapeType="1"/>
            <a:stCxn id="14341" idx="6"/>
            <a:endCxn id="14343" idx="2"/>
          </p:cNvCxnSpPr>
          <p:nvPr/>
        </p:nvCxnSpPr>
        <p:spPr bwMode="auto">
          <a:xfrm>
            <a:off x="3779838" y="2457450"/>
            <a:ext cx="431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0" name="AutoShape 101"/>
          <p:cNvCxnSpPr>
            <a:cxnSpLocks noChangeShapeType="1"/>
            <a:stCxn id="14342" idx="6"/>
            <a:endCxn id="14344" idx="2"/>
          </p:cNvCxnSpPr>
          <p:nvPr/>
        </p:nvCxnSpPr>
        <p:spPr bwMode="auto">
          <a:xfrm>
            <a:off x="3779838" y="3394075"/>
            <a:ext cx="431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1" name="AutoShape 103"/>
          <p:cNvCxnSpPr>
            <a:cxnSpLocks noChangeShapeType="1"/>
            <a:stCxn id="14343" idx="6"/>
            <a:endCxn id="14345" idx="0"/>
          </p:cNvCxnSpPr>
          <p:nvPr/>
        </p:nvCxnSpPr>
        <p:spPr bwMode="auto">
          <a:xfrm>
            <a:off x="5580063" y="2457450"/>
            <a:ext cx="900112" cy="2508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2" name="AutoShape 104"/>
          <p:cNvCxnSpPr>
            <a:cxnSpLocks noChangeShapeType="1"/>
            <a:stCxn id="14344" idx="6"/>
            <a:endCxn id="14345" idx="4"/>
          </p:cNvCxnSpPr>
          <p:nvPr/>
        </p:nvCxnSpPr>
        <p:spPr bwMode="auto">
          <a:xfrm flipV="1">
            <a:off x="5580063" y="3211513"/>
            <a:ext cx="900112" cy="1825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3" name="AutoShape 105"/>
          <p:cNvCxnSpPr>
            <a:cxnSpLocks noChangeShapeType="1"/>
            <a:stCxn id="14345" idx="6"/>
            <a:endCxn id="14346" idx="2"/>
          </p:cNvCxnSpPr>
          <p:nvPr/>
        </p:nvCxnSpPr>
        <p:spPr bwMode="auto">
          <a:xfrm>
            <a:off x="7164388" y="2960688"/>
            <a:ext cx="1444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4354" name="Picture 111" descr="Imagen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000500"/>
            <a:ext cx="81343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5" name="Rectangle 11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/>
            <a:r>
              <a:rPr lang="es-ES_tradnl" altLang="es-BO" smtClean="0"/>
              <a:t>Planificación Detallada</a:t>
            </a:r>
            <a:endParaRPr lang="es-ES" altLang="es-BO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s325_TEMA1">
  <a:themeElements>
    <a:clrScheme name="sis325_TEMA1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sis325_TEMA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BO" sz="3200" b="0" i="0" u="none" strike="noStrike" cap="none" normalizeH="0" baseline="0" smtClean="0">
            <a:ln>
              <a:noFill/>
            </a:ln>
            <a:solidFill>
              <a:srgbClr val="3864A5"/>
            </a:solidFill>
            <a:effectLst/>
            <a:latin typeface="Arial Black" panose="020B0A040201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BO" sz="3200" b="0" i="0" u="none" strike="noStrike" cap="none" normalizeH="0" baseline="0" smtClean="0">
            <a:ln>
              <a:noFill/>
            </a:ln>
            <a:solidFill>
              <a:srgbClr val="3864A5"/>
            </a:solidFill>
            <a:effectLst/>
            <a:latin typeface="Arial Black" panose="020B0A04020102020204" pitchFamily="34" charset="0"/>
          </a:defRPr>
        </a:defPPr>
      </a:lstStyle>
    </a:lnDef>
  </a:objectDefaults>
  <a:extraClrSchemeLst>
    <a:extraClrScheme>
      <a:clrScheme name="sis325_TEMA1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s325_TEMA1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325_TEMA1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s325_TEMA1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s325_TEMA1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s325_TEMA1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E:\SIS325\diapositivas\sis325_TEMA1.pot</Template>
  <TotalTime>33338</TotalTime>
  <Words>1059</Words>
  <Application>Microsoft Office PowerPoint</Application>
  <PresentationFormat>Presentación en pantalla (4:3)</PresentationFormat>
  <Paragraphs>265</Paragraphs>
  <Slides>25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Arial</vt:lpstr>
      <vt:lpstr>Arial Black</vt:lpstr>
      <vt:lpstr>Arial Narrow</vt:lpstr>
      <vt:lpstr>Tahoma</vt:lpstr>
      <vt:lpstr>Times New Roman</vt:lpstr>
      <vt:lpstr>Verdana</vt:lpstr>
      <vt:lpstr>Wingdings</vt:lpstr>
      <vt:lpstr>Zurich Cn BT</vt:lpstr>
      <vt:lpstr>sis325_TEMA1</vt:lpstr>
      <vt:lpstr>Planificación Detallada </vt:lpstr>
      <vt:lpstr>Introducción</vt:lpstr>
      <vt:lpstr>Plan de Alto Nivel vs. Plan detallado</vt:lpstr>
      <vt:lpstr>Plan de Alto Nivel vs. Plan detallado</vt:lpstr>
      <vt:lpstr>Plan de Alto Nivel vs. Plan detallado</vt:lpstr>
      <vt:lpstr>Planificación Detallada</vt:lpstr>
      <vt:lpstr>Planificación Detallada</vt:lpstr>
      <vt:lpstr>Planificación detallada</vt:lpstr>
      <vt:lpstr>Planificación Detallada</vt:lpstr>
      <vt:lpstr>Planificación Detallada</vt:lpstr>
      <vt:lpstr>Planificación detallada</vt:lpstr>
      <vt:lpstr>Planificación Detallada</vt:lpstr>
      <vt:lpstr>Planificación Detallada</vt:lpstr>
      <vt:lpstr>Planificación Detallada</vt:lpstr>
      <vt:lpstr>Planificación Detallada</vt:lpstr>
      <vt:lpstr>Planificación Detallada</vt:lpstr>
      <vt:lpstr>Planificación Detallada</vt:lpstr>
      <vt:lpstr>Planificación Detallada</vt:lpstr>
      <vt:lpstr>Planificación Detallada</vt:lpstr>
      <vt:lpstr>Planificación Detallada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Compendio de Ingeniería del Software</dc:title>
  <dc:subject>Ingeniería del Software</dc:subject>
  <dc:creator>Juan Palacio</dc:creator>
  <dc:description/>
  <cp:lastModifiedBy>Usuario de Windows</cp:lastModifiedBy>
  <cp:revision>1435</cp:revision>
  <cp:lastPrinted>2002-05-13T14:11:52Z</cp:lastPrinted>
  <dcterms:created xsi:type="dcterms:W3CDTF">2002-02-12T12:10:31Z</dcterms:created>
  <dcterms:modified xsi:type="dcterms:W3CDTF">2021-02-01T21:07:54Z</dcterms:modified>
</cp:coreProperties>
</file>