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Montserra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81cded3ab_2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81cded3ab_2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81cded3ab_2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81cded3ab_2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d7a0c60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d7a0c60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d7a0c60c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d7a0c60c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d7a0c60c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d7a0c60c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d7a0c60c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d7a0c60c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d7a0c60c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d7a0c60c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d7a0c60c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4d7a0c60c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d7a0c60c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d7a0c60c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81227d73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481227d73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81227d73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81227d73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d7a0c60c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d7a0c60c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d7a0c60c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4d7a0c60c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4c028b69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4c028b69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d7a0c60c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4d7a0c60c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d7a0c60c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4d7a0c60c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4d7a0c60c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4d7a0c60c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4ea35c345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4ea35c345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4eb098c16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4eb098c16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eb098c16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4eb098c16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481cded3ab_2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481cded3ab_2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c04798d7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c04798d7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81cded3ab_2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481cded3ab_2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481cded3ab_2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481cded3ab_2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81227d73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81227d73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81227d73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81227d73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81227d73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81227d73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c04798d7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c04798d7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81cded3ab_2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81cded3ab_2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81cded3ab_2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81cded3ab_2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425285" y="2106494"/>
            <a:ext cx="5207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A68"/>
              </a:buClr>
              <a:buSzPts val="4500"/>
              <a:buFont typeface="Calibri"/>
              <a:buNone/>
              <a:defRPr sz="4500">
                <a:solidFill>
                  <a:srgbClr val="000A6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25285" y="3966251"/>
            <a:ext cx="5207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A68"/>
              </a:buClr>
              <a:buSzPts val="1800"/>
              <a:buNone/>
              <a:defRPr sz="1800">
                <a:solidFill>
                  <a:srgbClr val="000A68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1389413" y="273844"/>
            <a:ext cx="7125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320680" y="-1040403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389413" y="273844"/>
            <a:ext cx="7125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009031" y="127124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1389413" y="273844"/>
            <a:ext cx="7125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1389413" y="273844"/>
            <a:ext cx="7125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389413" y="273844"/>
            <a:ext cx="7125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09031" y="127124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672550" y="1933050"/>
            <a:ext cx="37320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1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Diego</a:t>
            </a:r>
            <a:endParaRPr b="1" sz="71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/>
              <a:t>‹#›</a:t>
            </a:fld>
            <a:endParaRPr sz="1200"/>
          </a:p>
        </p:txBody>
      </p:sp>
      <p:sp>
        <p:nvSpPr>
          <p:cNvPr id="155" name="Google Shape;155;p22"/>
          <p:cNvSpPr txBox="1"/>
          <p:nvPr/>
        </p:nvSpPr>
        <p:spPr>
          <a:xfrm>
            <a:off x="1427775" y="134075"/>
            <a:ext cx="5892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4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Группы пользователей</a:t>
            </a:r>
            <a:endParaRPr b="1" sz="34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1383800" y="1164325"/>
            <a:ext cx="73365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30C73"/>
              </a:buClr>
              <a:buSzPts val="2800"/>
              <a:buFont typeface="Montserrat"/>
              <a:buChar char="●"/>
            </a:pPr>
            <a:r>
              <a:rPr b="1" lang="ru" sz="28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Неавторизованный пользователь</a:t>
            </a:r>
            <a:endParaRPr b="1" sz="28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30C73"/>
              </a:buClr>
              <a:buSzPts val="2800"/>
              <a:buFont typeface="Montserrat"/>
              <a:buChar char="●"/>
            </a:pPr>
            <a:r>
              <a:rPr b="1" lang="ru" sz="28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Авторизованный пользователь</a:t>
            </a:r>
            <a:endParaRPr b="1" sz="28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30C73"/>
              </a:buClr>
              <a:buSzPts val="2800"/>
              <a:buFont typeface="Montserrat"/>
              <a:buChar char="●"/>
            </a:pPr>
            <a:r>
              <a:rPr b="1" lang="ru" sz="28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Администратор</a:t>
            </a:r>
            <a:endParaRPr b="1" sz="28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30C73"/>
              </a:buClr>
              <a:buSzPts val="2800"/>
              <a:buFont typeface="Montserrat"/>
              <a:buChar char="●"/>
            </a:pPr>
            <a:r>
              <a:rPr b="1" lang="ru" sz="28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Курьер</a:t>
            </a:r>
            <a:endParaRPr b="1" sz="30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7" name="Google Shape;157;p22"/>
          <p:cNvCxnSpPr/>
          <p:nvPr/>
        </p:nvCxnSpPr>
        <p:spPr>
          <a:xfrm>
            <a:off x="1498225" y="917925"/>
            <a:ext cx="6429300" cy="11700"/>
          </a:xfrm>
          <a:prstGeom prst="straightConnector1">
            <a:avLst/>
          </a:prstGeom>
          <a:noFill/>
          <a:ln cap="flat" cmpd="sng" w="38100">
            <a:solidFill>
              <a:srgbClr val="030C7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1707D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1914400" y="2217750"/>
            <a:ext cx="545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400">
                <a:solidFill>
                  <a:srgbClr val="030C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1" lang="ru" sz="3400">
                <a:solidFill>
                  <a:srgbClr val="030C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. Оформление заказа</a:t>
            </a:r>
            <a:endParaRPr b="1" sz="3400">
              <a:solidFill>
                <a:srgbClr val="030C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6850850" y="4869588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 sz="1200"/>
              <a:t>‹#›</a:t>
            </a:fld>
            <a:endParaRPr sz="1200"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225" y="72375"/>
            <a:ext cx="8130374" cy="4797225"/>
          </a:xfrm>
          <a:prstGeom prst="rect">
            <a:avLst/>
          </a:prstGeom>
          <a:noFill/>
          <a:ln cap="flat" cmpd="sng" w="19050">
            <a:solidFill>
              <a:srgbClr val="030C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0" name="Google Shape;170;p24"/>
          <p:cNvSpPr/>
          <p:nvPr/>
        </p:nvSpPr>
        <p:spPr>
          <a:xfrm>
            <a:off x="2019100" y="2819125"/>
            <a:ext cx="1962300" cy="960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1348800" y="3166375"/>
            <a:ext cx="510300" cy="26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6850850" y="4869588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/>
              <a:t>‹#›</a:t>
            </a:fld>
            <a:endParaRPr sz="1200"/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 b="0" l="7410" r="7410" t="0"/>
          <a:stretch/>
        </p:blipFill>
        <p:spPr>
          <a:xfrm>
            <a:off x="777875" y="127000"/>
            <a:ext cx="8130374" cy="4797225"/>
          </a:xfrm>
          <a:prstGeom prst="rect">
            <a:avLst/>
          </a:prstGeom>
          <a:noFill/>
          <a:ln cap="flat" cmpd="sng" w="19050">
            <a:solidFill>
              <a:srgbClr val="030C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8" name="Google Shape;178;p25"/>
          <p:cNvSpPr/>
          <p:nvPr/>
        </p:nvSpPr>
        <p:spPr>
          <a:xfrm>
            <a:off x="2956725" y="774225"/>
            <a:ext cx="1339500" cy="2201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2331075" y="1157175"/>
            <a:ext cx="510300" cy="26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6850850" y="4869588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/>
              <a:t>‹#›</a:t>
            </a:fld>
            <a:endParaRPr sz="1200"/>
          </a:p>
        </p:txBody>
      </p:sp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 b="0" l="5381" r="5372" t="0"/>
          <a:stretch/>
        </p:blipFill>
        <p:spPr>
          <a:xfrm>
            <a:off x="777875" y="127000"/>
            <a:ext cx="8130374" cy="4797225"/>
          </a:xfrm>
          <a:prstGeom prst="rect">
            <a:avLst/>
          </a:prstGeom>
          <a:noFill/>
          <a:ln cap="flat" cmpd="sng" w="19050">
            <a:solidFill>
              <a:srgbClr val="030C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6" name="Google Shape;186;p26"/>
          <p:cNvSpPr/>
          <p:nvPr/>
        </p:nvSpPr>
        <p:spPr>
          <a:xfrm>
            <a:off x="5361900" y="1163425"/>
            <a:ext cx="854100" cy="338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6"/>
          <p:cNvSpPr/>
          <p:nvPr/>
        </p:nvSpPr>
        <p:spPr>
          <a:xfrm rot="10800000">
            <a:off x="6340550" y="1200025"/>
            <a:ext cx="510300" cy="26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6975400" y="1170175"/>
            <a:ext cx="353700" cy="3252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FF0000"/>
                </a:solidFill>
              </a:rPr>
              <a:t>1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7329100" y="127000"/>
            <a:ext cx="304500" cy="325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/>
          <p:nvPr/>
        </p:nvSpPr>
        <p:spPr>
          <a:xfrm rot="-8674318">
            <a:off x="7582110" y="476984"/>
            <a:ext cx="510282" cy="26546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8122100" y="743350"/>
            <a:ext cx="353700" cy="3252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FF0000"/>
                </a:solidFill>
              </a:rPr>
              <a:t>2</a:t>
            </a:r>
            <a:endParaRPr b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6850850" y="4869588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/>
              <a:t>‹#›</a:t>
            </a:fld>
            <a:endParaRPr sz="1200"/>
          </a:p>
        </p:txBody>
      </p:sp>
      <p:pic>
        <p:nvPicPr>
          <p:cNvPr id="197" name="Google Shape;197;p27"/>
          <p:cNvPicPr preferRelativeResize="0"/>
          <p:nvPr/>
        </p:nvPicPr>
        <p:blipFill rotWithShape="1">
          <a:blip r:embed="rId3">
            <a:alphaModFix/>
          </a:blip>
          <a:srcRect b="0" l="8643" r="8643" t="0"/>
          <a:stretch/>
        </p:blipFill>
        <p:spPr>
          <a:xfrm>
            <a:off x="777875" y="127000"/>
            <a:ext cx="8130374" cy="4797224"/>
          </a:xfrm>
          <a:prstGeom prst="rect">
            <a:avLst/>
          </a:prstGeom>
          <a:noFill/>
          <a:ln cap="flat" cmpd="sng" w="19050">
            <a:solidFill>
              <a:srgbClr val="030C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" name="Google Shape;198;p27"/>
          <p:cNvSpPr/>
          <p:nvPr/>
        </p:nvSpPr>
        <p:spPr>
          <a:xfrm>
            <a:off x="6325000" y="2213350"/>
            <a:ext cx="1739400" cy="288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/>
          <p:nvPr/>
        </p:nvSpPr>
        <p:spPr>
          <a:xfrm>
            <a:off x="5638350" y="2224600"/>
            <a:ext cx="510300" cy="26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idx="12" type="sldNum"/>
          </p:nvPr>
        </p:nvSpPr>
        <p:spPr>
          <a:xfrm>
            <a:off x="6850850" y="4869588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/>
              <a:t>‹#›</a:t>
            </a:fld>
            <a:endParaRPr sz="1200"/>
          </a:p>
        </p:txBody>
      </p:sp>
      <p:pic>
        <p:nvPicPr>
          <p:cNvPr id="205" name="Google Shape;205;p28"/>
          <p:cNvPicPr preferRelativeResize="0"/>
          <p:nvPr/>
        </p:nvPicPr>
        <p:blipFill rotWithShape="1">
          <a:blip r:embed="rId3">
            <a:alphaModFix/>
          </a:blip>
          <a:srcRect b="0" l="11162" r="11162" t="0"/>
          <a:stretch/>
        </p:blipFill>
        <p:spPr>
          <a:xfrm>
            <a:off x="777875" y="127000"/>
            <a:ext cx="8130374" cy="4797225"/>
          </a:xfrm>
          <a:prstGeom prst="rect">
            <a:avLst/>
          </a:prstGeom>
          <a:noFill/>
          <a:ln cap="flat" cmpd="sng" w="19050">
            <a:solidFill>
              <a:srgbClr val="030C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6" name="Google Shape;206;p28"/>
          <p:cNvSpPr/>
          <p:nvPr/>
        </p:nvSpPr>
        <p:spPr>
          <a:xfrm>
            <a:off x="1206500" y="1936600"/>
            <a:ext cx="1071600" cy="288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8"/>
          <p:cNvSpPr/>
          <p:nvPr/>
        </p:nvSpPr>
        <p:spPr>
          <a:xfrm rot="10800000">
            <a:off x="2486175" y="1947850"/>
            <a:ext cx="510300" cy="26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idx="12" type="sldNum"/>
          </p:nvPr>
        </p:nvSpPr>
        <p:spPr>
          <a:xfrm>
            <a:off x="6850850" y="4869588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/>
              <a:t>‹#›</a:t>
            </a:fld>
            <a:endParaRPr sz="1200"/>
          </a:p>
        </p:txBody>
      </p:sp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 b="0" l="8643" r="8643" t="0"/>
          <a:stretch/>
        </p:blipFill>
        <p:spPr>
          <a:xfrm>
            <a:off x="777875" y="127000"/>
            <a:ext cx="8130374" cy="4797224"/>
          </a:xfrm>
          <a:prstGeom prst="rect">
            <a:avLst/>
          </a:prstGeom>
          <a:noFill/>
          <a:ln cap="flat" cmpd="sng" w="19050">
            <a:solidFill>
              <a:srgbClr val="030C7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idx="12" type="sldNum"/>
          </p:nvPr>
        </p:nvSpPr>
        <p:spPr>
          <a:xfrm>
            <a:off x="6850850" y="4869588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/>
              <a:t>‹#›</a:t>
            </a:fld>
            <a:endParaRPr sz="1200"/>
          </a:p>
        </p:txBody>
      </p:sp>
      <p:pic>
        <p:nvPicPr>
          <p:cNvPr id="219" name="Google Shape;219;p30"/>
          <p:cNvPicPr preferRelativeResize="0"/>
          <p:nvPr/>
        </p:nvPicPr>
        <p:blipFill rotWithShape="1">
          <a:blip r:embed="rId3">
            <a:alphaModFix/>
          </a:blip>
          <a:srcRect b="0" l="11162" r="11162" t="0"/>
          <a:stretch/>
        </p:blipFill>
        <p:spPr>
          <a:xfrm>
            <a:off x="777875" y="127000"/>
            <a:ext cx="8130374" cy="4797225"/>
          </a:xfrm>
          <a:prstGeom prst="rect">
            <a:avLst/>
          </a:prstGeom>
          <a:noFill/>
          <a:ln cap="flat" cmpd="sng" w="19050">
            <a:solidFill>
              <a:srgbClr val="030C7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1707D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/>
        </p:nvSpPr>
        <p:spPr>
          <a:xfrm>
            <a:off x="1376100" y="2225400"/>
            <a:ext cx="6391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3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2. Калькулятор калорий</a:t>
            </a:r>
            <a:endParaRPr b="1" sz="33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784800" y="770850"/>
            <a:ext cx="7821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5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Продовольственный онлайн-супермаркет с доставкой на дом</a:t>
            </a:r>
            <a:endParaRPr b="1" sz="21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1806500" y="3178200"/>
            <a:ext cx="7213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7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В</a:t>
            </a:r>
            <a:r>
              <a:rPr lang="ru" sz="27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ыполнили студенты 3 курса ФКН ИТУ: </a:t>
            </a:r>
            <a:br>
              <a:rPr lang="ru" sz="27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27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Кирин Е.А., Бесхмельницына Д.Ю.</a:t>
            </a:r>
            <a:endParaRPr sz="27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6990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idx="12" type="sldNum"/>
          </p:nvPr>
        </p:nvSpPr>
        <p:spPr>
          <a:xfrm>
            <a:off x="6850850" y="4869588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/>
              <a:t>‹#›</a:t>
            </a:fld>
            <a:endParaRPr sz="1200"/>
          </a:p>
        </p:txBody>
      </p:sp>
      <p:pic>
        <p:nvPicPr>
          <p:cNvPr id="231" name="Google Shape;231;p32"/>
          <p:cNvPicPr preferRelativeResize="0"/>
          <p:nvPr/>
        </p:nvPicPr>
        <p:blipFill rotWithShape="1">
          <a:blip r:embed="rId3">
            <a:alphaModFix/>
          </a:blip>
          <a:srcRect b="0" l="5381" r="5372" t="0"/>
          <a:stretch/>
        </p:blipFill>
        <p:spPr>
          <a:xfrm>
            <a:off x="777875" y="127000"/>
            <a:ext cx="8130374" cy="4797225"/>
          </a:xfrm>
          <a:prstGeom prst="rect">
            <a:avLst/>
          </a:prstGeom>
          <a:noFill/>
          <a:ln cap="flat" cmpd="sng" w="19050">
            <a:solidFill>
              <a:srgbClr val="030C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2" name="Google Shape;232;p32"/>
          <p:cNvSpPr/>
          <p:nvPr/>
        </p:nvSpPr>
        <p:spPr>
          <a:xfrm>
            <a:off x="6021300" y="2815825"/>
            <a:ext cx="1453800" cy="279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2"/>
          <p:cNvSpPr/>
          <p:nvPr/>
        </p:nvSpPr>
        <p:spPr>
          <a:xfrm rot="10800000">
            <a:off x="7624400" y="2823025"/>
            <a:ext cx="510300" cy="26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idx="12" type="sldNum"/>
          </p:nvPr>
        </p:nvSpPr>
        <p:spPr>
          <a:xfrm>
            <a:off x="6850850" y="4869588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/>
              <a:t>‹#›</a:t>
            </a:fld>
            <a:endParaRPr sz="1200"/>
          </a:p>
        </p:txBody>
      </p:sp>
      <p:pic>
        <p:nvPicPr>
          <p:cNvPr id="239" name="Google Shape;239;p33"/>
          <p:cNvPicPr preferRelativeResize="0"/>
          <p:nvPr/>
        </p:nvPicPr>
        <p:blipFill rotWithShape="1">
          <a:blip r:embed="rId3">
            <a:alphaModFix/>
          </a:blip>
          <a:srcRect b="0" l="2597" r="2597" t="0"/>
          <a:stretch/>
        </p:blipFill>
        <p:spPr>
          <a:xfrm>
            <a:off x="777875" y="127000"/>
            <a:ext cx="8130374" cy="4797225"/>
          </a:xfrm>
          <a:prstGeom prst="rect">
            <a:avLst/>
          </a:prstGeom>
          <a:noFill/>
          <a:ln cap="flat" cmpd="sng" w="19050">
            <a:solidFill>
              <a:srgbClr val="030C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0" name="Google Shape;240;p33"/>
          <p:cNvSpPr/>
          <p:nvPr/>
        </p:nvSpPr>
        <p:spPr>
          <a:xfrm>
            <a:off x="5582450" y="3545550"/>
            <a:ext cx="436200" cy="263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1" name="Google Shape;241;p33"/>
          <p:cNvCxnSpPr/>
          <p:nvPr/>
        </p:nvCxnSpPr>
        <p:spPr>
          <a:xfrm>
            <a:off x="4545650" y="4029600"/>
            <a:ext cx="1036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1707D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/>
        </p:nvSpPr>
        <p:spPr>
          <a:xfrm>
            <a:off x="917550" y="1971450"/>
            <a:ext cx="7308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3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b="1" lang="ru" sz="33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. Продукты питания для вегетарианцев</a:t>
            </a:r>
            <a:endParaRPr b="1" sz="33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idx="12" type="sldNum"/>
          </p:nvPr>
        </p:nvSpPr>
        <p:spPr>
          <a:xfrm>
            <a:off x="6850850" y="4869588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/>
              <a:t>‹#›</a:t>
            </a:fld>
            <a:endParaRPr sz="1200"/>
          </a:p>
        </p:txBody>
      </p:sp>
      <p:pic>
        <p:nvPicPr>
          <p:cNvPr id="253" name="Google Shape;253;p35"/>
          <p:cNvPicPr preferRelativeResize="0"/>
          <p:nvPr/>
        </p:nvPicPr>
        <p:blipFill rotWithShape="1">
          <a:blip r:embed="rId3">
            <a:alphaModFix/>
          </a:blip>
          <a:srcRect b="1343" l="0" r="0" t="1333"/>
          <a:stretch/>
        </p:blipFill>
        <p:spPr>
          <a:xfrm>
            <a:off x="777875" y="127000"/>
            <a:ext cx="8130374" cy="4797225"/>
          </a:xfrm>
          <a:prstGeom prst="rect">
            <a:avLst/>
          </a:prstGeom>
          <a:noFill/>
          <a:ln cap="flat" cmpd="sng" w="19050">
            <a:solidFill>
              <a:srgbClr val="030C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4" name="Google Shape;254;p35"/>
          <p:cNvSpPr/>
          <p:nvPr/>
        </p:nvSpPr>
        <p:spPr>
          <a:xfrm>
            <a:off x="2007200" y="926025"/>
            <a:ext cx="1929000" cy="1078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5"/>
          <p:cNvSpPr/>
          <p:nvPr/>
        </p:nvSpPr>
        <p:spPr>
          <a:xfrm>
            <a:off x="1330950" y="1332375"/>
            <a:ext cx="510300" cy="26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idx="12" type="sldNum"/>
          </p:nvPr>
        </p:nvSpPr>
        <p:spPr>
          <a:xfrm>
            <a:off x="6850850" y="4869588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/>
              <a:t>‹#›</a:t>
            </a:fld>
            <a:endParaRPr sz="1200"/>
          </a:p>
        </p:txBody>
      </p:sp>
      <p:pic>
        <p:nvPicPr>
          <p:cNvPr id="261" name="Google Shape;261;p36"/>
          <p:cNvPicPr preferRelativeResize="0"/>
          <p:nvPr/>
        </p:nvPicPr>
        <p:blipFill rotWithShape="1">
          <a:blip r:embed="rId3">
            <a:alphaModFix/>
          </a:blip>
          <a:srcRect b="0" l="7410" r="7410" t="0"/>
          <a:stretch/>
        </p:blipFill>
        <p:spPr>
          <a:xfrm>
            <a:off x="777875" y="127000"/>
            <a:ext cx="8130374" cy="4797225"/>
          </a:xfrm>
          <a:prstGeom prst="rect">
            <a:avLst/>
          </a:prstGeom>
          <a:noFill/>
          <a:ln cap="flat" cmpd="sng" w="19050">
            <a:solidFill>
              <a:srgbClr val="030C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2" name="Google Shape;262;p36"/>
          <p:cNvSpPr/>
          <p:nvPr/>
        </p:nvSpPr>
        <p:spPr>
          <a:xfrm>
            <a:off x="1639050" y="2734475"/>
            <a:ext cx="1136400" cy="669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idx="12" type="sldNum"/>
          </p:nvPr>
        </p:nvSpPr>
        <p:spPr>
          <a:xfrm>
            <a:off x="6850850" y="4869588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/>
              <a:t>‹#›</a:t>
            </a:fld>
            <a:endParaRPr sz="1200"/>
          </a:p>
        </p:txBody>
      </p:sp>
      <p:pic>
        <p:nvPicPr>
          <p:cNvPr id="268" name="Google Shape;268;p37"/>
          <p:cNvPicPr preferRelativeResize="0"/>
          <p:nvPr/>
        </p:nvPicPr>
        <p:blipFill rotWithShape="1">
          <a:blip r:embed="rId3">
            <a:alphaModFix/>
          </a:blip>
          <a:srcRect b="0" l="5381" r="5372" t="0"/>
          <a:stretch/>
        </p:blipFill>
        <p:spPr>
          <a:xfrm>
            <a:off x="777875" y="127000"/>
            <a:ext cx="8130374" cy="4797225"/>
          </a:xfrm>
          <a:prstGeom prst="rect">
            <a:avLst/>
          </a:prstGeom>
          <a:noFill/>
          <a:ln cap="flat" cmpd="sng" w="19050">
            <a:solidFill>
              <a:srgbClr val="030C73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69" name="Google Shape;269;p37"/>
          <p:cNvCxnSpPr/>
          <p:nvPr/>
        </p:nvCxnSpPr>
        <p:spPr>
          <a:xfrm flipH="1" rot="10800000">
            <a:off x="4519400" y="2198600"/>
            <a:ext cx="1223400" cy="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/>
              <a:t>‹#›</a:t>
            </a:fld>
            <a:endParaRPr sz="1200"/>
          </a:p>
        </p:txBody>
      </p:sp>
      <p:sp>
        <p:nvSpPr>
          <p:cNvPr id="275" name="Google Shape;275;p38"/>
          <p:cNvSpPr txBox="1"/>
          <p:nvPr/>
        </p:nvSpPr>
        <p:spPr>
          <a:xfrm>
            <a:off x="1626000" y="0"/>
            <a:ext cx="5563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4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Продуктовая воронка</a:t>
            </a:r>
            <a:endParaRPr b="1" sz="34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6" name="Google Shape;276;p38"/>
          <p:cNvCxnSpPr/>
          <p:nvPr/>
        </p:nvCxnSpPr>
        <p:spPr>
          <a:xfrm>
            <a:off x="1664875" y="659525"/>
            <a:ext cx="5685300" cy="3300"/>
          </a:xfrm>
          <a:prstGeom prst="straightConnector1">
            <a:avLst/>
          </a:prstGeom>
          <a:noFill/>
          <a:ln cap="flat" cmpd="sng" w="38100">
            <a:solidFill>
              <a:srgbClr val="030C7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7" name="Google Shape;2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525" y="752075"/>
            <a:ext cx="6765099" cy="4289100"/>
          </a:xfrm>
          <a:prstGeom prst="rect">
            <a:avLst/>
          </a:prstGeom>
          <a:noFill/>
          <a:ln cap="flat" cmpd="sng" w="19050">
            <a:solidFill>
              <a:srgbClr val="030C7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/>
              <a:t>‹#›</a:t>
            </a:fld>
            <a:endParaRPr sz="1200"/>
          </a:p>
        </p:txBody>
      </p:sp>
      <p:sp>
        <p:nvSpPr>
          <p:cNvPr id="283" name="Google Shape;283;p39"/>
          <p:cNvSpPr txBox="1"/>
          <p:nvPr/>
        </p:nvSpPr>
        <p:spPr>
          <a:xfrm>
            <a:off x="1883175" y="134075"/>
            <a:ext cx="4243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4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Тестирование</a:t>
            </a:r>
            <a:endParaRPr b="1" sz="30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39"/>
          <p:cNvSpPr txBox="1"/>
          <p:nvPr/>
        </p:nvSpPr>
        <p:spPr>
          <a:xfrm>
            <a:off x="1727275" y="1173125"/>
            <a:ext cx="5407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30C73"/>
              </a:buClr>
              <a:buSzPts val="2800"/>
              <a:buFont typeface="Montserrat"/>
              <a:buChar char="●"/>
            </a:pPr>
            <a:r>
              <a:rPr b="1" lang="ru" sz="28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UI-тестирование</a:t>
            </a:r>
            <a:endParaRPr b="1" sz="28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30C73"/>
              </a:buClr>
              <a:buSzPts val="2800"/>
              <a:buFont typeface="Montserrat"/>
              <a:buChar char="●"/>
            </a:pPr>
            <a:r>
              <a:rPr b="1" lang="ru" sz="28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Д</a:t>
            </a:r>
            <a:r>
              <a:rPr b="1" lang="ru" sz="28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ымовое тестирование</a:t>
            </a:r>
            <a:endParaRPr b="1" sz="28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30C73"/>
              </a:buClr>
              <a:buSzPts val="2800"/>
              <a:buFont typeface="Montserrat"/>
              <a:buChar char="●"/>
            </a:pPr>
            <a:r>
              <a:rPr b="1" lang="ru" sz="28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Usability-тестирование</a:t>
            </a:r>
            <a:endParaRPr b="1" sz="28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30C73"/>
              </a:buClr>
              <a:buSzPts val="2800"/>
              <a:buFont typeface="Montserrat"/>
              <a:buChar char="●"/>
            </a:pPr>
            <a:r>
              <a:rPr b="1" lang="ru" sz="28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Unit-тесты </a:t>
            </a:r>
            <a:endParaRPr b="1" sz="28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5" name="Google Shape;285;p39"/>
          <p:cNvCxnSpPr/>
          <p:nvPr/>
        </p:nvCxnSpPr>
        <p:spPr>
          <a:xfrm flipH="1" rot="10800000">
            <a:off x="1498225" y="903825"/>
            <a:ext cx="5369700" cy="14100"/>
          </a:xfrm>
          <a:prstGeom prst="straightConnector1">
            <a:avLst/>
          </a:prstGeom>
          <a:noFill/>
          <a:ln cap="flat" cmpd="sng" w="38100">
            <a:solidFill>
              <a:srgbClr val="030C7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idx="12" type="sldNum"/>
          </p:nvPr>
        </p:nvSpPr>
        <p:spPr>
          <a:xfrm>
            <a:off x="67883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/>
              <a:t>‹#›</a:t>
            </a:fld>
            <a:endParaRPr sz="1200"/>
          </a:p>
        </p:txBody>
      </p:sp>
      <p:sp>
        <p:nvSpPr>
          <p:cNvPr id="291" name="Google Shape;291;p40"/>
          <p:cNvSpPr txBox="1"/>
          <p:nvPr/>
        </p:nvSpPr>
        <p:spPr>
          <a:xfrm>
            <a:off x="1462500" y="0"/>
            <a:ext cx="6333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4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Usability-т</a:t>
            </a:r>
            <a:r>
              <a:rPr b="1" lang="ru" sz="34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естирование</a:t>
            </a:r>
            <a:endParaRPr b="1" sz="30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2" name="Google Shape;292;p40"/>
          <p:cNvCxnSpPr/>
          <p:nvPr/>
        </p:nvCxnSpPr>
        <p:spPr>
          <a:xfrm flipH="1" rot="10800000">
            <a:off x="1462500" y="708000"/>
            <a:ext cx="5780400" cy="5100"/>
          </a:xfrm>
          <a:prstGeom prst="straightConnector1">
            <a:avLst/>
          </a:prstGeom>
          <a:noFill/>
          <a:ln cap="flat" cmpd="sng" w="38100">
            <a:solidFill>
              <a:srgbClr val="030C7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3" name="Google Shape;2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8625" y="769075"/>
            <a:ext cx="6117825" cy="2806675"/>
          </a:xfrm>
          <a:prstGeom prst="rect">
            <a:avLst/>
          </a:prstGeom>
          <a:noFill/>
          <a:ln cap="flat" cmpd="sng" w="9525">
            <a:solidFill>
              <a:srgbClr val="030C7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4" name="Google Shape;29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73475" y="3771888"/>
            <a:ext cx="83058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9700" y="769075"/>
            <a:ext cx="5401200" cy="4054950"/>
          </a:xfrm>
          <a:prstGeom prst="rect">
            <a:avLst/>
          </a:prstGeom>
          <a:noFill/>
          <a:ln cap="flat" cmpd="sng" w="9525">
            <a:solidFill>
              <a:srgbClr val="030C7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 sz="1200"/>
              <a:t>‹#›</a:t>
            </a:fld>
            <a:endParaRPr sz="1200"/>
          </a:p>
        </p:txBody>
      </p:sp>
      <p:sp>
        <p:nvSpPr>
          <p:cNvPr id="301" name="Google Shape;301;p41"/>
          <p:cNvSpPr txBox="1"/>
          <p:nvPr/>
        </p:nvSpPr>
        <p:spPr>
          <a:xfrm>
            <a:off x="3048325" y="319025"/>
            <a:ext cx="345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Заключение</a:t>
            </a:r>
            <a:endParaRPr b="1" sz="36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2" name="Google Shape;302;p41"/>
          <p:cNvCxnSpPr/>
          <p:nvPr/>
        </p:nvCxnSpPr>
        <p:spPr>
          <a:xfrm flipH="1" rot="10800000">
            <a:off x="1859325" y="961900"/>
            <a:ext cx="5962500" cy="17700"/>
          </a:xfrm>
          <a:prstGeom prst="straightConnector1">
            <a:avLst/>
          </a:prstGeom>
          <a:noFill/>
          <a:ln cap="flat" cmpd="sng" w="38100">
            <a:solidFill>
              <a:srgbClr val="030C7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41"/>
          <p:cNvSpPr txBox="1"/>
          <p:nvPr/>
        </p:nvSpPr>
        <p:spPr>
          <a:xfrm>
            <a:off x="990725" y="1057925"/>
            <a:ext cx="81990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C73"/>
              </a:buClr>
              <a:buSzPts val="2300"/>
              <a:buFont typeface="Montserrat"/>
              <a:buChar char="●"/>
            </a:pPr>
            <a:r>
              <a:rPr b="1" lang="ru" sz="23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Разработана функциональность доставки заказов пользователям сайта по указанным адресам</a:t>
            </a:r>
            <a:endParaRPr b="1" sz="23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C73"/>
              </a:buClr>
              <a:buSzPts val="2300"/>
              <a:buFont typeface="Montserrat"/>
              <a:buChar char="●"/>
            </a:pPr>
            <a:r>
              <a:rPr b="1" lang="ru" sz="23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Реализована возможность расчета числа упаковок товара на основании количества калорий</a:t>
            </a:r>
            <a:br>
              <a:rPr b="1" lang="ru" sz="22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10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795975" y="4869588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 sz="1200"/>
              <a:t>‹#›</a:t>
            </a:fld>
            <a:endParaRPr sz="1200"/>
          </a:p>
        </p:txBody>
      </p:sp>
      <p:sp>
        <p:nvSpPr>
          <p:cNvPr id="99" name="Google Shape;99;p15"/>
          <p:cNvSpPr txBox="1"/>
          <p:nvPr/>
        </p:nvSpPr>
        <p:spPr>
          <a:xfrm>
            <a:off x="1788825" y="-52825"/>
            <a:ext cx="49497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300">
                <a:solidFill>
                  <a:srgbClr val="FD6653"/>
                </a:solidFill>
                <a:latin typeface="Montserrat"/>
                <a:ea typeface="Montserrat"/>
                <a:cs typeface="Montserrat"/>
                <a:sym typeface="Montserrat"/>
              </a:rPr>
              <a:t>Занятость в проекте</a:t>
            </a:r>
            <a:endParaRPr b="1" sz="3300">
              <a:solidFill>
                <a:srgbClr val="FD66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66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5"/>
          <p:cNvCxnSpPr/>
          <p:nvPr/>
        </p:nvCxnSpPr>
        <p:spPr>
          <a:xfrm flipH="1" rot="10800000">
            <a:off x="1392525" y="592000"/>
            <a:ext cx="5962500" cy="17700"/>
          </a:xfrm>
          <a:prstGeom prst="straightConnector1">
            <a:avLst/>
          </a:prstGeom>
          <a:noFill/>
          <a:ln cap="flat" cmpd="sng" w="38100">
            <a:solidFill>
              <a:srgbClr val="FD665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325" y="796725"/>
            <a:ext cx="7618525" cy="4004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/>
              <a:t>‹#›</a:t>
            </a:fld>
            <a:endParaRPr sz="1200"/>
          </a:p>
        </p:txBody>
      </p:sp>
      <p:sp>
        <p:nvSpPr>
          <p:cNvPr id="309" name="Google Shape;309;p42"/>
          <p:cNvSpPr txBox="1"/>
          <p:nvPr/>
        </p:nvSpPr>
        <p:spPr>
          <a:xfrm>
            <a:off x="3048325" y="319025"/>
            <a:ext cx="345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Заключение</a:t>
            </a:r>
            <a:endParaRPr b="1" sz="36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0" name="Google Shape;310;p42"/>
          <p:cNvCxnSpPr/>
          <p:nvPr/>
        </p:nvCxnSpPr>
        <p:spPr>
          <a:xfrm flipH="1" rot="10800000">
            <a:off x="1859325" y="961900"/>
            <a:ext cx="5962500" cy="17700"/>
          </a:xfrm>
          <a:prstGeom prst="straightConnector1">
            <a:avLst/>
          </a:prstGeom>
          <a:noFill/>
          <a:ln cap="flat" cmpd="sng" w="38100">
            <a:solidFill>
              <a:srgbClr val="030C7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42"/>
          <p:cNvSpPr txBox="1"/>
          <p:nvPr/>
        </p:nvSpPr>
        <p:spPr>
          <a:xfrm>
            <a:off x="1374950" y="1321900"/>
            <a:ext cx="76536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C73"/>
              </a:buClr>
              <a:buSzPts val="2400"/>
              <a:buFont typeface="Montserrat"/>
              <a:buChar char="●"/>
            </a:pPr>
            <a:r>
              <a:rPr b="1" lang="ru" sz="24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Разработана возможность реализация продажи товаров для людей с системой питания, исключающей определенные типы пищи</a:t>
            </a:r>
            <a:endParaRPr b="1" sz="12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/>
        </p:nvSpPr>
        <p:spPr>
          <a:xfrm>
            <a:off x="1181150" y="368275"/>
            <a:ext cx="6579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5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Продовольственный онлайн-супермаркет с доставкой на дом</a:t>
            </a:r>
            <a:endParaRPr b="1" sz="21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3"/>
          <p:cNvSpPr txBox="1"/>
          <p:nvPr/>
        </p:nvSpPr>
        <p:spPr>
          <a:xfrm>
            <a:off x="4114000" y="2504375"/>
            <a:ext cx="49320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7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Выполнили студенты 3 курса ФКН ИТУ: </a:t>
            </a:r>
            <a:br>
              <a:rPr lang="ru" sz="27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27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Кирин Е.А., Бесхмельницына Д.Ю.</a:t>
            </a:r>
            <a:endParaRPr sz="27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/>
              <a:t>‹#›</a:t>
            </a:fld>
            <a:endParaRPr sz="1200"/>
          </a:p>
        </p:txBody>
      </p:sp>
      <p:sp>
        <p:nvSpPr>
          <p:cNvPr id="319" name="Google Shape;319;p43"/>
          <p:cNvSpPr txBox="1"/>
          <p:nvPr/>
        </p:nvSpPr>
        <p:spPr>
          <a:xfrm>
            <a:off x="2169650" y="2169175"/>
            <a:ext cx="11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b="1" sz="20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0" name="Google Shape;32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126" y="2661775"/>
            <a:ext cx="2250050" cy="2250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3383000" y="134075"/>
            <a:ext cx="370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4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Проблематика</a:t>
            </a:r>
            <a:endParaRPr b="1" sz="34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1978250" y="1084025"/>
            <a:ext cx="71658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30C73"/>
              </a:buClr>
              <a:buSzPts val="2300"/>
              <a:buFont typeface="Montserrat"/>
              <a:buChar char="●"/>
            </a:pPr>
            <a:r>
              <a:rPr b="1" lang="ru" sz="23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Ограниченное время</a:t>
            </a:r>
            <a:endParaRPr b="1" sz="23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30C73"/>
              </a:buClr>
              <a:buSzPts val="2300"/>
              <a:buFont typeface="Montserrat"/>
              <a:buChar char="●"/>
            </a:pPr>
            <a:r>
              <a:rPr b="1" lang="ru" sz="23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Физическая нагрузка и неудобства</a:t>
            </a:r>
            <a:endParaRPr b="1" sz="23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30C73"/>
              </a:buClr>
              <a:buSzPts val="2300"/>
              <a:buFont typeface="Montserrat"/>
              <a:buChar char="●"/>
            </a:pPr>
            <a:r>
              <a:rPr b="1" lang="ru" sz="23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Опасения в отношении безопасности</a:t>
            </a:r>
            <a:endParaRPr b="1" sz="23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C73"/>
              </a:buClr>
              <a:buSzPts val="2300"/>
              <a:buFont typeface="Montserrat"/>
              <a:buChar char="●"/>
            </a:pPr>
            <a:r>
              <a:rPr b="1" lang="ru" sz="23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Трудности в поиске специализированных товаров</a:t>
            </a:r>
            <a:endParaRPr b="1" sz="23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 flipH="1" rot="10800000">
            <a:off x="2035475" y="918025"/>
            <a:ext cx="6438300" cy="8700"/>
          </a:xfrm>
          <a:prstGeom prst="straightConnector1">
            <a:avLst/>
          </a:prstGeom>
          <a:noFill/>
          <a:ln cap="flat" cmpd="sng" w="19050">
            <a:solidFill>
              <a:srgbClr val="030C7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3042225" y="145625"/>
            <a:ext cx="4031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4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Цель проекта</a:t>
            </a:r>
            <a:endParaRPr b="1" sz="34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718400" y="1079375"/>
            <a:ext cx="68925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0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Разработать сайт онлайн-магазина для поиска товаров, оформления заказов и их доставки по указанным адресам.</a:t>
            </a:r>
            <a:endParaRPr b="1" sz="30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" name="Google Shape;116;p17"/>
          <p:cNvCxnSpPr/>
          <p:nvPr/>
        </p:nvCxnSpPr>
        <p:spPr>
          <a:xfrm>
            <a:off x="1923550" y="960200"/>
            <a:ext cx="6523800" cy="12600"/>
          </a:xfrm>
          <a:prstGeom prst="straightConnector1">
            <a:avLst/>
          </a:prstGeom>
          <a:noFill/>
          <a:ln cap="flat" cmpd="sng" w="38100">
            <a:solidFill>
              <a:srgbClr val="030C7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 sz="1200"/>
              <a:t>‹#›</a:t>
            </a:fld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1815275" y="116450"/>
            <a:ext cx="3611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4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Задачи сайта</a:t>
            </a:r>
            <a:endParaRPr b="1" sz="34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" name="Google Shape;123;p18"/>
          <p:cNvCxnSpPr/>
          <p:nvPr/>
        </p:nvCxnSpPr>
        <p:spPr>
          <a:xfrm flipH="1" rot="10800000">
            <a:off x="1339675" y="882825"/>
            <a:ext cx="7222200" cy="35100"/>
          </a:xfrm>
          <a:prstGeom prst="straightConnector1">
            <a:avLst/>
          </a:prstGeom>
          <a:noFill/>
          <a:ln cap="flat" cmpd="sng" w="38100">
            <a:solidFill>
              <a:srgbClr val="030C7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8"/>
          <p:cNvSpPr txBox="1"/>
          <p:nvPr/>
        </p:nvSpPr>
        <p:spPr>
          <a:xfrm>
            <a:off x="1188975" y="1057138"/>
            <a:ext cx="78747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30C73"/>
              </a:buClr>
              <a:buSzPts val="2200"/>
              <a:buFont typeface="Montserrat"/>
              <a:buChar char="●"/>
            </a:pPr>
            <a:r>
              <a:rPr b="1" lang="ru" sz="22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Доставка заказов пользователям сайта по указанным адресам</a:t>
            </a:r>
            <a:endParaRPr b="1" sz="22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C73"/>
              </a:buClr>
              <a:buSzPts val="2200"/>
              <a:buFont typeface="Montserrat"/>
              <a:buChar char="●"/>
            </a:pPr>
            <a:r>
              <a:rPr b="1" lang="ru" sz="22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Расчет числа упаковок товара на основании количества калорий</a:t>
            </a:r>
            <a:endParaRPr b="1" sz="22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C73"/>
              </a:buClr>
              <a:buSzPts val="2200"/>
              <a:buFont typeface="Montserrat"/>
              <a:buChar char="●"/>
            </a:pPr>
            <a:r>
              <a:rPr b="1" lang="ru" sz="22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Реализация продажи товаров для конкретной группы людей с системой питания, исключающей определенные типы пищи</a:t>
            </a:r>
            <a:endParaRPr b="1" sz="10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 sz="1200"/>
              <a:t>‹#›</a:t>
            </a:fld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1773900" y="0"/>
            <a:ext cx="4806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400">
                <a:solidFill>
                  <a:srgbClr val="FD6653"/>
                </a:solidFill>
                <a:latin typeface="Montserrat"/>
                <a:ea typeface="Montserrat"/>
                <a:cs typeface="Montserrat"/>
                <a:sym typeface="Montserrat"/>
              </a:rPr>
              <a:t>Обзор аналогов</a:t>
            </a:r>
            <a:endParaRPr b="1" sz="3400">
              <a:solidFill>
                <a:srgbClr val="FD66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" name="Google Shape;131;p19"/>
          <p:cNvCxnSpPr/>
          <p:nvPr/>
        </p:nvCxnSpPr>
        <p:spPr>
          <a:xfrm>
            <a:off x="1692000" y="653700"/>
            <a:ext cx="4421400" cy="300"/>
          </a:xfrm>
          <a:prstGeom prst="straightConnector1">
            <a:avLst/>
          </a:prstGeom>
          <a:noFill/>
          <a:ln cap="flat" cmpd="sng" w="38100">
            <a:solidFill>
              <a:srgbClr val="FD665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6889500" y="4869588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 sz="1200"/>
              <a:t>‹#›</a:t>
            </a:fld>
            <a:endParaRPr sz="1200"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325" y="823525"/>
            <a:ext cx="7382100" cy="40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 sz="1200"/>
              <a:t>‹#›</a:t>
            </a:fld>
            <a:endParaRPr sz="1200"/>
          </a:p>
        </p:txBody>
      </p:sp>
      <p:sp>
        <p:nvSpPr>
          <p:cNvPr id="139" name="Google Shape;139;p20"/>
          <p:cNvSpPr txBox="1"/>
          <p:nvPr/>
        </p:nvSpPr>
        <p:spPr>
          <a:xfrm>
            <a:off x="1874250" y="141900"/>
            <a:ext cx="4502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4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Стек технологий</a:t>
            </a:r>
            <a:endParaRPr b="1" sz="34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1586350" y="1162375"/>
            <a:ext cx="7513800" cy="3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7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Backend:</a:t>
            </a:r>
            <a:endParaRPr b="1" sz="27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30C73"/>
              </a:buClr>
              <a:buSzPts val="2700"/>
              <a:buFont typeface="Montserrat"/>
              <a:buChar char="●"/>
            </a:pPr>
            <a:r>
              <a:rPr b="1" lang="ru" sz="27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 b="1" sz="27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C73"/>
              </a:buClr>
              <a:buSzPts val="2700"/>
              <a:buFont typeface="Montserrat"/>
              <a:buChar char="●"/>
            </a:pPr>
            <a:r>
              <a:rPr b="1" lang="ru" sz="27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Программная платформа Node.js</a:t>
            </a:r>
            <a:endParaRPr b="1" sz="27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C73"/>
              </a:buClr>
              <a:buSzPts val="2700"/>
              <a:buFont typeface="Montserrat"/>
              <a:buChar char="●"/>
            </a:pPr>
            <a:r>
              <a:rPr b="1" lang="ru" sz="27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Фреймворк Express</a:t>
            </a:r>
            <a:endParaRPr b="1" sz="27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C73"/>
              </a:buClr>
              <a:buSzPts val="2700"/>
              <a:buFont typeface="Montserrat"/>
              <a:buChar char="●"/>
            </a:pPr>
            <a:r>
              <a:rPr b="1" lang="ru" sz="27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СУБД PostgreSQL</a:t>
            </a:r>
            <a:endParaRPr b="1" sz="15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" name="Google Shape;141;p20"/>
          <p:cNvCxnSpPr/>
          <p:nvPr/>
        </p:nvCxnSpPr>
        <p:spPr>
          <a:xfrm flipH="1" rot="10800000">
            <a:off x="1498225" y="903825"/>
            <a:ext cx="5352000" cy="14100"/>
          </a:xfrm>
          <a:prstGeom prst="straightConnector1">
            <a:avLst/>
          </a:prstGeom>
          <a:noFill/>
          <a:ln cap="flat" cmpd="sng" w="38100">
            <a:solidFill>
              <a:srgbClr val="030C7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/>
              <a:t>‹#›</a:t>
            </a:fld>
            <a:endParaRPr sz="1200"/>
          </a:p>
        </p:txBody>
      </p:sp>
      <p:sp>
        <p:nvSpPr>
          <p:cNvPr id="147" name="Google Shape;147;p21"/>
          <p:cNvSpPr txBox="1"/>
          <p:nvPr/>
        </p:nvSpPr>
        <p:spPr>
          <a:xfrm>
            <a:off x="1883175" y="134075"/>
            <a:ext cx="4243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4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Стек технологий</a:t>
            </a:r>
            <a:endParaRPr b="1" sz="34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1727275" y="1173125"/>
            <a:ext cx="5407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Frontend:</a:t>
            </a:r>
            <a:endParaRPr b="1" sz="28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C73"/>
              </a:buClr>
              <a:buSzPts val="2800"/>
              <a:buFont typeface="Montserrat"/>
              <a:buChar char="●"/>
            </a:pPr>
            <a:r>
              <a:rPr b="1" lang="ru" sz="28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b="1" sz="28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C73"/>
              </a:buClr>
              <a:buSzPts val="2800"/>
              <a:buFont typeface="Montserrat"/>
              <a:buChar char="●"/>
            </a:pPr>
            <a:r>
              <a:rPr b="1" lang="ru" sz="28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b="1" sz="28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C73"/>
              </a:buClr>
              <a:buSzPts val="2800"/>
              <a:buFont typeface="Montserrat"/>
              <a:buChar char="●"/>
            </a:pPr>
            <a:r>
              <a:rPr b="1" lang="ru" sz="28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 b="1" sz="28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C73"/>
              </a:buClr>
              <a:buSzPts val="2800"/>
              <a:buFont typeface="Montserrat"/>
              <a:buChar char="●"/>
            </a:pPr>
            <a:r>
              <a:rPr b="1" lang="ru" sz="2800">
                <a:solidFill>
                  <a:srgbClr val="030C73"/>
                </a:solidFill>
                <a:latin typeface="Montserrat"/>
                <a:ea typeface="Montserrat"/>
                <a:cs typeface="Montserrat"/>
                <a:sym typeface="Montserrat"/>
              </a:rPr>
              <a:t>Фреймворк React</a:t>
            </a:r>
            <a:endParaRPr b="1" sz="2800">
              <a:solidFill>
                <a:srgbClr val="030C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9" name="Google Shape;149;p21"/>
          <p:cNvCxnSpPr/>
          <p:nvPr/>
        </p:nvCxnSpPr>
        <p:spPr>
          <a:xfrm flipH="1" rot="10800000">
            <a:off x="1498225" y="903825"/>
            <a:ext cx="5369700" cy="14100"/>
          </a:xfrm>
          <a:prstGeom prst="straightConnector1">
            <a:avLst/>
          </a:prstGeom>
          <a:noFill/>
          <a:ln cap="flat" cmpd="sng" w="38100">
            <a:solidFill>
              <a:srgbClr val="030C7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3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E3BCA"/>
      </a:accent1>
      <a:accent2>
        <a:srgbClr val="02148E"/>
      </a:accent2>
      <a:accent3>
        <a:srgbClr val="A5A5A5"/>
      </a:accent3>
      <a:accent4>
        <a:srgbClr val="FE594B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