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71" r:id="rId4"/>
    <p:sldId id="272" r:id="rId5"/>
    <p:sldId id="273" r:id="rId6"/>
    <p:sldId id="265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41871"/>
            <a:ext cx="11859491" cy="217183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5400" dirty="0" err="1"/>
              <a:t>Створення</a:t>
            </a:r>
            <a:r>
              <a:rPr lang="ru-RU" sz="5400" dirty="0"/>
              <a:t> та </a:t>
            </a:r>
            <a:r>
              <a:rPr lang="ru-RU" sz="5400" dirty="0" err="1"/>
              <a:t>використання</a:t>
            </a:r>
            <a:r>
              <a:rPr lang="ru-RU" sz="5400" dirty="0"/>
              <a:t> </a:t>
            </a:r>
            <a:r>
              <a:rPr lang="ru-RU" sz="5400" dirty="0" err="1"/>
              <a:t>модулів</a:t>
            </a:r>
            <a:r>
              <a:rPr lang="ru-RU" sz="5400" dirty="0"/>
              <a:t> </a:t>
            </a:r>
            <a:r>
              <a:rPr lang="ru-RU" sz="5400" dirty="0" err="1"/>
              <a:t>користувача</a:t>
            </a:r>
            <a:r>
              <a:rPr lang="ru-RU" sz="5400" dirty="0"/>
              <a:t>. </a:t>
            </a:r>
            <a:r>
              <a:rPr lang="ru-RU" sz="5400" dirty="0" err="1"/>
              <a:t>Опрацювання</a:t>
            </a:r>
            <a:r>
              <a:rPr lang="ru-RU" sz="5400" dirty="0"/>
              <a:t> </a:t>
            </a:r>
            <a:r>
              <a:rPr lang="ru-RU" sz="5400" dirty="0" err="1"/>
              <a:t>виняткових</a:t>
            </a:r>
            <a:r>
              <a:rPr lang="ru-RU" sz="5400" dirty="0"/>
              <a:t> </a:t>
            </a:r>
            <a:r>
              <a:rPr lang="ru-RU" sz="5400" dirty="0" err="1"/>
              <a:t>ситуацій</a:t>
            </a:r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Модулі користувача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618508"/>
            <a:ext cx="9720073" cy="3654275"/>
          </a:xfrm>
        </p:spPr>
        <p:txBody>
          <a:bodyPr>
            <a:normAutofit/>
          </a:bodyPr>
          <a:lstStyle/>
          <a:p>
            <a:r>
              <a:rPr lang="ru-RU" sz="2800" dirty="0" err="1"/>
              <a:t>Мова</a:t>
            </a:r>
            <a:r>
              <a:rPr lang="ru-RU" sz="2800" dirty="0"/>
              <a:t> </a:t>
            </a:r>
            <a:r>
              <a:rPr lang="en-US" sz="2800" dirty="0"/>
              <a:t>Python </a:t>
            </a:r>
            <a:r>
              <a:rPr lang="ru-RU" sz="2800" dirty="0" err="1"/>
              <a:t>реалізує</a:t>
            </a:r>
            <a:r>
              <a:rPr lang="ru-RU" sz="2800" dirty="0"/>
              <a:t> </a:t>
            </a:r>
            <a:r>
              <a:rPr lang="ru-RU" sz="2800" dirty="0" err="1"/>
              <a:t>модульний</a:t>
            </a:r>
            <a:r>
              <a:rPr lang="ru-RU" sz="2800" dirty="0"/>
              <a:t> принцип </a:t>
            </a:r>
            <a:r>
              <a:rPr lang="ru-RU" sz="2800" dirty="0" err="1"/>
              <a:t>організації</a:t>
            </a:r>
            <a:r>
              <a:rPr lang="ru-RU" sz="2800" dirty="0"/>
              <a:t> </a:t>
            </a:r>
            <a:r>
              <a:rPr lang="ru-RU" sz="2800" dirty="0" err="1"/>
              <a:t>програм</a:t>
            </a:r>
            <a:r>
              <a:rPr lang="ru-RU" sz="2800" dirty="0"/>
              <a:t>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передбачає</a:t>
            </a:r>
            <a:r>
              <a:rPr lang="ru-RU" sz="2800" dirty="0"/>
              <a:t> </a:t>
            </a:r>
            <a:r>
              <a:rPr lang="ru-RU" sz="2800" dirty="0" err="1"/>
              <a:t>імпортування</a:t>
            </a:r>
            <a:r>
              <a:rPr lang="ru-RU" sz="2800" dirty="0"/>
              <a:t> в </a:t>
            </a:r>
            <a:r>
              <a:rPr lang="ru-RU" sz="2800" dirty="0" err="1"/>
              <a:t>основний</a:t>
            </a:r>
            <a:r>
              <a:rPr lang="ru-RU" sz="2800" dirty="0"/>
              <a:t> файл коду </a:t>
            </a:r>
            <a:r>
              <a:rPr lang="ru-RU" sz="2800" dirty="0" err="1"/>
              <a:t>вмісту</a:t>
            </a:r>
            <a:r>
              <a:rPr lang="ru-RU" sz="2800" dirty="0"/>
              <a:t> </a:t>
            </a:r>
            <a:r>
              <a:rPr lang="ru-RU" sz="2800" dirty="0" err="1"/>
              <a:t>інших</a:t>
            </a:r>
            <a:r>
              <a:rPr lang="ru-RU" sz="2800" dirty="0"/>
              <a:t> </a:t>
            </a:r>
            <a:r>
              <a:rPr lang="ru-RU" sz="2800" dirty="0" err="1"/>
              <a:t>файлів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uk-UA" sz="2800" dirty="0"/>
              <a:t>При написанні програми, з її коду можна перенести описи класів та функцій до окремого класу, доступ до якого можна відкрити інструкціями </a:t>
            </a:r>
            <a:r>
              <a:rPr lang="en-US" sz="2800" b="1" dirty="0"/>
              <a:t>import</a:t>
            </a:r>
            <a:r>
              <a:rPr lang="en-US" sz="2800" dirty="0"/>
              <a:t> </a:t>
            </a:r>
            <a:r>
              <a:rPr lang="uk-UA" sz="2800" dirty="0"/>
              <a:t>або </a:t>
            </a:r>
            <a:r>
              <a:rPr lang="en-US" sz="2800" b="1" dirty="0"/>
              <a:t>from … import …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Модулі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196223"/>
            <a:ext cx="9720073" cy="948760"/>
          </a:xfrm>
        </p:spPr>
        <p:txBody>
          <a:bodyPr>
            <a:noAutofit/>
          </a:bodyPr>
          <a:lstStyle/>
          <a:p>
            <a:r>
              <a:rPr lang="ru-RU" sz="3600" dirty="0"/>
              <a:t>2 </a:t>
            </a:r>
            <a:r>
              <a:rPr lang="ru-RU" sz="3600" dirty="0" err="1"/>
              <a:t>способи</a:t>
            </a:r>
            <a:r>
              <a:rPr lang="ru-RU" sz="3600" dirty="0"/>
              <a:t> </a:t>
            </a:r>
            <a:r>
              <a:rPr lang="ru-RU" sz="3600" dirty="0" err="1"/>
              <a:t>підключення</a:t>
            </a:r>
            <a:r>
              <a:rPr lang="ru-RU" sz="3600" dirty="0"/>
              <a:t> </a:t>
            </a:r>
            <a:r>
              <a:rPr lang="ru-RU" sz="3600" dirty="0" err="1"/>
              <a:t>модулів</a:t>
            </a:r>
            <a:r>
              <a:rPr lang="ru-RU" sz="3600" dirty="0"/>
              <a:t> до </a:t>
            </a:r>
            <a:r>
              <a:rPr lang="ru-RU" sz="3600" dirty="0" err="1"/>
              <a:t>програми</a:t>
            </a:r>
            <a:r>
              <a:rPr lang="ru-RU" sz="3600" dirty="0"/>
              <a:t> </a:t>
            </a:r>
            <a:r>
              <a:rPr lang="ru-RU" sz="3600" dirty="0" err="1"/>
              <a:t>користувача</a:t>
            </a:r>
            <a:r>
              <a:rPr lang="ru-RU" sz="3600" dirty="0"/>
              <a:t>:</a:t>
            </a:r>
          </a:p>
          <a:p>
            <a:endParaRPr lang="LID4096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A21F3-3A90-426C-9625-F0835E55D43F}"/>
              </a:ext>
            </a:extLst>
          </p:cNvPr>
          <p:cNvSpPr txBox="1"/>
          <p:nvPr/>
        </p:nvSpPr>
        <p:spPr>
          <a:xfrm>
            <a:off x="827254" y="4703124"/>
            <a:ext cx="428507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"π ="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55879-A361-4F5A-A785-19F1B011E7E6}"/>
              </a:ext>
            </a:extLst>
          </p:cNvPr>
          <p:cNvSpPr txBox="1"/>
          <p:nvPr/>
        </p:nvSpPr>
        <p:spPr>
          <a:xfrm>
            <a:off x="3934691" y="6440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π = 3.141592653589793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D3CB7-4ECF-49DF-BB28-533AF03237EE}"/>
              </a:ext>
            </a:extLst>
          </p:cNvPr>
          <p:cNvSpPr txBox="1"/>
          <p:nvPr/>
        </p:nvSpPr>
        <p:spPr>
          <a:xfrm>
            <a:off x="5801035" y="4703124"/>
            <a:ext cx="407323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"π ="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pi)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8107B-3AA6-4031-A8AE-E88F1EF62827}"/>
              </a:ext>
            </a:extLst>
          </p:cNvPr>
          <p:cNvSpPr txBox="1"/>
          <p:nvPr/>
        </p:nvSpPr>
        <p:spPr>
          <a:xfrm>
            <a:off x="1711036" y="3767809"/>
            <a:ext cx="2618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tabLst>
                <a:tab pos="803275" algn="l"/>
              </a:tabLst>
            </a:pPr>
            <a:r>
              <a:rPr lang="uk-UA" sz="2400" dirty="0"/>
              <a:t>к</a:t>
            </a:r>
            <a:r>
              <a:rPr lang="ru-RU" sz="2400" dirty="0" err="1"/>
              <a:t>рапкова</a:t>
            </a:r>
            <a:r>
              <a:rPr lang="ru-RU" sz="2400" dirty="0"/>
              <a:t> </a:t>
            </a:r>
            <a:r>
              <a:rPr lang="ru-RU" sz="2400" dirty="0" err="1"/>
              <a:t>нотація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7740D-E0CF-49E8-AFB8-3EBDE0D2D8FD}"/>
              </a:ext>
            </a:extLst>
          </p:cNvPr>
          <p:cNvSpPr txBox="1"/>
          <p:nvPr/>
        </p:nvSpPr>
        <p:spPr>
          <a:xfrm>
            <a:off x="5525953" y="3773982"/>
            <a:ext cx="4374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tabLst>
                <a:tab pos="803275" algn="l"/>
              </a:tabLst>
            </a:pPr>
            <a:r>
              <a:rPr lang="ru-RU" sz="2400" dirty="0"/>
              <a:t>з </a:t>
            </a:r>
            <a:r>
              <a:rPr lang="ru-RU" sz="2400" dirty="0" err="1"/>
              <a:t>використанням</a:t>
            </a:r>
            <a:r>
              <a:rPr lang="ru-RU" sz="2400" dirty="0"/>
              <a:t> </a:t>
            </a:r>
            <a:r>
              <a:rPr lang="uk-UA" sz="2400" dirty="0"/>
              <a:t>інструкції </a:t>
            </a:r>
            <a:r>
              <a:rPr lang="en-US" sz="2400" dirty="0"/>
              <a:t>from</a:t>
            </a:r>
            <a:endParaRPr lang="LID4096" sz="2400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8C6C13E6-6552-4829-953A-E2545A596849}"/>
              </a:ext>
            </a:extLst>
          </p:cNvPr>
          <p:cNvSpPr/>
          <p:nvPr/>
        </p:nvSpPr>
        <p:spPr>
          <a:xfrm>
            <a:off x="2895600" y="4350883"/>
            <a:ext cx="249382" cy="35224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11C7814F-AB72-43C6-A639-5A4E50D8041E}"/>
              </a:ext>
            </a:extLst>
          </p:cNvPr>
          <p:cNvSpPr/>
          <p:nvPr/>
        </p:nvSpPr>
        <p:spPr>
          <a:xfrm>
            <a:off x="7588271" y="4319481"/>
            <a:ext cx="249382" cy="35224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91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Опрацювання виняткових ситуацій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53491"/>
            <a:ext cx="10585983" cy="1856510"/>
          </a:xfrm>
        </p:spPr>
        <p:txBody>
          <a:bodyPr>
            <a:normAutofit fontScale="92500" lnSpcReduction="20000"/>
          </a:bodyPr>
          <a:lstStyle/>
          <a:p>
            <a:r>
              <a:rPr lang="ru-RU" sz="2800" b="1" dirty="0" err="1"/>
              <a:t>Виняток</a:t>
            </a:r>
            <a:r>
              <a:rPr lang="ru-RU" sz="2800" dirty="0"/>
              <a:t> —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подія</a:t>
            </a:r>
            <a:r>
              <a:rPr lang="ru-RU" sz="2800" dirty="0"/>
              <a:t>, яка </a:t>
            </a:r>
            <a:r>
              <a:rPr lang="ru-RU" sz="2800" dirty="0" err="1"/>
              <a:t>може</a:t>
            </a:r>
            <a:r>
              <a:rPr lang="ru-RU" sz="2800" dirty="0"/>
              <a:t> </a:t>
            </a:r>
            <a:r>
              <a:rPr lang="ru-RU" sz="2800" dirty="0" err="1"/>
              <a:t>виникнути</a:t>
            </a:r>
            <a:r>
              <a:rPr lang="ru-RU" sz="2800" dirty="0"/>
              <a:t> </a:t>
            </a:r>
            <a:r>
              <a:rPr lang="ru-RU" sz="2800" dirty="0" err="1"/>
              <a:t>під</a:t>
            </a:r>
            <a:r>
              <a:rPr lang="ru-RU" sz="2800" dirty="0"/>
              <a:t> час </a:t>
            </a:r>
            <a:r>
              <a:rPr lang="ru-RU" sz="2800" dirty="0" err="1"/>
              <a:t>виконання</a:t>
            </a:r>
            <a:r>
              <a:rPr lang="ru-RU" sz="2800" dirty="0"/>
              <a:t> </a:t>
            </a:r>
            <a:r>
              <a:rPr lang="ru-RU" sz="2800" dirty="0" err="1"/>
              <a:t>програми</a:t>
            </a:r>
            <a:r>
              <a:rPr lang="ru-RU" sz="2800" dirty="0"/>
              <a:t> й яка </a:t>
            </a:r>
            <a:r>
              <a:rPr lang="ru-RU" sz="2800" dirty="0" err="1"/>
              <a:t>може</a:t>
            </a:r>
            <a:r>
              <a:rPr lang="ru-RU" sz="2800" dirty="0"/>
              <a:t> </a:t>
            </a:r>
            <a:r>
              <a:rPr lang="ru-RU" sz="2800" dirty="0" err="1"/>
              <a:t>змінити</a:t>
            </a:r>
            <a:r>
              <a:rPr lang="ru-RU" sz="2800" dirty="0"/>
              <a:t> </a:t>
            </a:r>
            <a:r>
              <a:rPr lang="ru-RU" sz="2800" dirty="0" err="1"/>
              <a:t>подальший</a:t>
            </a:r>
            <a:r>
              <a:rPr lang="ru-RU" sz="2800" dirty="0"/>
              <a:t> </a:t>
            </a:r>
            <a:r>
              <a:rPr lang="ru-RU" sz="2800" dirty="0" err="1"/>
              <a:t>хід</a:t>
            </a:r>
            <a:r>
              <a:rPr lang="ru-RU" sz="2800" dirty="0"/>
              <a:t> </a:t>
            </a:r>
            <a:r>
              <a:rPr lang="ru-RU" sz="2800" dirty="0" err="1"/>
              <a:t>її</a:t>
            </a:r>
            <a:r>
              <a:rPr lang="ru-RU" sz="2800" dirty="0"/>
              <a:t> </a:t>
            </a:r>
            <a:r>
              <a:rPr lang="ru-RU" sz="2800" dirty="0" err="1"/>
              <a:t>виконання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ru-RU" sz="2800" dirty="0" err="1"/>
              <a:t>Винятки</a:t>
            </a:r>
            <a:r>
              <a:rPr lang="ru-RU" sz="2800" dirty="0"/>
              <a:t> </a:t>
            </a:r>
            <a:r>
              <a:rPr lang="ru-RU" sz="2800" dirty="0" err="1"/>
              <a:t>генеруються</a:t>
            </a:r>
            <a:r>
              <a:rPr lang="ru-RU" sz="2800" dirty="0"/>
              <a:t> автоматично, коли, </a:t>
            </a:r>
            <a:r>
              <a:rPr lang="ru-RU" sz="2800" dirty="0" err="1"/>
              <a:t>наприклад</a:t>
            </a:r>
            <a:r>
              <a:rPr lang="ru-RU" sz="2800" dirty="0"/>
              <a:t>, у </a:t>
            </a:r>
            <a:r>
              <a:rPr lang="ru-RU" sz="2800" dirty="0" err="1"/>
              <a:t>програмному</a:t>
            </a:r>
            <a:r>
              <a:rPr lang="ru-RU" sz="2800" dirty="0"/>
              <a:t> </a:t>
            </a:r>
            <a:r>
              <a:rPr lang="ru-RU" sz="2800" dirty="0" err="1"/>
              <a:t>коді</a:t>
            </a:r>
            <a:r>
              <a:rPr lang="ru-RU" sz="2800" dirty="0"/>
              <a:t> </a:t>
            </a:r>
            <a:r>
              <a:rPr lang="ru-RU" sz="2800" dirty="0" err="1"/>
              <a:t>виникає</a:t>
            </a:r>
            <a:r>
              <a:rPr lang="ru-RU" sz="2800" dirty="0"/>
              <a:t> </a:t>
            </a:r>
            <a:r>
              <a:rPr lang="ru-RU" sz="2800" dirty="0" err="1"/>
              <a:t>помилка</a:t>
            </a:r>
            <a:r>
              <a:rPr lang="ru-RU" sz="2800" dirty="0"/>
              <a:t> (</a:t>
            </a:r>
            <a:r>
              <a:rPr lang="ru-RU" sz="2800" dirty="0" err="1"/>
              <a:t>ділення</a:t>
            </a:r>
            <a:r>
              <a:rPr lang="ru-RU" sz="2800" dirty="0"/>
              <a:t> на нуль, </a:t>
            </a:r>
            <a:r>
              <a:rPr lang="ru-RU" sz="2800" dirty="0" err="1"/>
              <a:t>вихід</a:t>
            </a:r>
            <a:r>
              <a:rPr lang="ru-RU" sz="2800" dirty="0"/>
              <a:t> </a:t>
            </a:r>
            <a:r>
              <a:rPr lang="ru-RU" sz="2800" dirty="0" err="1"/>
              <a:t>індексу</a:t>
            </a:r>
            <a:r>
              <a:rPr lang="ru-RU" sz="2800" dirty="0"/>
              <a:t> </a:t>
            </a:r>
            <a:r>
              <a:rPr lang="ru-RU" sz="2800" dirty="0" err="1"/>
              <a:t>масиву</a:t>
            </a:r>
            <a:r>
              <a:rPr lang="ru-RU" sz="2800" dirty="0"/>
              <a:t> за </a:t>
            </a:r>
            <a:r>
              <a:rPr lang="ru-RU" sz="2800" dirty="0" err="1"/>
              <a:t>межі</a:t>
            </a:r>
            <a:r>
              <a:rPr lang="ru-RU" sz="2800" dirty="0"/>
              <a:t> допустимого </a:t>
            </a:r>
            <a:r>
              <a:rPr lang="ru-RU" sz="2800" dirty="0" err="1"/>
              <a:t>значення</a:t>
            </a:r>
            <a:r>
              <a:rPr lang="ru-RU" sz="2800" dirty="0"/>
              <a:t> й </a:t>
            </a:r>
            <a:r>
              <a:rPr lang="ru-RU" sz="2800" dirty="0" err="1"/>
              <a:t>ін</a:t>
            </a:r>
            <a:r>
              <a:rPr lang="ru-RU" sz="2800" dirty="0"/>
              <a:t>.).</a:t>
            </a:r>
            <a:endParaRPr lang="LID4096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2A8C80-0A7F-4A20-A2B5-4799D6A1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28" y="3799472"/>
            <a:ext cx="9952343" cy="246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Опрацювання виняткових ситуацій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390D9-4661-473D-B1DE-91CA191EFC89}"/>
              </a:ext>
            </a:extLst>
          </p:cNvPr>
          <p:cNvSpPr txBox="1"/>
          <p:nvPr/>
        </p:nvSpPr>
        <p:spPr>
          <a:xfrm>
            <a:off x="1205345" y="2202874"/>
            <a:ext cx="9351819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a / b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Ділення на нуль"</a:t>
            </a:r>
            <a:r>
              <a:rPr lang="uk-U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uk-U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Результат:"</a:t>
            </a:r>
            <a:r>
              <a:rPr lang="uk-U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Програма завершена"</a:t>
            </a:r>
            <a:r>
              <a:rPr lang="uk-U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uk-U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 = K(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674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286000"/>
          </a:xfrm>
        </p:spPr>
        <p:txBody>
          <a:bodyPr>
            <a:normAutofit/>
          </a:bodyPr>
          <a:lstStyle/>
          <a:p>
            <a:r>
              <a:rPr lang="uk-UA" sz="3600" dirty="0"/>
              <a:t>Опрацювати §7.</a:t>
            </a:r>
            <a:r>
              <a:rPr lang="en-US" sz="3600" dirty="0"/>
              <a:t>4, 7.5</a:t>
            </a:r>
          </a:p>
          <a:p>
            <a:r>
              <a:rPr lang="uk-UA" sz="3600" dirty="0"/>
              <a:t>Готуватися до тесту </a:t>
            </a:r>
          </a:p>
          <a:p>
            <a:r>
              <a:rPr lang="uk-UA" sz="3600" dirty="0"/>
              <a:t>по підрозділах 6 та 7</a:t>
            </a:r>
            <a:r>
              <a:rPr lang="en-US" sz="3600" dirty="0"/>
              <a:t> </a:t>
            </a:r>
            <a:r>
              <a:rPr lang="uk-UA" sz="3600" dirty="0"/>
              <a:t>(ст. 77 – 109)</a:t>
            </a:r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4B9D9F-3351-4534-B102-C0EB6097D0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6545" y="2326986"/>
            <a:ext cx="7772400" cy="1463675"/>
          </a:xfrm>
        </p:spPr>
        <p:txBody>
          <a:bodyPr/>
          <a:lstStyle/>
          <a:p>
            <a:r>
              <a:rPr lang="uk-UA" b="1" dirty="0"/>
              <a:t>Дякую за увагу!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31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2401</TotalTime>
  <Words>324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Consolas</vt:lpstr>
      <vt:lpstr>Tw Cen MT</vt:lpstr>
      <vt:lpstr>Tw Cen MT Condensed</vt:lpstr>
      <vt:lpstr>Wingdings 3</vt:lpstr>
      <vt:lpstr>Интеграл</vt:lpstr>
      <vt:lpstr>Створення та використання модулів користувача. Опрацювання виняткових ситуацій</vt:lpstr>
      <vt:lpstr>Модулі користувача</vt:lpstr>
      <vt:lpstr>Модулі</vt:lpstr>
      <vt:lpstr>Опрацювання виняткових ситуацій</vt:lpstr>
      <vt:lpstr>Опрацювання виняткових ситуацій</vt:lpstr>
      <vt:lpstr>Домашнє завдання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90</cp:revision>
  <dcterms:created xsi:type="dcterms:W3CDTF">2020-09-12T08:46:13Z</dcterms:created>
  <dcterms:modified xsi:type="dcterms:W3CDTF">2020-11-29T16:53:10Z</dcterms:modified>
</cp:coreProperties>
</file>