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36" y="4017818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585216"/>
            <a:ext cx="11859491" cy="343260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7200" dirty="0" err="1"/>
              <a:t>Реалізація</a:t>
            </a:r>
            <a:r>
              <a:rPr lang="ru-RU" sz="7200" dirty="0"/>
              <a:t> </a:t>
            </a:r>
            <a:r>
              <a:rPr lang="ru-RU" sz="7200" dirty="0" err="1"/>
              <a:t>алгоритмів</a:t>
            </a:r>
            <a:r>
              <a:rPr lang="ru-RU" sz="7200" dirty="0"/>
              <a:t> з </a:t>
            </a:r>
            <a:r>
              <a:rPr lang="ru-RU" sz="7200" dirty="0" err="1"/>
              <a:t>розгалуженням</a:t>
            </a:r>
            <a:r>
              <a:rPr lang="ru-RU" sz="7200" dirty="0"/>
              <a:t>. </a:t>
            </a:r>
            <a:r>
              <a:rPr lang="ru-RU" sz="7200" dirty="0" err="1"/>
              <a:t>Вкладені</a:t>
            </a:r>
            <a:r>
              <a:rPr lang="ru-RU" sz="7200" dirty="0"/>
              <a:t> </a:t>
            </a:r>
            <a:r>
              <a:rPr lang="ru-RU" sz="7200" dirty="0" err="1"/>
              <a:t>оператори</a:t>
            </a:r>
            <a:r>
              <a:rPr lang="ru-RU" sz="7200" dirty="0"/>
              <a:t> </a:t>
            </a:r>
            <a:r>
              <a:rPr lang="ru-RU" sz="7200" dirty="0" err="1"/>
              <a:t>умовного</a:t>
            </a:r>
            <a:r>
              <a:rPr lang="ru-RU" sz="7200" dirty="0"/>
              <a:t> переходу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2020-37E8-44AF-B0F3-85B68E8C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2" y="99400"/>
            <a:ext cx="9720072" cy="1499616"/>
          </a:xfrm>
        </p:spPr>
        <p:txBody>
          <a:bodyPr/>
          <a:lstStyle/>
          <a:p>
            <a:r>
              <a:rPr lang="uk-UA" dirty="0"/>
              <a:t>Типи розгалужень</a:t>
            </a:r>
            <a:endParaRPr lang="LID4096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CD6319B-E02F-45CD-9256-9DB28118D2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6252" y="1342925"/>
            <a:ext cx="2714286" cy="2714286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EEE29A5-68C7-486A-9E1B-712450F401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4260" y="1592366"/>
            <a:ext cx="3857143" cy="2400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296E06-9EC6-4281-B8C7-33F2F4065349}"/>
              </a:ext>
            </a:extLst>
          </p:cNvPr>
          <p:cNvSpPr txBox="1"/>
          <p:nvPr/>
        </p:nvSpPr>
        <p:spPr>
          <a:xfrm>
            <a:off x="4360842" y="4016911"/>
            <a:ext cx="28500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err="1"/>
              <a:t>Двоальтернативне</a:t>
            </a:r>
            <a:r>
              <a:rPr lang="uk-UA" sz="2400" dirty="0"/>
              <a:t> </a:t>
            </a:r>
          </a:p>
          <a:p>
            <a:r>
              <a:rPr lang="uk-UA" sz="2400" dirty="0"/>
              <a:t>розгалуження</a:t>
            </a:r>
          </a:p>
          <a:p>
            <a:r>
              <a:rPr lang="en-US" sz="2400" dirty="0"/>
              <a:t>if &lt;</a:t>
            </a:r>
            <a:r>
              <a:rPr lang="ru-RU" sz="2400" dirty="0" err="1"/>
              <a:t>логічний</a:t>
            </a:r>
            <a:r>
              <a:rPr lang="ru-RU" sz="2400" dirty="0"/>
              <a:t> </a:t>
            </a:r>
            <a:r>
              <a:rPr lang="ru-RU" sz="2400" dirty="0" err="1"/>
              <a:t>вираз</a:t>
            </a:r>
            <a:r>
              <a:rPr lang="ru-RU" sz="2400" dirty="0"/>
              <a:t>&gt;:</a:t>
            </a:r>
          </a:p>
          <a:p>
            <a:r>
              <a:rPr lang="ru-RU" sz="2400" dirty="0"/>
              <a:t>	&lt;блок </a:t>
            </a:r>
            <a:r>
              <a:rPr lang="en-US" sz="2400" dirty="0"/>
              <a:t>s1&gt;</a:t>
            </a:r>
          </a:p>
          <a:p>
            <a:r>
              <a:rPr lang="en-US" sz="2400" dirty="0"/>
              <a:t>else:</a:t>
            </a:r>
          </a:p>
          <a:p>
            <a:r>
              <a:rPr lang="uk-UA" sz="2400" dirty="0"/>
              <a:t>	</a:t>
            </a:r>
            <a:r>
              <a:rPr lang="en-US" sz="2400" dirty="0"/>
              <a:t>&lt;</a:t>
            </a:r>
            <a:r>
              <a:rPr lang="ru-RU" sz="2400" dirty="0"/>
              <a:t>блок </a:t>
            </a:r>
            <a:r>
              <a:rPr lang="en-US" sz="2400" dirty="0"/>
              <a:t>s2&gt;</a:t>
            </a:r>
            <a:endParaRPr lang="LID4096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2761D-7EC7-4A77-A453-1396A92FD418}"/>
              </a:ext>
            </a:extLst>
          </p:cNvPr>
          <p:cNvSpPr txBox="1"/>
          <p:nvPr/>
        </p:nvSpPr>
        <p:spPr>
          <a:xfrm>
            <a:off x="626252" y="4081756"/>
            <a:ext cx="30280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err="1"/>
              <a:t>Одноальтеранативне</a:t>
            </a:r>
            <a:r>
              <a:rPr lang="uk-UA" sz="2400" dirty="0"/>
              <a:t> </a:t>
            </a:r>
          </a:p>
          <a:p>
            <a:r>
              <a:rPr lang="uk-UA" sz="2400" dirty="0"/>
              <a:t>розгалуження</a:t>
            </a:r>
          </a:p>
          <a:p>
            <a:endParaRPr lang="uk-UA" sz="2400" dirty="0"/>
          </a:p>
          <a:p>
            <a:r>
              <a:rPr lang="ru-RU" sz="2400" dirty="0" err="1"/>
              <a:t>if</a:t>
            </a:r>
            <a:r>
              <a:rPr lang="ru-RU" sz="2400" dirty="0"/>
              <a:t> &lt;</a:t>
            </a:r>
            <a:r>
              <a:rPr lang="ru-RU" sz="2400" dirty="0" err="1"/>
              <a:t>логічний</a:t>
            </a:r>
            <a:r>
              <a:rPr lang="ru-RU" sz="2400" dirty="0"/>
              <a:t> </a:t>
            </a:r>
            <a:r>
              <a:rPr lang="ru-RU" sz="2400" dirty="0" err="1"/>
              <a:t>вираз</a:t>
            </a:r>
            <a:r>
              <a:rPr lang="ru-RU" sz="2400" dirty="0"/>
              <a:t>&gt;:</a:t>
            </a:r>
          </a:p>
          <a:p>
            <a:r>
              <a:rPr lang="ru-RU" sz="2400" dirty="0"/>
              <a:t>	&lt;блок S&gt;</a:t>
            </a:r>
            <a:endParaRPr lang="LID4096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C2A7B-6832-436B-ABCA-EB7CBED2DCD2}"/>
              </a:ext>
            </a:extLst>
          </p:cNvPr>
          <p:cNvSpPr txBox="1"/>
          <p:nvPr/>
        </p:nvSpPr>
        <p:spPr>
          <a:xfrm>
            <a:off x="7647709" y="4057212"/>
            <a:ext cx="36789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err="1"/>
              <a:t>Багатоальтернативне</a:t>
            </a:r>
            <a:r>
              <a:rPr lang="uk-UA" sz="2400" dirty="0"/>
              <a:t> </a:t>
            </a:r>
          </a:p>
          <a:p>
            <a:r>
              <a:rPr lang="uk-UA" sz="2400" dirty="0"/>
              <a:t>розгалуження</a:t>
            </a:r>
          </a:p>
          <a:p>
            <a:r>
              <a:rPr lang="en-US" dirty="0"/>
              <a:t>if </a:t>
            </a:r>
            <a:r>
              <a:rPr lang="en-US" sz="1800" dirty="0"/>
              <a:t>&lt;</a:t>
            </a:r>
            <a:r>
              <a:rPr lang="ru-RU" sz="1800" dirty="0" err="1"/>
              <a:t>логічний</a:t>
            </a:r>
            <a:r>
              <a:rPr lang="ru-RU" sz="1800" dirty="0"/>
              <a:t> </a:t>
            </a:r>
            <a:r>
              <a:rPr lang="ru-RU" sz="1800" dirty="0" err="1"/>
              <a:t>вираз</a:t>
            </a:r>
            <a:r>
              <a:rPr lang="ru-RU" sz="1800" dirty="0"/>
              <a:t> 1&gt;:</a:t>
            </a:r>
            <a:endParaRPr lang="uk-UA" dirty="0"/>
          </a:p>
          <a:p>
            <a:pPr indent="442913"/>
            <a:r>
              <a:rPr lang="uk-UA" dirty="0"/>
              <a:t>&lt;блок_1 &gt;</a:t>
            </a:r>
          </a:p>
          <a:p>
            <a:r>
              <a:rPr lang="uk-UA" dirty="0"/>
              <a:t>…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sz="1800" dirty="0"/>
              <a:t>&lt;</a:t>
            </a:r>
            <a:r>
              <a:rPr lang="ru-RU" sz="1800" dirty="0" err="1"/>
              <a:t>логічний</a:t>
            </a:r>
            <a:r>
              <a:rPr lang="ru-RU" sz="1800" dirty="0"/>
              <a:t> </a:t>
            </a:r>
            <a:r>
              <a:rPr lang="ru-RU" sz="1800" dirty="0" err="1"/>
              <a:t>вираз</a:t>
            </a:r>
            <a:r>
              <a:rPr lang="ru-RU" sz="1800" dirty="0"/>
              <a:t> </a:t>
            </a:r>
            <a:r>
              <a:rPr lang="en-US" sz="1800" dirty="0"/>
              <a:t>N</a:t>
            </a:r>
            <a:r>
              <a:rPr lang="ru-RU" sz="1800" dirty="0"/>
              <a:t>&gt;:</a:t>
            </a:r>
            <a:endParaRPr lang="en-US" dirty="0"/>
          </a:p>
          <a:p>
            <a:pPr indent="442913"/>
            <a:r>
              <a:rPr lang="en-US" dirty="0"/>
              <a:t>&lt;</a:t>
            </a:r>
            <a:r>
              <a:rPr lang="uk-UA" dirty="0"/>
              <a:t>блок_</a:t>
            </a:r>
            <a:r>
              <a:rPr lang="en-US" dirty="0"/>
              <a:t>N&gt;</a:t>
            </a:r>
          </a:p>
          <a:p>
            <a:r>
              <a:rPr lang="en-US" dirty="0"/>
              <a:t>else:</a:t>
            </a:r>
          </a:p>
          <a:p>
            <a:pPr indent="442913"/>
            <a:r>
              <a:rPr lang="en-US" dirty="0"/>
              <a:t>&lt;</a:t>
            </a:r>
            <a:r>
              <a:rPr lang="uk-UA" dirty="0"/>
              <a:t>блок_</a:t>
            </a:r>
            <a:r>
              <a:rPr lang="en-US" dirty="0"/>
              <a:t>N+1&gt;</a:t>
            </a:r>
            <a:endParaRPr lang="LID4096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CA8D8CB-921F-4F76-A2B7-03B547B78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221" y="849208"/>
            <a:ext cx="3150561" cy="29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DCDBE-C912-446E-9660-F9B27921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Одноальтернативне</a:t>
            </a:r>
            <a:r>
              <a:rPr lang="uk-UA" dirty="0"/>
              <a:t> розгалуження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A0C18-9AF9-43FF-8202-997766AD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881744"/>
            <a:ext cx="3700273" cy="3427615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FF0000"/>
                </a:solidFill>
              </a:rPr>
              <a:t>if</a:t>
            </a:r>
            <a:r>
              <a:rPr lang="es-ES" sz="3200" b="1" dirty="0"/>
              <a:t> x &gt; 4:</a:t>
            </a:r>
          </a:p>
          <a:p>
            <a:pPr marL="90488" indent="712788"/>
            <a:r>
              <a:rPr lang="es-ES" sz="3200" b="1" dirty="0"/>
              <a:t>y = 2 * x + 5;</a:t>
            </a:r>
          </a:p>
          <a:p>
            <a:pPr marL="90488" indent="712788"/>
            <a:r>
              <a:rPr lang="es-ES" sz="3200" b="1" dirty="0"/>
              <a:t>z = y + x * x</a:t>
            </a:r>
            <a:endParaRPr lang="LID4096" sz="3200" b="1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ADD3ED-4498-4BC4-B707-E39DD449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1818" y="2084832"/>
            <a:ext cx="5202382" cy="4224528"/>
          </a:xfrm>
        </p:spPr>
        <p:txBody>
          <a:bodyPr>
            <a:noAutofit/>
          </a:bodyPr>
          <a:lstStyle/>
          <a:p>
            <a:r>
              <a:rPr lang="ru-RU" sz="2800" dirty="0"/>
              <a:t>У </a:t>
            </a:r>
            <a:r>
              <a:rPr lang="ru-RU" sz="2800" dirty="0" err="1"/>
              <a:t>наведеному</a:t>
            </a:r>
            <a:r>
              <a:rPr lang="ru-RU" sz="2800" dirty="0"/>
              <a:t> </a:t>
            </a:r>
            <a:r>
              <a:rPr lang="ru-RU" sz="2800" dirty="0" err="1"/>
              <a:t>фрагменті</a:t>
            </a:r>
            <a:r>
              <a:rPr lang="ru-RU" sz="2800" dirty="0"/>
              <a:t> (приклад 1) </a:t>
            </a:r>
            <a:r>
              <a:rPr lang="ru-RU" sz="2800" dirty="0" err="1"/>
              <a:t>умовою</a:t>
            </a:r>
            <a:r>
              <a:rPr lang="ru-RU" sz="2800" dirty="0"/>
              <a:t> є </a:t>
            </a:r>
            <a:r>
              <a:rPr lang="ru-RU" sz="2800" dirty="0" err="1"/>
              <a:t>логічний</a:t>
            </a:r>
            <a:r>
              <a:rPr lang="ru-RU" sz="2800" dirty="0"/>
              <a:t> </a:t>
            </a:r>
            <a:r>
              <a:rPr lang="ru-RU" sz="2800" dirty="0" err="1"/>
              <a:t>вираз</a:t>
            </a:r>
            <a:r>
              <a:rPr lang="ru-RU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x&gt;4</a:t>
            </a:r>
            <a:r>
              <a:rPr lang="en-US" sz="2800" dirty="0"/>
              <a:t>. </a:t>
            </a:r>
            <a:r>
              <a:rPr lang="ru-RU" sz="2800" dirty="0" err="1"/>
              <a:t>Якщо</a:t>
            </a:r>
            <a:r>
              <a:rPr lang="ru-RU" sz="2800" dirty="0"/>
              <a:t> </a:t>
            </a:r>
            <a:r>
              <a:rPr lang="ru-RU" sz="2800" dirty="0" err="1"/>
              <a:t>він</a:t>
            </a:r>
            <a:r>
              <a:rPr lang="ru-RU" sz="2800" dirty="0"/>
              <a:t> </a:t>
            </a:r>
            <a:r>
              <a:rPr lang="ru-RU" sz="2800" dirty="0" err="1"/>
              <a:t>має</a:t>
            </a:r>
            <a:r>
              <a:rPr lang="ru-RU" sz="2800" dirty="0"/>
              <a:t> </a:t>
            </a:r>
            <a:r>
              <a:rPr lang="ru-RU" sz="2800" dirty="0" err="1"/>
              <a:t>значення</a:t>
            </a:r>
            <a:r>
              <a:rPr lang="ru-RU" sz="2800" dirty="0"/>
              <a:t> </a:t>
            </a:r>
            <a:r>
              <a:rPr lang="en-US" sz="2800" dirty="0"/>
              <a:t>True, </a:t>
            </a:r>
            <a:r>
              <a:rPr lang="ru-RU" sz="2800" dirty="0"/>
              <a:t>то </a:t>
            </a:r>
            <a:r>
              <a:rPr lang="ru-RU" sz="2800" dirty="0" err="1"/>
              <a:t>обчислюється</a:t>
            </a:r>
            <a:r>
              <a:rPr lang="ru-RU" sz="2800" dirty="0"/>
              <a:t> </a:t>
            </a:r>
            <a:r>
              <a:rPr lang="ru-RU" sz="2800" dirty="0" err="1"/>
              <a:t>значення</a:t>
            </a:r>
            <a:r>
              <a:rPr lang="ru-RU" sz="2800" dirty="0"/>
              <a:t> </a:t>
            </a:r>
            <a:r>
              <a:rPr lang="ru-RU" sz="2800" dirty="0" err="1"/>
              <a:t>виразу</a:t>
            </a:r>
            <a:r>
              <a:rPr lang="ru-RU" sz="2800" dirty="0"/>
              <a:t>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y = 2 * x + 5</a:t>
            </a:r>
            <a:r>
              <a:rPr lang="en-US" sz="2800" dirty="0"/>
              <a:t>, </a:t>
            </a:r>
            <a:r>
              <a:rPr lang="ru-RU" sz="2800" dirty="0" err="1"/>
              <a:t>потім</a:t>
            </a:r>
            <a:r>
              <a:rPr lang="ru-RU" sz="2800" dirty="0"/>
              <a:t> — </a:t>
            </a:r>
          </a:p>
          <a:p>
            <a:r>
              <a:rPr lang="ru-RU" sz="2800" dirty="0" err="1"/>
              <a:t>виразу</a:t>
            </a:r>
            <a:r>
              <a:rPr lang="ru-RU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z = y + x * x</a:t>
            </a:r>
            <a:r>
              <a:rPr lang="en-US" sz="2800" dirty="0"/>
              <a:t>. </a:t>
            </a:r>
            <a:r>
              <a:rPr lang="ru-RU" sz="2800" dirty="0" err="1"/>
              <a:t>Після</a:t>
            </a:r>
            <a:r>
              <a:rPr lang="ru-RU" sz="2800" dirty="0"/>
              <a:t> </a:t>
            </a:r>
            <a:r>
              <a:rPr lang="ru-RU" sz="2800" dirty="0" err="1"/>
              <a:t>завершення</a:t>
            </a:r>
            <a:r>
              <a:rPr lang="ru-RU" sz="2800" dirty="0"/>
              <a:t>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/>
              <a:t>обчислення</a:t>
            </a:r>
            <a:r>
              <a:rPr lang="ru-RU" sz="2800" dirty="0"/>
              <a:t> </a:t>
            </a:r>
            <a:r>
              <a:rPr lang="ru-RU" sz="2800" dirty="0" err="1"/>
              <a:t>буд</a:t>
            </a:r>
            <a:r>
              <a:rPr lang="ru-RU" sz="2800" dirty="0"/>
              <a:t> </a:t>
            </a:r>
            <a:r>
              <a:rPr lang="ru-RU" sz="2800" dirty="0" err="1"/>
              <a:t>виконуватися</a:t>
            </a:r>
            <a:r>
              <a:rPr lang="ru-RU" sz="2800" dirty="0"/>
              <a:t> оператор,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розташовано</a:t>
            </a:r>
            <a:r>
              <a:rPr lang="ru-RU" sz="2800" dirty="0"/>
              <a:t> </a:t>
            </a:r>
            <a:r>
              <a:rPr lang="ru-RU" sz="2800" dirty="0" err="1"/>
              <a:t>безпосередньо</a:t>
            </a:r>
            <a:r>
              <a:rPr lang="ru-RU" sz="2800" dirty="0"/>
              <a:t> за оператором </a:t>
            </a:r>
            <a:r>
              <a:rPr lang="ru-RU" sz="2800" dirty="0" err="1"/>
              <a:t>умовного</a:t>
            </a:r>
            <a:r>
              <a:rPr lang="ru-RU" sz="2800" dirty="0"/>
              <a:t> переходу.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74335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DCDBE-C912-446E-9660-F9B27921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двоальтернативне</a:t>
            </a:r>
            <a:r>
              <a:rPr lang="uk-UA" dirty="0"/>
              <a:t> розгалуження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A0C18-9AF9-43FF-8202-997766AD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881744"/>
            <a:ext cx="4074346" cy="3427615"/>
          </a:xfrm>
        </p:spPr>
        <p:txBody>
          <a:bodyPr>
            <a:normAutofit fontScale="92500" lnSpcReduction="10000"/>
          </a:bodyPr>
          <a:lstStyle/>
          <a:p>
            <a:r>
              <a:rPr lang="es-ES" sz="3200" dirty="0"/>
              <a:t>if x==10:</a:t>
            </a:r>
          </a:p>
          <a:p>
            <a:pPr marL="90488" indent="893763"/>
            <a:r>
              <a:rPr lang="es-ES" sz="3200" dirty="0"/>
              <a:t>y = " Python "</a:t>
            </a:r>
          </a:p>
          <a:p>
            <a:pPr marL="90488" indent="893763"/>
            <a:r>
              <a:rPr lang="es-ES" sz="3200" dirty="0"/>
              <a:t>print ( " y= " , y)</a:t>
            </a:r>
          </a:p>
          <a:p>
            <a:r>
              <a:rPr lang="es-ES" sz="3200" dirty="0"/>
              <a:t>else:</a:t>
            </a:r>
          </a:p>
          <a:p>
            <a:pPr marL="90488" indent="893763"/>
            <a:r>
              <a:rPr lang="es-ES" sz="3200" dirty="0"/>
              <a:t>y = " Pascal "</a:t>
            </a:r>
          </a:p>
          <a:p>
            <a:pPr marL="90488" indent="893763"/>
            <a:r>
              <a:rPr lang="es-ES" sz="3200" dirty="0"/>
              <a:t>print ( " y= " , y</a:t>
            </a:r>
            <a:r>
              <a:rPr lang="uk-UA" sz="3200" dirty="0"/>
              <a:t>)</a:t>
            </a:r>
            <a:endParaRPr lang="LID4096" sz="3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ADD3ED-4498-4BC4-B707-E39DD449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1818" y="2881744"/>
            <a:ext cx="5202382" cy="3427616"/>
          </a:xfrm>
        </p:spPr>
        <p:txBody>
          <a:bodyPr>
            <a:noAutofit/>
          </a:bodyPr>
          <a:lstStyle/>
          <a:p>
            <a:r>
              <a:rPr lang="ru-RU" sz="3200" dirty="0"/>
              <a:t>У </a:t>
            </a:r>
            <a:r>
              <a:rPr lang="ru-RU" sz="3200" dirty="0" err="1"/>
              <a:t>цьому</a:t>
            </a:r>
            <a:r>
              <a:rPr lang="ru-RU" sz="3200" dirty="0"/>
              <a:t> </a:t>
            </a:r>
            <a:r>
              <a:rPr lang="ru-RU" sz="3200" dirty="0" err="1"/>
              <a:t>прикладі</a:t>
            </a:r>
            <a:r>
              <a:rPr lang="ru-RU" sz="3200" dirty="0"/>
              <a:t>, </a:t>
            </a:r>
            <a:r>
              <a:rPr lang="ru-RU" sz="3200" dirty="0" err="1"/>
              <a:t>якщо</a:t>
            </a:r>
            <a:r>
              <a:rPr lang="ru-RU" sz="3200" dirty="0"/>
              <a:t> </a:t>
            </a:r>
            <a:r>
              <a:rPr lang="ru-RU" sz="3200" dirty="0" err="1"/>
              <a:t>значення</a:t>
            </a:r>
            <a:r>
              <a:rPr lang="ru-RU" sz="3200" dirty="0"/>
              <a:t> </a:t>
            </a:r>
            <a:r>
              <a:rPr lang="ru-RU" sz="3200" dirty="0" err="1"/>
              <a:t>змінної</a:t>
            </a:r>
            <a:r>
              <a:rPr lang="ru-RU" sz="3200" dirty="0"/>
              <a:t> </a:t>
            </a:r>
            <a:r>
              <a:rPr lang="en-US" sz="3200" dirty="0"/>
              <a:t>x</a:t>
            </a:r>
          </a:p>
          <a:p>
            <a:r>
              <a:rPr lang="ru-RU" sz="3200" dirty="0" err="1"/>
              <a:t>дорівнює</a:t>
            </a:r>
            <a:r>
              <a:rPr lang="ru-RU" sz="3200" dirty="0"/>
              <a:t> 10, </a:t>
            </a:r>
            <a:r>
              <a:rPr lang="ru-RU" sz="3200" dirty="0" err="1"/>
              <a:t>виводиться</a:t>
            </a:r>
            <a:r>
              <a:rPr lang="ru-RU" sz="3200" dirty="0"/>
              <a:t> </a:t>
            </a:r>
            <a:r>
              <a:rPr lang="ru-RU" sz="3200" dirty="0" err="1"/>
              <a:t>повідомлення</a:t>
            </a:r>
            <a:r>
              <a:rPr lang="ru-RU" sz="3200" dirty="0"/>
              <a:t> </a:t>
            </a:r>
            <a:r>
              <a:rPr lang="en-US" sz="3200" dirty="0"/>
              <a:t>Python,</a:t>
            </a:r>
          </a:p>
          <a:p>
            <a:r>
              <a:rPr lang="ru-RU" sz="3200" dirty="0" err="1"/>
              <a:t>інакше</a:t>
            </a:r>
            <a:r>
              <a:rPr lang="ru-RU" sz="3200" dirty="0"/>
              <a:t> — </a:t>
            </a:r>
            <a:r>
              <a:rPr lang="en-US" sz="3200" dirty="0"/>
              <a:t>Pascal.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29249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DCDBE-C912-446E-9660-F9B27921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багатоальтернативне</a:t>
            </a:r>
            <a:r>
              <a:rPr lang="uk-UA" dirty="0"/>
              <a:t> розгалуження</a:t>
            </a:r>
            <a:endParaRPr lang="LID4096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DCF1F6-D277-4712-8007-8032E645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86" y="2305190"/>
            <a:ext cx="9203666" cy="427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8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A4130-B2EF-47C0-9FC0-CCAB67F7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44417" cy="1499616"/>
          </a:xfrm>
        </p:spPr>
        <p:txBody>
          <a:bodyPr>
            <a:normAutofit/>
          </a:bodyPr>
          <a:lstStyle/>
          <a:p>
            <a:r>
              <a:rPr lang="ru-RU" dirty="0" err="1"/>
              <a:t>Вкладені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</a:t>
            </a:r>
            <a:r>
              <a:rPr lang="ru-RU" dirty="0" err="1"/>
              <a:t>умовного</a:t>
            </a:r>
            <a:r>
              <a:rPr lang="ru-RU" dirty="0"/>
              <a:t> переходу</a:t>
            </a:r>
            <a:endParaRPr lang="LID4096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A63CA6-A374-4298-AA0C-E32867A0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7" y="2103324"/>
            <a:ext cx="9297508" cy="45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A4130-B2EF-47C0-9FC0-CCAB67F7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475145" cy="1499616"/>
          </a:xfrm>
        </p:spPr>
        <p:txBody>
          <a:bodyPr>
            <a:normAutofit/>
          </a:bodyPr>
          <a:lstStyle/>
          <a:p>
            <a:r>
              <a:rPr lang="ru-RU" dirty="0" err="1"/>
              <a:t>Вкладені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</a:t>
            </a:r>
            <a:r>
              <a:rPr lang="ru-RU" dirty="0" err="1"/>
              <a:t>умовного</a:t>
            </a:r>
            <a:r>
              <a:rPr lang="ru-RU" dirty="0"/>
              <a:t> переходу</a:t>
            </a:r>
            <a:endParaRPr lang="LID4096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288CD3-7DD8-44C3-BF57-20342FA3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112961"/>
            <a:ext cx="10021872" cy="20988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CB6D59-4391-4728-8B61-E01CE108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68" y="3602182"/>
            <a:ext cx="5594404" cy="29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0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6CE89-0B72-46F3-9B3B-33B0A251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47436" cy="1499616"/>
          </a:xfrm>
        </p:spPr>
        <p:txBody>
          <a:bodyPr/>
          <a:lstStyle/>
          <a:p>
            <a:r>
              <a:rPr lang="ru-RU" dirty="0" err="1"/>
              <a:t>Вкладені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</a:t>
            </a:r>
            <a:r>
              <a:rPr lang="ru-RU" dirty="0" err="1"/>
              <a:t>умовного</a:t>
            </a:r>
            <a:r>
              <a:rPr lang="ru-RU" dirty="0"/>
              <a:t> переходу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11452-F338-4AD0-8578-908604BC0464}"/>
              </a:ext>
            </a:extLst>
          </p:cNvPr>
          <p:cNvSpPr txBox="1"/>
          <p:nvPr/>
        </p:nvSpPr>
        <p:spPr>
          <a:xfrm>
            <a:off x="1024128" y="1911927"/>
            <a:ext cx="10572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400" dirty="0"/>
              <a:t>За рейтингом УЄФА футбольні команди розташовано так: «Реал», «Барселона», «Баварія»,</a:t>
            </a:r>
            <a:r>
              <a:rPr lang="uk-UA" sz="2400" dirty="0"/>
              <a:t> </a:t>
            </a:r>
            <a:r>
              <a:rPr lang="LID4096" sz="2400" dirty="0"/>
              <a:t>«Челсі», «Атлетіко», «Бенфіка», «Шальке-04»,</a:t>
            </a:r>
            <a:r>
              <a:rPr lang="uk-UA" sz="2400" dirty="0"/>
              <a:t> </a:t>
            </a:r>
            <a:r>
              <a:rPr lang="LID4096" sz="2400" dirty="0"/>
              <a:t>«Порту», «Арсенал»</a:t>
            </a:r>
            <a:r>
              <a:rPr lang="uk-UA" sz="2400" dirty="0"/>
              <a:t>, </a:t>
            </a:r>
            <a:r>
              <a:rPr lang="LID4096" sz="2400" dirty="0"/>
              <a:t>«Манчестер». </a:t>
            </a:r>
            <a:r>
              <a:rPr lang="uk-UA" sz="2400" dirty="0"/>
              <a:t>З</a:t>
            </a:r>
            <a:r>
              <a:rPr lang="LID4096" sz="2400" dirty="0"/>
              <a:t>а номером команди</a:t>
            </a:r>
            <a:r>
              <a:rPr lang="uk-UA" sz="2400" dirty="0"/>
              <a:t> </a:t>
            </a:r>
            <a:r>
              <a:rPr lang="LID4096" sz="2400" dirty="0"/>
              <a:t>визначає країну.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A3C03-4146-457E-82BA-E4C3029E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3" y="3025550"/>
            <a:ext cx="8714286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§§ 3.1, 3.2</a:t>
            </a:r>
          </a:p>
          <a:p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784</TotalTime>
  <Words>280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Интеграл</vt:lpstr>
      <vt:lpstr>Реалізація алгоритмів з розгалуженням. Вкладені оператори умовного переходу</vt:lpstr>
      <vt:lpstr>Типи розгалужень</vt:lpstr>
      <vt:lpstr>Одноальтернативне розгалуження</vt:lpstr>
      <vt:lpstr>двоальтернативне розгалуження</vt:lpstr>
      <vt:lpstr>багатоальтернативне розгалуження</vt:lpstr>
      <vt:lpstr>Вкладені оператори умовного переходу</vt:lpstr>
      <vt:lpstr>Вкладені оператори умовного переходу</vt:lpstr>
      <vt:lpstr>Вкладені оператори умовного переходу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23</cp:revision>
  <dcterms:created xsi:type="dcterms:W3CDTF">2020-09-12T08:46:13Z</dcterms:created>
  <dcterms:modified xsi:type="dcterms:W3CDTF">2020-09-23T16:32:02Z</dcterms:modified>
</cp:coreProperties>
</file>