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69" r:id="rId4"/>
    <p:sldId id="266" r:id="rId5"/>
    <p:sldId id="267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408324-A84C-4A45-93B6-78D079CCE772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472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665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8373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4174CD-F7AA-4C04-9BD5-2059979C8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0715" y="5104262"/>
            <a:ext cx="1168521" cy="11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96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117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5510B37-1949-4FDA-B2BD-BB2D5739FA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352" y="5076967"/>
            <a:ext cx="1313065" cy="13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60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B96420-1B99-4648-99B8-A192D33A53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4381" y="4995081"/>
            <a:ext cx="1314279" cy="13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059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70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823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548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29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3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ловари и их методы в Python">
            <a:extLst>
              <a:ext uri="{FF2B5EF4-FFF2-40B4-BE49-F238E27FC236}">
                <a16:creationId xmlns:a16="http://schemas.microsoft.com/office/drawing/2014/main" id="{532936D4-6B33-4299-887C-91C103CD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236" y="4017818"/>
            <a:ext cx="8326582" cy="291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F0FB2-F64B-45BF-A006-5EE63F0F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" y="1097834"/>
            <a:ext cx="11859491" cy="269831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ru-RU" sz="7200" dirty="0" err="1"/>
              <a:t>Кортежі</a:t>
            </a:r>
            <a:r>
              <a:rPr lang="ru-RU" sz="7200" dirty="0"/>
              <a:t>, </a:t>
            </a:r>
            <a:r>
              <a:rPr lang="ru-RU" sz="7200" dirty="0" err="1"/>
              <a:t>діапазони</a:t>
            </a:r>
            <a:r>
              <a:rPr lang="ru-RU" sz="7200" dirty="0"/>
              <a:t>, </a:t>
            </a:r>
            <a:r>
              <a:rPr lang="ru-RU" sz="7200" dirty="0" err="1"/>
              <a:t>множини</a:t>
            </a:r>
            <a:r>
              <a:rPr lang="ru-RU" sz="7200" dirty="0"/>
              <a:t>. Словники. </a:t>
            </a:r>
            <a:r>
              <a:rPr lang="ru-RU" sz="7200" dirty="0" err="1"/>
              <a:t>Функції</a:t>
            </a:r>
            <a:r>
              <a:rPr lang="ru-RU" sz="7200" dirty="0"/>
              <a:t>, </a:t>
            </a:r>
            <a:r>
              <a:rPr lang="ru-RU" sz="7200" dirty="0" err="1"/>
              <a:t>операції</a:t>
            </a:r>
            <a:r>
              <a:rPr lang="ru-RU" sz="7200" dirty="0"/>
              <a:t> і </a:t>
            </a:r>
            <a:r>
              <a:rPr lang="ru-RU" sz="7200" dirty="0" err="1"/>
              <a:t>методи</a:t>
            </a:r>
            <a:r>
              <a:rPr lang="ru-RU" sz="7200" dirty="0"/>
              <a:t> </a:t>
            </a:r>
            <a:r>
              <a:rPr lang="ru-RU" sz="7200" dirty="0" err="1"/>
              <a:t>опрацювання</a:t>
            </a:r>
            <a:r>
              <a:rPr lang="ru-RU" sz="7200" dirty="0"/>
              <a:t> </a:t>
            </a:r>
            <a:r>
              <a:rPr lang="ru-RU" sz="7200" dirty="0" err="1"/>
              <a:t>словників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66906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1C071-44A2-410D-B39C-6B41098E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Приклади роботи з словниками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1CFE6-2D72-44AD-BB71-B272F0F7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8441E9-9EA5-4A01-9C1E-3AC459827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86000"/>
            <a:ext cx="9720072" cy="366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4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1C071-44A2-410D-B39C-6B41098E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Приклади роботи з словниками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1CFE6-2D72-44AD-BB71-B272F0F7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660B72-C18F-4C0A-A9C3-1F62D88A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63" y="2077905"/>
            <a:ext cx="9955737" cy="385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98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1C071-44A2-410D-B39C-6B41098E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Приклади роботи з словниками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1CFE6-2D72-44AD-BB71-B272F0F7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A73E48-644D-4077-AE12-015F57E7C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60" y="2286000"/>
            <a:ext cx="938095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16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1C071-44A2-410D-B39C-6B41098E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Приклади роботи з словниками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1CFE6-2D72-44AD-BB71-B272F0F7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F914B2-6CBF-4E58-959D-1570E4830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961977"/>
            <a:ext cx="8545508" cy="474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82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71CFC-E8A8-406B-86FE-2AF24CE4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Домашнє завдання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93F01-2D47-43D4-8B9D-B8D56677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3600" dirty="0"/>
              <a:t>§§ 4.2, 4.3</a:t>
            </a:r>
            <a:r>
              <a:rPr lang="en-US" sz="3600" dirty="0"/>
              <a:t> </a:t>
            </a:r>
            <a:endParaRPr lang="uk-UA" sz="3600" dirty="0"/>
          </a:p>
          <a:p>
            <a:endParaRPr lang="uk-UA" sz="3600" dirty="0"/>
          </a:p>
          <a:p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214611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кортежі</a:t>
            </a:r>
            <a:endParaRPr lang="LID4096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C05E9E-D0EA-4AE7-BC6C-ECF4380B8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685309"/>
          </a:xfrm>
        </p:spPr>
        <p:txBody>
          <a:bodyPr>
            <a:normAutofit/>
          </a:bodyPr>
          <a:lstStyle/>
          <a:p>
            <a:r>
              <a:rPr lang="ru-RU" sz="3200" b="1" dirty="0"/>
              <a:t>Кортеж</a:t>
            </a:r>
            <a:r>
              <a:rPr lang="ru-RU" sz="3200" dirty="0"/>
              <a:t> — </a:t>
            </a:r>
            <a:r>
              <a:rPr lang="ru-RU" sz="3200" dirty="0" err="1"/>
              <a:t>це</a:t>
            </a:r>
            <a:r>
              <a:rPr lang="ru-RU" sz="3200" dirty="0"/>
              <a:t> </a:t>
            </a:r>
            <a:r>
              <a:rPr lang="ru-RU" sz="3200" dirty="0" err="1"/>
              <a:t>незмінна</a:t>
            </a:r>
            <a:r>
              <a:rPr lang="ru-RU" sz="3200" dirty="0"/>
              <a:t> </a:t>
            </a:r>
            <a:r>
              <a:rPr lang="ru-RU" sz="3200" dirty="0" err="1"/>
              <a:t>впорядкована</a:t>
            </a:r>
            <a:r>
              <a:rPr lang="ru-RU" sz="3200" dirty="0"/>
              <a:t> </a:t>
            </a:r>
            <a:r>
              <a:rPr lang="ru-RU" sz="3200" dirty="0" err="1"/>
              <a:t>колекція</a:t>
            </a:r>
            <a:r>
              <a:rPr lang="ru-RU" sz="3200" dirty="0"/>
              <a:t> </a:t>
            </a:r>
            <a:r>
              <a:rPr lang="ru-RU" sz="3200" dirty="0" err="1"/>
              <a:t>об’єктів</a:t>
            </a:r>
            <a:r>
              <a:rPr lang="ru-RU" sz="3200" dirty="0"/>
              <a:t> будь-</a:t>
            </a:r>
            <a:r>
              <a:rPr lang="ru-RU" sz="3200" dirty="0" err="1"/>
              <a:t>якого</a:t>
            </a:r>
            <a:r>
              <a:rPr lang="ru-RU" sz="3200" dirty="0"/>
              <a:t> типу в </a:t>
            </a:r>
            <a:r>
              <a:rPr lang="ru-RU" sz="3200" dirty="0" err="1"/>
              <a:t>круглих</a:t>
            </a:r>
            <a:r>
              <a:rPr lang="ru-RU" sz="3200" dirty="0"/>
              <a:t> дужках (</a:t>
            </a:r>
            <a:r>
              <a:rPr lang="ru-RU" sz="3200" dirty="0" err="1"/>
              <a:t>або</a:t>
            </a:r>
            <a:r>
              <a:rPr lang="ru-RU" sz="3200" dirty="0"/>
              <a:t> без них), </a:t>
            </a:r>
            <a:r>
              <a:rPr lang="ru-RU" sz="3200" dirty="0" err="1"/>
              <a:t>які</a:t>
            </a:r>
            <a:r>
              <a:rPr lang="ru-RU" sz="3200" dirty="0"/>
              <a:t> </a:t>
            </a:r>
            <a:r>
              <a:rPr lang="ru-RU" sz="3200" dirty="0" err="1"/>
              <a:t>відокремлюються</a:t>
            </a:r>
            <a:r>
              <a:rPr lang="ru-RU" sz="3200" dirty="0"/>
              <a:t> один </a:t>
            </a:r>
            <a:r>
              <a:rPr lang="ru-RU" sz="3200" dirty="0" err="1"/>
              <a:t>від</a:t>
            </a:r>
            <a:r>
              <a:rPr lang="ru-RU" sz="3200" dirty="0"/>
              <a:t> одного комою.</a:t>
            </a:r>
          </a:p>
          <a:p>
            <a:endParaRPr lang="ru-RU" sz="3200" dirty="0"/>
          </a:p>
          <a:p>
            <a:r>
              <a:rPr lang="ru-RU" sz="3200" dirty="0"/>
              <a:t>У </a:t>
            </a:r>
            <a:r>
              <a:rPr lang="ru-RU" sz="3200" dirty="0" err="1"/>
              <a:t>мові</a:t>
            </a:r>
            <a:r>
              <a:rPr lang="ru-RU" sz="3200" dirty="0"/>
              <a:t> </a:t>
            </a:r>
            <a:r>
              <a:rPr lang="en-US" sz="3200" dirty="0"/>
              <a:t>Python </a:t>
            </a:r>
            <a:r>
              <a:rPr lang="ru-RU" sz="3200" dirty="0"/>
              <a:t>кортеж (англ. </a:t>
            </a:r>
            <a:r>
              <a:rPr lang="en-US" sz="3200" b="1" dirty="0"/>
              <a:t>tuple</a:t>
            </a:r>
            <a:r>
              <a:rPr lang="en-US" sz="3200" dirty="0"/>
              <a:t>) </a:t>
            </a:r>
            <a:r>
              <a:rPr lang="ru-RU" sz="3200" dirty="0" err="1"/>
              <a:t>відрізняється</a:t>
            </a:r>
            <a:r>
              <a:rPr lang="ru-RU" sz="3200" dirty="0"/>
              <a:t> </a:t>
            </a:r>
            <a:r>
              <a:rPr lang="ru-RU" sz="3200" dirty="0" err="1"/>
              <a:t>від</a:t>
            </a:r>
            <a:r>
              <a:rPr lang="ru-RU" sz="3200" dirty="0"/>
              <a:t> списку </a:t>
            </a:r>
            <a:r>
              <a:rPr lang="ru-RU" sz="3200" dirty="0" err="1"/>
              <a:t>тим</a:t>
            </a:r>
            <a:r>
              <a:rPr lang="ru-RU" sz="3200" dirty="0"/>
              <a:t>, </a:t>
            </a:r>
            <a:r>
              <a:rPr lang="ru-RU" sz="3200" dirty="0" err="1"/>
              <a:t>що</a:t>
            </a:r>
            <a:r>
              <a:rPr lang="ru-RU" sz="3200" dirty="0"/>
              <a:t> </a:t>
            </a:r>
            <a:r>
              <a:rPr lang="ru-RU" sz="3200" dirty="0" err="1"/>
              <a:t>елементи</a:t>
            </a:r>
            <a:r>
              <a:rPr lang="ru-RU" sz="3200" dirty="0"/>
              <a:t> кортежу </a:t>
            </a:r>
            <a:r>
              <a:rPr lang="ru-RU" sz="3200" dirty="0" err="1"/>
              <a:t>після</a:t>
            </a:r>
            <a:r>
              <a:rPr lang="ru-RU" sz="3200" dirty="0"/>
              <a:t> </a:t>
            </a:r>
            <a:r>
              <a:rPr lang="ru-RU" sz="3200" dirty="0" err="1"/>
              <a:t>його</a:t>
            </a:r>
            <a:r>
              <a:rPr lang="ru-RU" sz="3200" dirty="0"/>
              <a:t> </a:t>
            </a:r>
            <a:r>
              <a:rPr lang="ru-RU" sz="3200" dirty="0" err="1"/>
              <a:t>створення</a:t>
            </a:r>
            <a:r>
              <a:rPr lang="ru-RU" sz="3200" dirty="0"/>
              <a:t> не </a:t>
            </a:r>
            <a:r>
              <a:rPr lang="ru-RU" sz="3200" dirty="0" err="1"/>
              <a:t>можна</a:t>
            </a:r>
            <a:r>
              <a:rPr lang="ru-RU" sz="3200" dirty="0"/>
              <a:t> </a:t>
            </a:r>
            <a:r>
              <a:rPr lang="ru-RU" sz="3200" dirty="0" err="1"/>
              <a:t>змінювати</a:t>
            </a:r>
            <a:r>
              <a:rPr lang="ru-RU" sz="3200" dirty="0"/>
              <a:t> </a:t>
            </a:r>
            <a:r>
              <a:rPr lang="ru-RU" sz="3200" dirty="0" err="1"/>
              <a:t>жодним</a:t>
            </a:r>
            <a:r>
              <a:rPr lang="ru-RU" sz="3200" dirty="0"/>
              <a:t> чином.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12469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EE660-7D59-42DF-ADA0-F0B39D45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Робота з кортежами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C1FEA-3AE9-44D0-85AA-F7045E70F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Кортежі</a:t>
            </a:r>
            <a:r>
              <a:rPr lang="ru-RU" sz="3600" dirty="0"/>
              <a:t> </a:t>
            </a:r>
            <a:r>
              <a:rPr lang="ru-RU" sz="3600" dirty="0" err="1"/>
              <a:t>підтримують</a:t>
            </a:r>
            <a:r>
              <a:rPr lang="ru-RU" sz="3600" dirty="0"/>
              <a:t> </a:t>
            </a:r>
            <a:r>
              <a:rPr lang="ru-RU" sz="3600" dirty="0" err="1"/>
              <a:t>функції</a:t>
            </a:r>
            <a:r>
              <a:rPr lang="ru-RU" sz="3600" dirty="0"/>
              <a:t> </a:t>
            </a:r>
            <a:r>
              <a:rPr lang="en-US" sz="3600" dirty="0" err="1"/>
              <a:t>len</a:t>
            </a:r>
            <a:r>
              <a:rPr lang="en-US" sz="3600" dirty="0"/>
              <a:t>(), min(), max(), </a:t>
            </a:r>
            <a:r>
              <a:rPr lang="ru-RU" sz="3600" dirty="0" err="1"/>
              <a:t>методи</a:t>
            </a:r>
            <a:r>
              <a:rPr lang="ru-RU" sz="3600" dirty="0"/>
              <a:t> </a:t>
            </a:r>
            <a:r>
              <a:rPr lang="en-US" sz="3600" dirty="0"/>
              <a:t>index()</a:t>
            </a:r>
            <a:r>
              <a:rPr lang="uk-UA" sz="3600" dirty="0"/>
              <a:t> </a:t>
            </a:r>
            <a:r>
              <a:rPr lang="ru-RU" sz="3600" dirty="0"/>
              <a:t>і </a:t>
            </a:r>
            <a:r>
              <a:rPr lang="en-US" sz="3600" dirty="0"/>
              <a:t>count(), </a:t>
            </a:r>
            <a:r>
              <a:rPr lang="ru-RU" sz="3600" dirty="0" err="1"/>
              <a:t>сутність</a:t>
            </a:r>
            <a:r>
              <a:rPr lang="ru-RU" sz="3600" dirty="0"/>
              <a:t> </a:t>
            </a:r>
            <a:r>
              <a:rPr lang="ru-RU" sz="3600" dirty="0" err="1"/>
              <a:t>яких</a:t>
            </a:r>
            <a:r>
              <a:rPr lang="ru-RU" sz="3600" dirty="0"/>
              <a:t> </a:t>
            </a:r>
            <a:r>
              <a:rPr lang="ru-RU" sz="3600" dirty="0" err="1"/>
              <a:t>розглядалася</a:t>
            </a:r>
            <a:r>
              <a:rPr lang="ru-RU" sz="3600" dirty="0"/>
              <a:t> в </a:t>
            </a:r>
            <a:r>
              <a:rPr lang="ru-RU" sz="3600" dirty="0" err="1"/>
              <a:t>процесі</a:t>
            </a:r>
            <a:r>
              <a:rPr lang="ru-RU" sz="3600" dirty="0"/>
              <a:t> </a:t>
            </a:r>
            <a:r>
              <a:rPr lang="ru-RU" sz="3600" dirty="0" err="1"/>
              <a:t>опису</a:t>
            </a:r>
            <a:r>
              <a:rPr lang="ru-RU" sz="3600" dirty="0"/>
              <a:t> </a:t>
            </a:r>
            <a:r>
              <a:rPr lang="ru-RU" sz="3600" dirty="0" err="1"/>
              <a:t>списків</a:t>
            </a:r>
            <a:r>
              <a:rPr lang="ru-RU" sz="3600" dirty="0"/>
              <a:t>.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404330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діапазони</a:t>
            </a:r>
            <a:endParaRPr lang="LID4096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C05E9E-D0EA-4AE7-BC6C-ECF4380B8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685309"/>
          </a:xfrm>
        </p:spPr>
        <p:txBody>
          <a:bodyPr>
            <a:normAutofit fontScale="92500"/>
          </a:bodyPr>
          <a:lstStyle/>
          <a:p>
            <a:r>
              <a:rPr lang="ru-RU" sz="3200" b="1" dirty="0" err="1"/>
              <a:t>Діапазон</a:t>
            </a:r>
            <a:r>
              <a:rPr lang="ru-RU" sz="3200" b="1" dirty="0"/>
              <a:t> — </a:t>
            </a:r>
            <a:r>
              <a:rPr lang="ru-RU" sz="3200" dirty="0" err="1"/>
              <a:t>це</a:t>
            </a:r>
            <a:r>
              <a:rPr lang="ru-RU" sz="3200" dirty="0"/>
              <a:t> </a:t>
            </a:r>
            <a:r>
              <a:rPr lang="ru-RU" sz="3200" dirty="0" err="1"/>
              <a:t>незмінна</a:t>
            </a:r>
            <a:r>
              <a:rPr lang="ru-RU" sz="3200" dirty="0"/>
              <a:t> </a:t>
            </a:r>
            <a:r>
              <a:rPr lang="ru-RU" sz="3200" dirty="0" err="1"/>
              <a:t>послідовність</a:t>
            </a:r>
            <a:r>
              <a:rPr lang="ru-RU" sz="3200" dirty="0"/>
              <a:t> </a:t>
            </a:r>
            <a:r>
              <a:rPr lang="ru-RU" sz="3200" dirty="0" err="1"/>
              <a:t>цілих</a:t>
            </a:r>
            <a:r>
              <a:rPr lang="ru-RU" sz="3200" dirty="0"/>
              <a:t> чисел</a:t>
            </a:r>
          </a:p>
          <a:p>
            <a:r>
              <a:rPr lang="ru-RU" sz="3200" dirty="0" err="1"/>
              <a:t>із</a:t>
            </a:r>
            <a:r>
              <a:rPr lang="ru-RU" sz="3200" dirty="0"/>
              <a:t> </a:t>
            </a:r>
            <a:r>
              <a:rPr lang="ru-RU" sz="3200" dirty="0" err="1"/>
              <a:t>початковим</a:t>
            </a:r>
            <a:r>
              <a:rPr lang="ru-RU" sz="3200" dirty="0"/>
              <a:t>, </a:t>
            </a:r>
            <a:r>
              <a:rPr lang="ru-RU" sz="3200" dirty="0" err="1"/>
              <a:t>кінцевим</a:t>
            </a:r>
            <a:r>
              <a:rPr lang="ru-RU" sz="3200" dirty="0"/>
              <a:t> </a:t>
            </a:r>
            <a:r>
              <a:rPr lang="ru-RU" sz="3200" dirty="0" err="1"/>
              <a:t>значеннями</a:t>
            </a:r>
            <a:r>
              <a:rPr lang="ru-RU" sz="3200" dirty="0"/>
              <a:t> і кроком </a:t>
            </a:r>
            <a:r>
              <a:rPr lang="ru-RU" sz="3200" dirty="0" err="1"/>
              <a:t>їх</a:t>
            </a:r>
            <a:r>
              <a:rPr lang="ru-RU" sz="3200" dirty="0"/>
              <a:t> </a:t>
            </a:r>
            <a:r>
              <a:rPr lang="ru-RU" sz="3200" dirty="0" err="1"/>
              <a:t>зміни</a:t>
            </a:r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Для </a:t>
            </a:r>
            <a:r>
              <a:rPr lang="ru-RU" sz="3200" dirty="0" err="1"/>
              <a:t>створення</a:t>
            </a:r>
            <a:r>
              <a:rPr lang="ru-RU" sz="3200" dirty="0"/>
              <a:t> </a:t>
            </a:r>
            <a:r>
              <a:rPr lang="ru-RU" sz="3200" dirty="0" err="1"/>
              <a:t>діапазону</a:t>
            </a:r>
            <a:r>
              <a:rPr lang="ru-RU" sz="3200" dirty="0"/>
              <a:t> </a:t>
            </a:r>
            <a:r>
              <a:rPr lang="ru-RU" sz="3200" dirty="0" err="1"/>
              <a:t>призначена</a:t>
            </a:r>
            <a:r>
              <a:rPr lang="ru-RU" sz="3200" dirty="0"/>
              <a:t> </a:t>
            </a:r>
            <a:r>
              <a:rPr lang="ru-RU" sz="3200" dirty="0" err="1"/>
              <a:t>функція</a:t>
            </a:r>
            <a:r>
              <a:rPr lang="ru-RU" sz="3200" dirty="0"/>
              <a:t> </a:t>
            </a:r>
            <a:r>
              <a:rPr lang="ru-RU" sz="3200" dirty="0" err="1"/>
              <a:t>range</a:t>
            </a:r>
            <a:r>
              <a:rPr lang="ru-RU" sz="3200" dirty="0"/>
              <a:t>() </a:t>
            </a:r>
            <a:r>
              <a:rPr lang="ru-RU" sz="3200" dirty="0" err="1"/>
              <a:t>такої</a:t>
            </a:r>
            <a:endParaRPr lang="ru-RU" sz="3200" dirty="0"/>
          </a:p>
          <a:p>
            <a:r>
              <a:rPr lang="ru-RU" sz="3200" dirty="0" err="1"/>
              <a:t>структури</a:t>
            </a:r>
            <a:r>
              <a:rPr lang="ru-RU" sz="3200" dirty="0"/>
              <a:t>:</a:t>
            </a:r>
          </a:p>
          <a:p>
            <a:r>
              <a:rPr lang="ru-RU" sz="3200" dirty="0" err="1"/>
              <a:t>range</a:t>
            </a:r>
            <a:r>
              <a:rPr lang="ru-RU" sz="3200" dirty="0"/>
              <a:t>([початок,] </a:t>
            </a:r>
            <a:r>
              <a:rPr lang="ru-RU" sz="3200" dirty="0" err="1"/>
              <a:t>кінець</a:t>
            </a:r>
            <a:r>
              <a:rPr lang="ru-RU" sz="3200" dirty="0"/>
              <a:t>[, крок ])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94837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МНОжини</a:t>
            </a:r>
            <a:endParaRPr lang="LID4096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C05E9E-D0EA-4AE7-BC6C-ECF4380B8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685309"/>
          </a:xfrm>
        </p:spPr>
        <p:txBody>
          <a:bodyPr>
            <a:normAutofit/>
          </a:bodyPr>
          <a:lstStyle/>
          <a:p>
            <a:r>
              <a:rPr lang="ru-RU" sz="3200" b="1" dirty="0" err="1"/>
              <a:t>Множина</a:t>
            </a:r>
            <a:r>
              <a:rPr lang="ru-RU" sz="3200" b="1" dirty="0"/>
              <a:t> </a:t>
            </a:r>
            <a:r>
              <a:rPr lang="ru-RU" sz="3200" dirty="0"/>
              <a:t>— </a:t>
            </a:r>
            <a:r>
              <a:rPr lang="ru-RU" sz="3200" dirty="0" err="1"/>
              <a:t>це</a:t>
            </a:r>
            <a:r>
              <a:rPr lang="ru-RU" sz="3200" dirty="0"/>
              <a:t> </a:t>
            </a:r>
            <a:r>
              <a:rPr lang="ru-RU" sz="3200" dirty="0" err="1"/>
              <a:t>невпорядкована</a:t>
            </a:r>
            <a:r>
              <a:rPr lang="ru-RU" sz="3200" dirty="0"/>
              <a:t> </a:t>
            </a:r>
            <a:r>
              <a:rPr lang="ru-RU" sz="3200" dirty="0" err="1"/>
              <a:t>колекція</a:t>
            </a:r>
            <a:r>
              <a:rPr lang="ru-RU" sz="3200" dirty="0"/>
              <a:t> </a:t>
            </a:r>
            <a:r>
              <a:rPr lang="ru-RU" sz="3200" dirty="0" err="1"/>
              <a:t>унікальних</a:t>
            </a:r>
            <a:endParaRPr lang="ru-RU" sz="3200" dirty="0"/>
          </a:p>
          <a:p>
            <a:r>
              <a:rPr lang="ru-RU" sz="3200" dirty="0"/>
              <a:t>(тих, </a:t>
            </a:r>
            <a:r>
              <a:rPr lang="ru-RU" sz="3200" dirty="0" err="1"/>
              <a:t>що</a:t>
            </a:r>
            <a:r>
              <a:rPr lang="ru-RU" sz="3200" dirty="0"/>
              <a:t> не </a:t>
            </a:r>
            <a:r>
              <a:rPr lang="ru-RU" sz="3200" dirty="0" err="1"/>
              <a:t>повторюються</a:t>
            </a:r>
            <a:r>
              <a:rPr lang="ru-RU" sz="3200" dirty="0"/>
              <a:t>) </a:t>
            </a:r>
            <a:r>
              <a:rPr lang="ru-RU" sz="3200" dirty="0" err="1"/>
              <a:t>об’єктів</a:t>
            </a:r>
            <a:r>
              <a:rPr lang="ru-RU" sz="3200" dirty="0"/>
              <a:t> будь </a:t>
            </a:r>
            <a:r>
              <a:rPr lang="ru-RU" sz="3200" dirty="0" err="1"/>
              <a:t>якого</a:t>
            </a:r>
            <a:r>
              <a:rPr lang="ru-RU" sz="3200" dirty="0"/>
              <a:t> типу.</a:t>
            </a:r>
          </a:p>
          <a:p>
            <a:r>
              <a:rPr lang="ru-RU" sz="3200" dirty="0" err="1"/>
              <a:t>Існує</a:t>
            </a:r>
            <a:r>
              <a:rPr lang="ru-RU" sz="3200" dirty="0"/>
              <a:t> два типи </a:t>
            </a:r>
            <a:r>
              <a:rPr lang="ru-RU" sz="3200" dirty="0" err="1"/>
              <a:t>множин</a:t>
            </a:r>
            <a:r>
              <a:rPr lang="ru-RU" sz="3200" dirty="0"/>
              <a:t>: </a:t>
            </a:r>
            <a:r>
              <a:rPr lang="ru-RU" sz="3200" dirty="0" err="1"/>
              <a:t>змінна</a:t>
            </a:r>
            <a:r>
              <a:rPr lang="ru-RU" sz="3200" dirty="0"/>
              <a:t> (</a:t>
            </a:r>
            <a:r>
              <a:rPr lang="en-US" sz="3200" dirty="0"/>
              <a:t>set) </a:t>
            </a:r>
            <a:r>
              <a:rPr lang="ru-RU" sz="3200" dirty="0"/>
              <a:t>і </a:t>
            </a:r>
            <a:r>
              <a:rPr lang="ru-RU" sz="3200" dirty="0" err="1"/>
              <a:t>незмінна</a:t>
            </a:r>
            <a:r>
              <a:rPr lang="ru-RU" sz="3200" dirty="0"/>
              <a:t> (</a:t>
            </a:r>
            <a:r>
              <a:rPr lang="en-US" sz="3200" dirty="0" err="1"/>
              <a:t>frozenset</a:t>
            </a:r>
            <a:r>
              <a:rPr lang="en-US" sz="3200" dirty="0"/>
              <a:t>()).</a:t>
            </a:r>
            <a:endParaRPr lang="uk-UA" sz="3200" dirty="0"/>
          </a:p>
          <a:p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41061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2B083-B7CF-4FAA-911F-DFC6FD27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Робота з множинами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FCF95F-8679-410B-B81C-5D7676905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FB6039-1285-4A18-942C-4EC0A491F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86000"/>
            <a:ext cx="9552381" cy="3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0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2B083-B7CF-4FAA-911F-DFC6FD27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Робота з множинами</a:t>
            </a:r>
            <a:endParaRPr lang="LID4096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46D89C1-BC57-4B2B-9D57-97E0F25AF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452" y="2084832"/>
            <a:ext cx="9880312" cy="4509932"/>
          </a:xfrm>
        </p:spPr>
      </p:pic>
    </p:spTree>
    <p:extLst>
      <p:ext uri="{BB962C8B-B14F-4D97-AF65-F5344CB8AC3E}">
        <p14:creationId xmlns:p14="http://schemas.microsoft.com/office/powerpoint/2010/main" val="108125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5AC25-0CAC-458C-9080-B8CD1E54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словники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576D4B-5D88-41AA-B86C-B04711A8F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Словник</a:t>
            </a:r>
            <a:r>
              <a:rPr lang="ru-RU" sz="3200" dirty="0"/>
              <a:t> у </a:t>
            </a:r>
            <a:r>
              <a:rPr lang="ru-RU" sz="3200" dirty="0" err="1"/>
              <a:t>мові</a:t>
            </a:r>
            <a:r>
              <a:rPr lang="ru-RU" sz="3200" dirty="0"/>
              <a:t> </a:t>
            </a:r>
            <a:r>
              <a:rPr lang="ru-RU" sz="3200" dirty="0" err="1"/>
              <a:t>Python</a:t>
            </a:r>
            <a:r>
              <a:rPr lang="ru-RU" sz="3200" dirty="0"/>
              <a:t> </a:t>
            </a:r>
            <a:r>
              <a:rPr lang="ru-RU" sz="3200" dirty="0" err="1"/>
              <a:t>реалізований</a:t>
            </a:r>
            <a:r>
              <a:rPr lang="ru-RU" sz="3200" dirty="0"/>
              <a:t> у </a:t>
            </a:r>
            <a:r>
              <a:rPr lang="ru-RU" sz="3200" dirty="0" err="1"/>
              <a:t>вигляді</a:t>
            </a:r>
            <a:r>
              <a:rPr lang="ru-RU" sz="3200" dirty="0"/>
              <a:t> хеш-</a:t>
            </a:r>
            <a:r>
              <a:rPr lang="ru-RU" sz="3200" dirty="0" err="1"/>
              <a:t>таблиці</a:t>
            </a:r>
            <a:r>
              <a:rPr lang="ru-RU" sz="3200" dirty="0"/>
              <a:t> — </a:t>
            </a:r>
            <a:r>
              <a:rPr lang="ru-RU" sz="3200" dirty="0" err="1"/>
              <a:t>невпорядкована</a:t>
            </a:r>
            <a:r>
              <a:rPr lang="ru-RU" sz="3200" dirty="0"/>
              <a:t> </a:t>
            </a:r>
            <a:r>
              <a:rPr lang="ru-RU" sz="3200" dirty="0" err="1"/>
              <a:t>колекція</a:t>
            </a:r>
            <a:r>
              <a:rPr lang="ru-RU" sz="3200" dirty="0"/>
              <a:t> </a:t>
            </a:r>
            <a:r>
              <a:rPr lang="ru-RU" sz="3200" dirty="0" err="1"/>
              <a:t>об’єктів</a:t>
            </a:r>
            <a:r>
              <a:rPr lang="ru-RU" sz="3200" dirty="0"/>
              <a:t> будь-</a:t>
            </a:r>
            <a:r>
              <a:rPr lang="ru-RU" sz="3200" dirty="0" err="1"/>
              <a:t>якого</a:t>
            </a:r>
            <a:r>
              <a:rPr lang="ru-RU" sz="3200" dirty="0"/>
              <a:t> типу, доступ до </a:t>
            </a:r>
            <a:r>
              <a:rPr lang="ru-RU" sz="3200" dirty="0" err="1"/>
              <a:t>яких</a:t>
            </a:r>
            <a:r>
              <a:rPr lang="ru-RU" sz="3200" dirty="0"/>
              <a:t> </a:t>
            </a:r>
            <a:r>
              <a:rPr lang="ru-RU" sz="3200" dirty="0" err="1"/>
              <a:t>здійснюється</a:t>
            </a:r>
            <a:r>
              <a:rPr lang="ru-RU" sz="3200" dirty="0"/>
              <a:t> не за </a:t>
            </a:r>
            <a:r>
              <a:rPr lang="ru-RU" sz="3200" dirty="0" err="1"/>
              <a:t>допомогою</a:t>
            </a:r>
            <a:r>
              <a:rPr lang="ru-RU" sz="3200" dirty="0"/>
              <a:t> </a:t>
            </a:r>
            <a:r>
              <a:rPr lang="ru-RU" sz="3200" dirty="0" err="1"/>
              <a:t>індексу</a:t>
            </a:r>
            <a:r>
              <a:rPr lang="ru-RU" sz="3200" dirty="0"/>
              <a:t>, а за </a:t>
            </a:r>
            <a:r>
              <a:rPr lang="ru-RU" sz="3200" dirty="0" err="1"/>
              <a:t>допомогою</a:t>
            </a:r>
            <a:r>
              <a:rPr lang="ru-RU" sz="3200" dirty="0"/>
              <a:t> ключа.</a:t>
            </a:r>
          </a:p>
          <a:p>
            <a:r>
              <a:rPr lang="ru-RU" sz="3200" dirty="0"/>
              <a:t>Для </a:t>
            </a:r>
            <a:r>
              <a:rPr lang="ru-RU" sz="3200" dirty="0" err="1"/>
              <a:t>зручності</a:t>
            </a:r>
            <a:r>
              <a:rPr lang="ru-RU" sz="3200" dirty="0"/>
              <a:t> </a:t>
            </a:r>
            <a:r>
              <a:rPr lang="ru-RU" sz="3200" dirty="0" err="1"/>
              <a:t>можна</a:t>
            </a:r>
            <a:r>
              <a:rPr lang="ru-RU" sz="3200" dirty="0"/>
              <a:t> </a:t>
            </a:r>
            <a:r>
              <a:rPr lang="ru-RU" sz="3200" dirty="0" err="1"/>
              <a:t>уявити</a:t>
            </a:r>
            <a:r>
              <a:rPr lang="ru-RU" sz="3200" dirty="0"/>
              <a:t> словник як </a:t>
            </a:r>
            <a:r>
              <a:rPr lang="ru-RU" sz="3200" dirty="0" err="1"/>
              <a:t>невпорядковану</a:t>
            </a:r>
            <a:r>
              <a:rPr lang="ru-RU" sz="3200" dirty="0"/>
              <a:t> </a:t>
            </a:r>
            <a:r>
              <a:rPr lang="ru-RU" sz="3200" dirty="0" err="1"/>
              <a:t>множину</a:t>
            </a:r>
            <a:r>
              <a:rPr lang="ru-RU" sz="3200" dirty="0"/>
              <a:t> пар виду ключ і </a:t>
            </a:r>
            <a:r>
              <a:rPr lang="ru-RU" sz="3200" dirty="0" err="1"/>
              <a:t>значення</a:t>
            </a:r>
            <a:r>
              <a:rPr lang="ru-RU" sz="3200" dirty="0"/>
              <a:t>. Пари </a:t>
            </a:r>
            <a:r>
              <a:rPr lang="ru-RU" sz="3200" dirty="0" err="1"/>
              <a:t>розділяються</a:t>
            </a:r>
            <a:r>
              <a:rPr lang="ru-RU" sz="3200" dirty="0"/>
              <a:t> комами, весь словник </a:t>
            </a:r>
            <a:r>
              <a:rPr lang="ru-RU" sz="3200" dirty="0" err="1"/>
              <a:t>перебуває</a:t>
            </a:r>
            <a:r>
              <a:rPr lang="ru-RU" sz="3200" dirty="0"/>
              <a:t> у </a:t>
            </a:r>
            <a:r>
              <a:rPr lang="ru-RU" sz="3200" dirty="0" err="1"/>
              <a:t>фігурних</a:t>
            </a:r>
            <a:r>
              <a:rPr lang="ru-RU" sz="3200" dirty="0"/>
              <a:t> {} дужках.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67973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53220-B185-4E08-9ED6-1FAE13B5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Робота з словниками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178802-4E5A-4B73-B0F2-D55E03C30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Способи створення словника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&gt;&gt;&gt; a1 = </a:t>
            </a:r>
            <a:r>
              <a:rPr lang="en-US" dirty="0" err="1"/>
              <a:t>dict</a:t>
            </a:r>
            <a:r>
              <a:rPr lang="en-US" dirty="0"/>
              <a:t>(a2=5, a3=7, a4=8) </a:t>
            </a:r>
            <a:endParaRPr lang="uk-UA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&gt;&gt;&gt; </a:t>
            </a:r>
            <a:r>
              <a:rPr lang="pt-BR" dirty="0"/>
              <a:t>a1 = {"a2": 5, "a3": 7, "a4": 8} </a:t>
            </a:r>
            <a:endParaRPr lang="uk-UA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&gt;&gt;&gt; a1 = ["m", "n"] # </a:t>
            </a:r>
            <a:r>
              <a:rPr lang="uk-UA" dirty="0"/>
              <a:t>список із ключами</a:t>
            </a:r>
          </a:p>
          <a:p>
            <a:pPr marL="442913" indent="0">
              <a:buNone/>
            </a:pPr>
            <a:r>
              <a:rPr lang="uk-UA" dirty="0"/>
              <a:t>&gt;&gt;&gt; </a:t>
            </a:r>
            <a:r>
              <a:rPr lang="en-US" dirty="0"/>
              <a:t>a2 = [3, 6] # </a:t>
            </a:r>
            <a:r>
              <a:rPr lang="uk-UA" dirty="0"/>
              <a:t>список зі значеннями</a:t>
            </a:r>
          </a:p>
          <a:p>
            <a:pPr marL="442913" indent="0">
              <a:buNone/>
            </a:pPr>
            <a:r>
              <a:rPr lang="uk-UA" dirty="0"/>
              <a:t>&gt;&gt;&gt; </a:t>
            </a:r>
            <a:r>
              <a:rPr lang="en-US" dirty="0"/>
              <a:t>list(zip(a1, a2)) # </a:t>
            </a:r>
            <a:r>
              <a:rPr lang="uk-UA" dirty="0"/>
              <a:t>створення списку кортежу</a:t>
            </a:r>
          </a:p>
          <a:p>
            <a:pPr marL="442913" indent="0">
              <a:buNone/>
            </a:pPr>
            <a:r>
              <a:rPr lang="uk-UA" dirty="0"/>
              <a:t>[('</a:t>
            </a:r>
            <a:r>
              <a:rPr lang="en-US" dirty="0"/>
              <a:t>m', 3), ('n', 6)]</a:t>
            </a:r>
          </a:p>
          <a:p>
            <a:pPr marL="442913" indent="0">
              <a:buNone/>
            </a:pPr>
            <a:r>
              <a:rPr lang="en-US" dirty="0"/>
              <a:t>&gt;&gt;&gt; a3 = </a:t>
            </a:r>
            <a:r>
              <a:rPr lang="en-US" dirty="0" err="1"/>
              <a:t>dict</a:t>
            </a:r>
            <a:r>
              <a:rPr lang="en-US" dirty="0"/>
              <a:t>(zip(a1, a2)) </a:t>
            </a:r>
            <a:endParaRPr lang="uk-UA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4189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1227</TotalTime>
  <Words>339</Words>
  <Application>Microsoft Office PowerPoint</Application>
  <PresentationFormat>Широкоэкранный</PresentationFormat>
  <Paragraphs>38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Calibri</vt:lpstr>
      <vt:lpstr>Tw Cen MT</vt:lpstr>
      <vt:lpstr>Tw Cen MT Condensed</vt:lpstr>
      <vt:lpstr>Wingdings 3</vt:lpstr>
      <vt:lpstr>Интеграл</vt:lpstr>
      <vt:lpstr>Кортежі, діапазони, множини. Словники. Функції, операції і методи опрацювання словників</vt:lpstr>
      <vt:lpstr>кортежі</vt:lpstr>
      <vt:lpstr>Робота з кортежами</vt:lpstr>
      <vt:lpstr>діапазони</vt:lpstr>
      <vt:lpstr>МНОжини</vt:lpstr>
      <vt:lpstr>Робота з множинами</vt:lpstr>
      <vt:lpstr>Робота з множинами</vt:lpstr>
      <vt:lpstr>словники</vt:lpstr>
      <vt:lpstr>Робота з словниками</vt:lpstr>
      <vt:lpstr>Приклади роботи з словниками</vt:lpstr>
      <vt:lpstr>Приклади роботи з словниками</vt:lpstr>
      <vt:lpstr>Приклади роботи з словниками</vt:lpstr>
      <vt:lpstr>Приклади роботи з словниками</vt:lpstr>
      <vt:lpstr>Домашнє завдання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Основні елементи мови Python</dc:title>
  <dc:creator>Олександр Зеленський</dc:creator>
  <cp:lastModifiedBy>Олександр Зеленський</cp:lastModifiedBy>
  <cp:revision>35</cp:revision>
  <dcterms:created xsi:type="dcterms:W3CDTF">2020-09-12T08:46:13Z</dcterms:created>
  <dcterms:modified xsi:type="dcterms:W3CDTF">2020-10-14T13:32:42Z</dcterms:modified>
</cp:coreProperties>
</file>