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9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" y="1097834"/>
            <a:ext cx="11859491" cy="269831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Кортежі</a:t>
            </a:r>
            <a:r>
              <a:rPr lang="ru-RU" sz="7200" dirty="0"/>
              <a:t>, </a:t>
            </a:r>
            <a:r>
              <a:rPr lang="ru-RU" sz="7200" dirty="0" err="1"/>
              <a:t>діапазони</a:t>
            </a:r>
            <a:r>
              <a:rPr lang="ru-RU" sz="7200" dirty="0"/>
              <a:t>, </a:t>
            </a:r>
            <a:r>
              <a:rPr lang="ru-RU" sz="7200" dirty="0" err="1"/>
              <a:t>множини</a:t>
            </a:r>
            <a:r>
              <a:rPr lang="ru-RU" sz="7200" dirty="0"/>
              <a:t>. Словники. </a:t>
            </a:r>
            <a:r>
              <a:rPr lang="ru-RU" sz="7200" dirty="0" err="1"/>
              <a:t>Функції</a:t>
            </a:r>
            <a:r>
              <a:rPr lang="ru-RU" sz="7200" dirty="0"/>
              <a:t>, </a:t>
            </a:r>
            <a:r>
              <a:rPr lang="ru-RU" sz="7200" dirty="0" err="1"/>
              <a:t>операції</a:t>
            </a:r>
            <a:r>
              <a:rPr lang="ru-RU" sz="7200" dirty="0"/>
              <a:t> і </a:t>
            </a:r>
            <a:r>
              <a:rPr lang="ru-RU" sz="7200" dirty="0" err="1"/>
              <a:t>методи</a:t>
            </a:r>
            <a:r>
              <a:rPr lang="ru-RU" sz="7200" dirty="0"/>
              <a:t> </a:t>
            </a:r>
            <a:r>
              <a:rPr lang="ru-RU" sz="7200" dirty="0" err="1"/>
              <a:t>опрацювання</a:t>
            </a:r>
            <a:r>
              <a:rPr lang="ru-RU" sz="7200" dirty="0"/>
              <a:t> </a:t>
            </a:r>
            <a:r>
              <a:rPr lang="ru-RU" sz="7200" dirty="0" err="1"/>
              <a:t>словників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441E9-9EA5-4A01-9C1E-3AC45982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720072" cy="36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60B72-C18F-4C0A-A9C3-1F62D88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3" y="2077905"/>
            <a:ext cx="9955737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A73E48-644D-4077-AE12-015F57E7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0" y="2286000"/>
            <a:ext cx="9380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1C071-44A2-410D-B39C-6B41098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роботи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1CFE6-2D72-44AD-BB71-B272F0F7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914B2-6CBF-4E58-959D-1570E483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61977"/>
            <a:ext cx="8545508" cy="4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4.2, 4.3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кортежі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3200" b="1" dirty="0"/>
              <a:t>Кортеж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незмінна</a:t>
            </a:r>
            <a:r>
              <a:rPr lang="ru-RU" sz="3200" dirty="0"/>
              <a:t> </a:t>
            </a:r>
            <a:r>
              <a:rPr lang="ru-RU" sz="3200" dirty="0" err="1"/>
              <a:t>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будь-</a:t>
            </a:r>
            <a:r>
              <a:rPr lang="ru-RU" sz="3200" dirty="0" err="1"/>
              <a:t>якого</a:t>
            </a:r>
            <a:r>
              <a:rPr lang="ru-RU" sz="3200" dirty="0"/>
              <a:t> типу в </a:t>
            </a:r>
            <a:r>
              <a:rPr lang="ru-RU" sz="3200" dirty="0" err="1"/>
              <a:t>круглих</a:t>
            </a:r>
            <a:r>
              <a:rPr lang="ru-RU" sz="3200" dirty="0"/>
              <a:t> дужках (</a:t>
            </a:r>
            <a:r>
              <a:rPr lang="ru-RU" sz="3200" dirty="0" err="1"/>
              <a:t>або</a:t>
            </a:r>
            <a:r>
              <a:rPr lang="ru-RU" sz="3200" dirty="0"/>
              <a:t> без них), </a:t>
            </a:r>
            <a:r>
              <a:rPr lang="ru-RU" sz="3200" dirty="0" err="1"/>
              <a:t>які</a:t>
            </a:r>
            <a:r>
              <a:rPr lang="ru-RU" sz="3200" dirty="0"/>
              <a:t> </a:t>
            </a:r>
            <a:r>
              <a:rPr lang="ru-RU" sz="3200" dirty="0" err="1"/>
              <a:t>відокремлюються</a:t>
            </a:r>
            <a:r>
              <a:rPr lang="ru-RU" sz="3200" dirty="0"/>
              <a:t> один </a:t>
            </a:r>
            <a:r>
              <a:rPr lang="ru-RU" sz="3200" dirty="0" err="1"/>
              <a:t>від</a:t>
            </a:r>
            <a:r>
              <a:rPr lang="ru-RU" sz="3200" dirty="0"/>
              <a:t> одного комою.</a:t>
            </a:r>
          </a:p>
          <a:p>
            <a:endParaRPr lang="ru-RU" sz="3200" dirty="0"/>
          </a:p>
          <a:p>
            <a:r>
              <a:rPr lang="ru-RU" sz="3200" dirty="0"/>
              <a:t>У </a:t>
            </a:r>
            <a:r>
              <a:rPr lang="ru-RU" sz="3200" dirty="0" err="1"/>
              <a:t>мові</a:t>
            </a:r>
            <a:r>
              <a:rPr lang="ru-RU" sz="3200" dirty="0"/>
              <a:t> </a:t>
            </a:r>
            <a:r>
              <a:rPr lang="en-US" sz="3200" dirty="0"/>
              <a:t>Python </a:t>
            </a:r>
            <a:r>
              <a:rPr lang="ru-RU" sz="3200" dirty="0"/>
              <a:t>кортеж (англ. </a:t>
            </a:r>
            <a:r>
              <a:rPr lang="en-US" sz="3200" b="1" dirty="0"/>
              <a:t>tuple</a:t>
            </a:r>
            <a:r>
              <a:rPr lang="en-US" sz="3200" dirty="0"/>
              <a:t>) </a:t>
            </a:r>
            <a:r>
              <a:rPr lang="ru-RU" sz="3200" dirty="0" err="1"/>
              <a:t>відрізняється</a:t>
            </a:r>
            <a:r>
              <a:rPr lang="ru-RU" sz="3200" dirty="0"/>
              <a:t> </a:t>
            </a:r>
            <a:r>
              <a:rPr lang="ru-RU" sz="3200" dirty="0" err="1"/>
              <a:t>від</a:t>
            </a:r>
            <a:r>
              <a:rPr lang="ru-RU" sz="3200" dirty="0"/>
              <a:t> списку </a:t>
            </a:r>
            <a:r>
              <a:rPr lang="ru-RU" sz="3200" dirty="0" err="1"/>
              <a:t>тим</a:t>
            </a:r>
            <a:r>
              <a:rPr lang="ru-RU" sz="3200" dirty="0"/>
              <a:t>,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елементи</a:t>
            </a:r>
            <a:r>
              <a:rPr lang="ru-RU" sz="3200" dirty="0"/>
              <a:t> кортежу </a:t>
            </a:r>
            <a:r>
              <a:rPr lang="ru-RU" sz="3200" dirty="0" err="1"/>
              <a:t>після</a:t>
            </a:r>
            <a:r>
              <a:rPr lang="ru-RU" sz="3200" dirty="0"/>
              <a:t> </a:t>
            </a:r>
            <a:r>
              <a:rPr lang="ru-RU" sz="3200" dirty="0" err="1"/>
              <a:t>його</a:t>
            </a:r>
            <a:r>
              <a:rPr lang="ru-RU" sz="3200" dirty="0"/>
              <a:t> </a:t>
            </a:r>
            <a:r>
              <a:rPr lang="ru-RU" sz="3200" dirty="0" err="1"/>
              <a:t>створення</a:t>
            </a:r>
            <a:r>
              <a:rPr lang="ru-RU" sz="3200" dirty="0"/>
              <a:t> не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змінювати</a:t>
            </a:r>
            <a:r>
              <a:rPr lang="ru-RU" sz="3200" dirty="0"/>
              <a:t> </a:t>
            </a:r>
            <a:r>
              <a:rPr lang="ru-RU" sz="3200" dirty="0" err="1"/>
              <a:t>жодним</a:t>
            </a:r>
            <a:r>
              <a:rPr lang="ru-RU" sz="3200" dirty="0"/>
              <a:t> чином.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EE660-7D59-42DF-ADA0-F0B39D45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кортежами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C1FEA-3AE9-44D0-85AA-F7045E70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Кортежі</a:t>
            </a:r>
            <a:r>
              <a:rPr lang="ru-RU" sz="3600" dirty="0"/>
              <a:t> </a:t>
            </a:r>
            <a:r>
              <a:rPr lang="ru-RU" sz="3600" dirty="0" err="1"/>
              <a:t>підтримують</a:t>
            </a:r>
            <a:r>
              <a:rPr lang="ru-RU" sz="3600" dirty="0"/>
              <a:t> </a:t>
            </a:r>
            <a:r>
              <a:rPr lang="ru-RU" sz="3600" dirty="0" err="1"/>
              <a:t>функції</a:t>
            </a:r>
            <a:r>
              <a:rPr lang="ru-RU" sz="3600" dirty="0"/>
              <a:t> </a:t>
            </a:r>
            <a:r>
              <a:rPr lang="en-US" sz="3600" dirty="0" err="1"/>
              <a:t>len</a:t>
            </a:r>
            <a:r>
              <a:rPr lang="en-US" sz="3600" dirty="0"/>
              <a:t>(), min(), max(), </a:t>
            </a:r>
            <a:r>
              <a:rPr lang="ru-RU" sz="3600" dirty="0" err="1"/>
              <a:t>методи</a:t>
            </a:r>
            <a:r>
              <a:rPr lang="ru-RU" sz="3600" dirty="0"/>
              <a:t> </a:t>
            </a:r>
            <a:r>
              <a:rPr lang="en-US" sz="3600" dirty="0"/>
              <a:t>index()</a:t>
            </a:r>
            <a:r>
              <a:rPr lang="uk-UA" sz="3600" dirty="0"/>
              <a:t> </a:t>
            </a:r>
            <a:r>
              <a:rPr lang="ru-RU" sz="3600" dirty="0"/>
              <a:t>і </a:t>
            </a:r>
            <a:r>
              <a:rPr lang="en-US" sz="3600" dirty="0"/>
              <a:t>count(), </a:t>
            </a:r>
            <a:r>
              <a:rPr lang="ru-RU" sz="3600" dirty="0" err="1"/>
              <a:t>сутність</a:t>
            </a:r>
            <a:r>
              <a:rPr lang="ru-RU" sz="3600" dirty="0"/>
              <a:t> </a:t>
            </a:r>
            <a:r>
              <a:rPr lang="ru-RU" sz="3600" dirty="0" err="1"/>
              <a:t>яких</a:t>
            </a:r>
            <a:r>
              <a:rPr lang="ru-RU" sz="3600" dirty="0"/>
              <a:t> </a:t>
            </a:r>
            <a:r>
              <a:rPr lang="ru-RU" sz="3600" dirty="0" err="1"/>
              <a:t>розглядалася</a:t>
            </a:r>
            <a:r>
              <a:rPr lang="ru-RU" sz="3600" dirty="0"/>
              <a:t> в </a:t>
            </a:r>
            <a:r>
              <a:rPr lang="ru-RU" sz="3600" dirty="0" err="1"/>
              <a:t>процесі</a:t>
            </a:r>
            <a:r>
              <a:rPr lang="ru-RU" sz="3600" dirty="0"/>
              <a:t> </a:t>
            </a:r>
            <a:r>
              <a:rPr lang="ru-RU" sz="3600" dirty="0" err="1"/>
              <a:t>опису</a:t>
            </a:r>
            <a:r>
              <a:rPr lang="ru-RU" sz="3600" dirty="0"/>
              <a:t> </a:t>
            </a:r>
            <a:r>
              <a:rPr lang="ru-RU" sz="3600" dirty="0" err="1"/>
              <a:t>списків</a:t>
            </a:r>
            <a:r>
              <a:rPr lang="ru-RU" sz="3600" dirty="0"/>
              <a:t>.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40433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діапазони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 fontScale="92500"/>
          </a:bodyPr>
          <a:lstStyle/>
          <a:p>
            <a:r>
              <a:rPr lang="ru-RU" sz="3200" b="1" dirty="0" err="1"/>
              <a:t>Діапазон</a:t>
            </a:r>
            <a:r>
              <a:rPr lang="ru-RU" sz="3200" b="1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незмінна</a:t>
            </a:r>
            <a:r>
              <a:rPr lang="ru-RU" sz="3200" dirty="0"/>
              <a:t> </a:t>
            </a:r>
            <a:r>
              <a:rPr lang="ru-RU" sz="3200" dirty="0" err="1"/>
              <a:t>послідовність</a:t>
            </a:r>
            <a:r>
              <a:rPr lang="ru-RU" sz="3200" dirty="0"/>
              <a:t> </a:t>
            </a:r>
            <a:r>
              <a:rPr lang="ru-RU" sz="3200" dirty="0" err="1"/>
              <a:t>цілих</a:t>
            </a:r>
            <a:r>
              <a:rPr lang="ru-RU" sz="3200" dirty="0"/>
              <a:t> чисел</a:t>
            </a:r>
          </a:p>
          <a:p>
            <a:r>
              <a:rPr lang="ru-RU" sz="3200" dirty="0" err="1"/>
              <a:t>із</a:t>
            </a:r>
            <a:r>
              <a:rPr lang="ru-RU" sz="3200" dirty="0"/>
              <a:t> </a:t>
            </a:r>
            <a:r>
              <a:rPr lang="ru-RU" sz="3200" dirty="0" err="1"/>
              <a:t>початковим</a:t>
            </a:r>
            <a:r>
              <a:rPr lang="ru-RU" sz="3200" dirty="0"/>
              <a:t>, </a:t>
            </a:r>
            <a:r>
              <a:rPr lang="ru-RU" sz="3200" dirty="0" err="1"/>
              <a:t>кінцевим</a:t>
            </a:r>
            <a:r>
              <a:rPr lang="ru-RU" sz="3200" dirty="0"/>
              <a:t> </a:t>
            </a:r>
            <a:r>
              <a:rPr lang="ru-RU" sz="3200" dirty="0" err="1"/>
              <a:t>значеннями</a:t>
            </a:r>
            <a:r>
              <a:rPr lang="ru-RU" sz="3200" dirty="0"/>
              <a:t> і кроком </a:t>
            </a:r>
            <a:r>
              <a:rPr lang="ru-RU" sz="3200" dirty="0" err="1"/>
              <a:t>їх</a:t>
            </a:r>
            <a:r>
              <a:rPr lang="ru-RU" sz="3200" dirty="0"/>
              <a:t> </a:t>
            </a:r>
            <a:r>
              <a:rPr lang="ru-RU" sz="3200" dirty="0" err="1"/>
              <a:t>зміни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Для </a:t>
            </a:r>
            <a:r>
              <a:rPr lang="ru-RU" sz="3200" dirty="0" err="1"/>
              <a:t>створення</a:t>
            </a:r>
            <a:r>
              <a:rPr lang="ru-RU" sz="3200" dirty="0"/>
              <a:t> </a:t>
            </a:r>
            <a:r>
              <a:rPr lang="ru-RU" sz="3200" dirty="0" err="1"/>
              <a:t>діапазону</a:t>
            </a:r>
            <a:r>
              <a:rPr lang="ru-RU" sz="3200" dirty="0"/>
              <a:t> </a:t>
            </a:r>
            <a:r>
              <a:rPr lang="ru-RU" sz="3200" dirty="0" err="1"/>
              <a:t>призначена</a:t>
            </a:r>
            <a:r>
              <a:rPr lang="ru-RU" sz="3200" dirty="0"/>
              <a:t> </a:t>
            </a:r>
            <a:r>
              <a:rPr lang="ru-RU" sz="3200" dirty="0" err="1"/>
              <a:t>функція</a:t>
            </a:r>
            <a:r>
              <a:rPr lang="ru-RU" sz="3200" dirty="0"/>
              <a:t> </a:t>
            </a:r>
            <a:r>
              <a:rPr lang="ru-RU" sz="3200" dirty="0" err="1"/>
              <a:t>range</a:t>
            </a:r>
            <a:r>
              <a:rPr lang="ru-RU" sz="3200" dirty="0"/>
              <a:t>() </a:t>
            </a:r>
            <a:r>
              <a:rPr lang="ru-RU" sz="3200" dirty="0" err="1"/>
              <a:t>такої</a:t>
            </a:r>
            <a:endParaRPr lang="ru-RU" sz="3200" dirty="0"/>
          </a:p>
          <a:p>
            <a:r>
              <a:rPr lang="ru-RU" sz="3200" dirty="0" err="1"/>
              <a:t>структури</a:t>
            </a:r>
            <a:r>
              <a:rPr lang="ru-RU" sz="3200" dirty="0"/>
              <a:t>:</a:t>
            </a:r>
          </a:p>
          <a:p>
            <a:r>
              <a:rPr lang="ru-RU" sz="3200" dirty="0" err="1"/>
              <a:t>range</a:t>
            </a:r>
            <a:r>
              <a:rPr lang="ru-RU" sz="3200" dirty="0"/>
              <a:t>([початок,] </a:t>
            </a:r>
            <a:r>
              <a:rPr lang="ru-RU" sz="3200" dirty="0" err="1"/>
              <a:t>кінець</a:t>
            </a:r>
            <a:r>
              <a:rPr lang="ru-RU" sz="3200" dirty="0"/>
              <a:t>[, крок ])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483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МНОжини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Множина</a:t>
            </a:r>
            <a:r>
              <a:rPr lang="ru-RU" sz="3200" b="1" dirty="0"/>
              <a:t> </a:t>
            </a:r>
            <a:r>
              <a:rPr lang="ru-RU" sz="3200" dirty="0"/>
              <a:t>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невпорядкована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унікальних</a:t>
            </a:r>
            <a:endParaRPr lang="ru-RU" sz="3200" dirty="0"/>
          </a:p>
          <a:p>
            <a:r>
              <a:rPr lang="ru-RU" sz="3200" dirty="0"/>
              <a:t>(тих, </a:t>
            </a:r>
            <a:r>
              <a:rPr lang="ru-RU" sz="3200" dirty="0" err="1"/>
              <a:t>що</a:t>
            </a:r>
            <a:r>
              <a:rPr lang="ru-RU" sz="3200" dirty="0"/>
              <a:t> не </a:t>
            </a:r>
            <a:r>
              <a:rPr lang="ru-RU" sz="3200" dirty="0" err="1"/>
              <a:t>повторюються</a:t>
            </a:r>
            <a:r>
              <a:rPr lang="ru-RU" sz="3200" dirty="0"/>
              <a:t>) </a:t>
            </a:r>
            <a:r>
              <a:rPr lang="ru-RU" sz="3200" dirty="0" err="1"/>
              <a:t>об’єктів</a:t>
            </a:r>
            <a:r>
              <a:rPr lang="ru-RU" sz="3200" dirty="0"/>
              <a:t> будь </a:t>
            </a:r>
            <a:r>
              <a:rPr lang="ru-RU" sz="3200" dirty="0" err="1"/>
              <a:t>якого</a:t>
            </a:r>
            <a:r>
              <a:rPr lang="ru-RU" sz="3200" dirty="0"/>
              <a:t> типу.</a:t>
            </a:r>
          </a:p>
          <a:p>
            <a:r>
              <a:rPr lang="ru-RU" sz="3200" dirty="0" err="1"/>
              <a:t>Існує</a:t>
            </a:r>
            <a:r>
              <a:rPr lang="ru-RU" sz="3200" dirty="0"/>
              <a:t> два типи </a:t>
            </a:r>
            <a:r>
              <a:rPr lang="ru-RU" sz="3200" dirty="0" err="1"/>
              <a:t>множин</a:t>
            </a:r>
            <a:r>
              <a:rPr lang="ru-RU" sz="3200" dirty="0"/>
              <a:t>: </a:t>
            </a:r>
            <a:r>
              <a:rPr lang="ru-RU" sz="3200" dirty="0" err="1"/>
              <a:t>змінна</a:t>
            </a:r>
            <a:r>
              <a:rPr lang="ru-RU" sz="3200" dirty="0"/>
              <a:t> (</a:t>
            </a:r>
            <a:r>
              <a:rPr lang="en-US" sz="3200" dirty="0"/>
              <a:t>set) </a:t>
            </a:r>
            <a:r>
              <a:rPr lang="ru-RU" sz="3200" dirty="0"/>
              <a:t>і </a:t>
            </a:r>
            <a:r>
              <a:rPr lang="ru-RU" sz="3200" dirty="0" err="1"/>
              <a:t>незмінна</a:t>
            </a:r>
            <a:r>
              <a:rPr lang="ru-RU" sz="3200" dirty="0"/>
              <a:t> (</a:t>
            </a:r>
            <a:r>
              <a:rPr lang="en-US" sz="3200" dirty="0" err="1"/>
              <a:t>frozenset</a:t>
            </a:r>
            <a:r>
              <a:rPr lang="en-US" sz="3200" dirty="0"/>
              <a:t>()).</a:t>
            </a:r>
            <a:endParaRPr lang="uk-UA" sz="3200" dirty="0"/>
          </a:p>
          <a:p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1061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B083-B7CF-4FAA-911F-DFC6FD2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множинами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CF95F-8679-410B-B81C-5D76769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B6039-1285-4A18-942C-4EC0A491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552381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B083-B7CF-4FAA-911F-DFC6FD2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множинами</a:t>
            </a:r>
            <a:endParaRPr lang="LID4096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6D89C1-BC57-4B2B-9D57-97E0F25A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52" y="2084832"/>
            <a:ext cx="9880312" cy="4509932"/>
          </a:xfrm>
        </p:spPr>
      </p:pic>
    </p:spTree>
    <p:extLst>
      <p:ext uri="{BB962C8B-B14F-4D97-AF65-F5344CB8AC3E}">
        <p14:creationId xmlns:p14="http://schemas.microsoft.com/office/powerpoint/2010/main" val="108125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5AC25-0CAC-458C-9080-B8CD1E54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76D4B-5D88-41AA-B86C-B04711A8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Словник</a:t>
            </a:r>
            <a:r>
              <a:rPr lang="ru-RU" sz="3200" dirty="0"/>
              <a:t> у </a:t>
            </a:r>
            <a:r>
              <a:rPr lang="ru-RU" sz="3200" dirty="0" err="1"/>
              <a:t>мові</a:t>
            </a:r>
            <a:r>
              <a:rPr lang="ru-RU" sz="3200" dirty="0"/>
              <a:t> </a:t>
            </a:r>
            <a:r>
              <a:rPr lang="ru-RU" sz="3200" dirty="0" err="1"/>
              <a:t>Python</a:t>
            </a:r>
            <a:r>
              <a:rPr lang="ru-RU" sz="3200" dirty="0"/>
              <a:t> </a:t>
            </a:r>
            <a:r>
              <a:rPr lang="ru-RU" sz="3200" dirty="0" err="1"/>
              <a:t>реалізований</a:t>
            </a:r>
            <a:r>
              <a:rPr lang="ru-RU" sz="3200" dirty="0"/>
              <a:t> у </a:t>
            </a:r>
            <a:r>
              <a:rPr lang="ru-RU" sz="3200" dirty="0" err="1"/>
              <a:t>вигляді</a:t>
            </a:r>
            <a:r>
              <a:rPr lang="ru-RU" sz="3200" dirty="0"/>
              <a:t> хеш-</a:t>
            </a:r>
            <a:r>
              <a:rPr lang="ru-RU" sz="3200" dirty="0" err="1"/>
              <a:t>таблиці</a:t>
            </a:r>
            <a:r>
              <a:rPr lang="ru-RU" sz="3200" dirty="0"/>
              <a:t> — </a:t>
            </a:r>
            <a:r>
              <a:rPr lang="ru-RU" sz="3200" dirty="0" err="1"/>
              <a:t>невпорядкована</a:t>
            </a:r>
            <a:r>
              <a:rPr lang="ru-RU" sz="3200" dirty="0"/>
              <a:t> </a:t>
            </a:r>
            <a:r>
              <a:rPr lang="ru-RU" sz="3200" dirty="0" err="1"/>
              <a:t>колекція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будь-</a:t>
            </a:r>
            <a:r>
              <a:rPr lang="ru-RU" sz="3200" dirty="0" err="1"/>
              <a:t>якого</a:t>
            </a:r>
            <a:r>
              <a:rPr lang="ru-RU" sz="3200" dirty="0"/>
              <a:t> типу, доступ до </a:t>
            </a:r>
            <a:r>
              <a:rPr lang="ru-RU" sz="3200" dirty="0" err="1"/>
              <a:t>яких</a:t>
            </a:r>
            <a:r>
              <a:rPr lang="ru-RU" sz="3200" dirty="0"/>
              <a:t> </a:t>
            </a:r>
            <a:r>
              <a:rPr lang="ru-RU" sz="3200" dirty="0" err="1"/>
              <a:t>здійснюється</a:t>
            </a:r>
            <a:r>
              <a:rPr lang="ru-RU" sz="3200" dirty="0"/>
              <a:t> не за </a:t>
            </a:r>
            <a:r>
              <a:rPr lang="ru-RU" sz="3200" dirty="0" err="1"/>
              <a:t>допомогою</a:t>
            </a:r>
            <a:r>
              <a:rPr lang="ru-RU" sz="3200" dirty="0"/>
              <a:t> </a:t>
            </a:r>
            <a:r>
              <a:rPr lang="ru-RU" sz="3200" dirty="0" err="1"/>
              <a:t>індексу</a:t>
            </a:r>
            <a:r>
              <a:rPr lang="ru-RU" sz="3200" dirty="0"/>
              <a:t>, а за </a:t>
            </a:r>
            <a:r>
              <a:rPr lang="ru-RU" sz="3200" dirty="0" err="1"/>
              <a:t>допомогою</a:t>
            </a:r>
            <a:r>
              <a:rPr lang="ru-RU" sz="3200" dirty="0"/>
              <a:t> ключа.</a:t>
            </a:r>
          </a:p>
          <a:p>
            <a:r>
              <a:rPr lang="ru-RU" sz="3200" dirty="0"/>
              <a:t>Для </a:t>
            </a:r>
            <a:r>
              <a:rPr lang="ru-RU" sz="3200" dirty="0" err="1"/>
              <a:t>зручності</a:t>
            </a:r>
            <a:r>
              <a:rPr lang="ru-RU" sz="3200" dirty="0"/>
              <a:t>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уявити</a:t>
            </a:r>
            <a:r>
              <a:rPr lang="ru-RU" sz="3200" dirty="0"/>
              <a:t> словник як </a:t>
            </a:r>
            <a:r>
              <a:rPr lang="ru-RU" sz="3200" dirty="0" err="1"/>
              <a:t>невпорядковану</a:t>
            </a:r>
            <a:r>
              <a:rPr lang="ru-RU" sz="3200" dirty="0"/>
              <a:t> </a:t>
            </a:r>
            <a:r>
              <a:rPr lang="ru-RU" sz="3200" dirty="0" err="1"/>
              <a:t>множину</a:t>
            </a:r>
            <a:r>
              <a:rPr lang="ru-RU" sz="3200" dirty="0"/>
              <a:t> пар виду ключ і </a:t>
            </a:r>
            <a:r>
              <a:rPr lang="ru-RU" sz="3200" dirty="0" err="1"/>
              <a:t>значення</a:t>
            </a:r>
            <a:r>
              <a:rPr lang="ru-RU" sz="3200" dirty="0"/>
              <a:t>. Пари </a:t>
            </a:r>
            <a:r>
              <a:rPr lang="ru-RU" sz="3200" dirty="0" err="1"/>
              <a:t>розділяються</a:t>
            </a:r>
            <a:r>
              <a:rPr lang="ru-RU" sz="3200" dirty="0"/>
              <a:t> комами, весь словник </a:t>
            </a:r>
            <a:r>
              <a:rPr lang="ru-RU" sz="3200" dirty="0" err="1"/>
              <a:t>перебуває</a:t>
            </a:r>
            <a:r>
              <a:rPr lang="ru-RU" sz="3200" dirty="0"/>
              <a:t> у </a:t>
            </a:r>
            <a:r>
              <a:rPr lang="ru-RU" sz="3200" dirty="0" err="1"/>
              <a:t>фігурних</a:t>
            </a:r>
            <a:r>
              <a:rPr lang="ru-RU" sz="3200" dirty="0"/>
              <a:t> {} дужках.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67973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3220-B185-4E08-9ED6-1FAE13B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словниками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78802-4E5A-4B73-B0F2-D55E03C3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Способи створення словника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a1 = </a:t>
            </a:r>
            <a:r>
              <a:rPr lang="en-US" dirty="0" err="1"/>
              <a:t>dict</a:t>
            </a:r>
            <a:r>
              <a:rPr lang="en-US" dirty="0"/>
              <a:t>(a2=5, a3=7, a4=8) 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</a:t>
            </a:r>
            <a:r>
              <a:rPr lang="pt-BR" dirty="0"/>
              <a:t>a1 = {"a2": 5, "a3": 7, "a4": 8} 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&gt;&gt;&gt; a1 = ["m", "n"] # </a:t>
            </a:r>
            <a:r>
              <a:rPr lang="uk-UA" dirty="0"/>
              <a:t>список із ключами</a:t>
            </a:r>
          </a:p>
          <a:p>
            <a:pPr marL="442913" indent="0">
              <a:buNone/>
            </a:pPr>
            <a:r>
              <a:rPr lang="uk-UA" dirty="0"/>
              <a:t>&gt;&gt;&gt; </a:t>
            </a:r>
            <a:r>
              <a:rPr lang="en-US" dirty="0"/>
              <a:t>a2 = [3, 6] # </a:t>
            </a:r>
            <a:r>
              <a:rPr lang="uk-UA" dirty="0"/>
              <a:t>список зі значеннями</a:t>
            </a:r>
          </a:p>
          <a:p>
            <a:pPr marL="442913" indent="0">
              <a:buNone/>
            </a:pPr>
            <a:r>
              <a:rPr lang="uk-UA" dirty="0"/>
              <a:t>&gt;&gt;&gt; </a:t>
            </a:r>
            <a:r>
              <a:rPr lang="en-US" dirty="0"/>
              <a:t>list(zip(a1, a2)) # </a:t>
            </a:r>
            <a:r>
              <a:rPr lang="uk-UA" dirty="0"/>
              <a:t>створення списку кортежу</a:t>
            </a:r>
          </a:p>
          <a:p>
            <a:pPr marL="442913" indent="0">
              <a:buNone/>
            </a:pPr>
            <a:r>
              <a:rPr lang="uk-UA" dirty="0"/>
              <a:t>[('</a:t>
            </a:r>
            <a:r>
              <a:rPr lang="en-US" dirty="0"/>
              <a:t>m', 3), ('n', 6)]</a:t>
            </a:r>
          </a:p>
          <a:p>
            <a:pPr marL="442913" indent="0">
              <a:buNone/>
            </a:pPr>
            <a:r>
              <a:rPr lang="en-US" dirty="0"/>
              <a:t>&gt;&gt;&gt; a3 = </a:t>
            </a:r>
            <a:r>
              <a:rPr lang="en-US" dirty="0" err="1"/>
              <a:t>dict</a:t>
            </a:r>
            <a:r>
              <a:rPr lang="en-US" dirty="0"/>
              <a:t>(zip(a1, a2)) </a:t>
            </a:r>
            <a:endParaRPr lang="uk-UA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18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1230</TotalTime>
  <Words>339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Интеграл</vt:lpstr>
      <vt:lpstr>Кортежі, діапазони, множини. Словники. Функції, операції і методи опрацювання словників</vt:lpstr>
      <vt:lpstr>кортежі</vt:lpstr>
      <vt:lpstr>Робота з кортежами</vt:lpstr>
      <vt:lpstr>діапазони</vt:lpstr>
      <vt:lpstr>МНОжини</vt:lpstr>
      <vt:lpstr>Робота з множинами</vt:lpstr>
      <vt:lpstr>Робота з множинами</vt:lpstr>
      <vt:lpstr>словники</vt:lpstr>
      <vt:lpstr>Робота з словниками</vt:lpstr>
      <vt:lpstr>Приклади роботи з словниками</vt:lpstr>
      <vt:lpstr>Приклади роботи з словниками</vt:lpstr>
      <vt:lpstr>Приклади роботи з словниками</vt:lpstr>
      <vt:lpstr>Приклади роботи з словниками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35</cp:revision>
  <dcterms:created xsi:type="dcterms:W3CDTF">2020-09-12T08:46:13Z</dcterms:created>
  <dcterms:modified xsi:type="dcterms:W3CDTF">2020-10-15T14:00:10Z</dcterms:modified>
</cp:coreProperties>
</file>