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‹№›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4017818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" y="1097834"/>
            <a:ext cx="11859491" cy="2698311"/>
          </a:xfrm>
        </p:spPr>
        <p:txBody>
          <a:bodyPr anchor="b">
            <a:normAutofit/>
          </a:bodyPr>
          <a:lstStyle/>
          <a:p>
            <a:pPr algn="ctr"/>
            <a:r>
              <a:rPr lang="ru-RU" sz="7200" dirty="0" err="1" smtClean="0"/>
              <a:t>Масиви</a:t>
            </a:r>
            <a:r>
              <a:rPr lang="ru-RU" sz="7200" dirty="0" smtClean="0"/>
              <a:t>. </a:t>
            </a:r>
            <a:r>
              <a:rPr lang="ru-RU" sz="7200" dirty="0" err="1" smtClean="0"/>
              <a:t>вказівники</a:t>
            </a:r>
            <a:endParaRPr lang="x-none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58272" cy="1584960"/>
          </a:xfrm>
        </p:spPr>
        <p:txBody>
          <a:bodyPr>
            <a:normAutofit/>
          </a:bodyPr>
          <a:lstStyle/>
          <a:p>
            <a:r>
              <a:rPr lang="ru-RU" dirty="0" err="1" smtClean="0"/>
              <a:t>Обчислення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заданого</a:t>
            </a:r>
            <a:r>
              <a:rPr lang="ru-RU" dirty="0" smtClean="0"/>
              <a:t> </a:t>
            </a:r>
            <a:r>
              <a:rPr lang="ru-RU" dirty="0" err="1" smtClean="0"/>
              <a:t>елемента</a:t>
            </a:r>
            <a:r>
              <a:rPr lang="ru-RU" dirty="0" smtClean="0"/>
              <a:t> в </a:t>
            </a:r>
            <a:r>
              <a:rPr lang="ru-RU" dirty="0" err="1" smtClean="0"/>
              <a:t>масиві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662" y="2392298"/>
            <a:ext cx="10706190" cy="2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Вказівники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9472" y="1908048"/>
            <a:ext cx="9720073" cy="798576"/>
          </a:xfrm>
        </p:spPr>
        <p:txBody>
          <a:bodyPr/>
          <a:lstStyle/>
          <a:p>
            <a:r>
              <a:rPr lang="ru-RU" dirty="0" err="1" smtClean="0"/>
              <a:t>Вказівник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тип </a:t>
            </a:r>
            <a:r>
              <a:rPr lang="ru-RU" dirty="0" err="1" smtClean="0"/>
              <a:t>даних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для </a:t>
            </a:r>
            <a:r>
              <a:rPr lang="ru-RU" dirty="0" err="1" smtClean="0"/>
              <a:t>зберігання</a:t>
            </a:r>
            <a:r>
              <a:rPr lang="ru-RU" dirty="0" smtClean="0"/>
              <a:t> адрес </a:t>
            </a:r>
            <a:r>
              <a:rPr lang="ru-RU" dirty="0" err="1" smtClean="0"/>
              <a:t>змінних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об’єктів</a:t>
            </a:r>
            <a:r>
              <a:rPr lang="ru-RU" dirty="0" smtClean="0"/>
              <a:t>.</a:t>
            </a:r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Прямокутник 3"/>
          <p:cNvSpPr/>
          <p:nvPr/>
        </p:nvSpPr>
        <p:spPr>
          <a:xfrm>
            <a:off x="1072896" y="3096767"/>
            <a:ext cx="961948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Адреса </a:t>
            </a:r>
            <a:r>
              <a:rPr lang="ru-RU" sz="2200" dirty="0" err="1" smtClean="0"/>
              <a:t>містить</a:t>
            </a:r>
            <a:r>
              <a:rPr lang="ru-RU" sz="2200" dirty="0" smtClean="0"/>
              <a:t> </a:t>
            </a:r>
            <a:r>
              <a:rPr lang="ru-RU" sz="2200" dirty="0" err="1" smtClean="0"/>
              <a:t>номери</a:t>
            </a:r>
            <a:r>
              <a:rPr lang="ru-RU" sz="2200" dirty="0" smtClean="0"/>
              <a:t> </a:t>
            </a:r>
            <a:r>
              <a:rPr lang="ru-RU" sz="2200" dirty="0" err="1" smtClean="0"/>
              <a:t>комірок</a:t>
            </a:r>
            <a:r>
              <a:rPr lang="ru-RU" sz="2200" dirty="0" smtClean="0"/>
              <a:t> </a:t>
            </a:r>
            <a:r>
              <a:rPr lang="ru-RU" sz="2200" dirty="0" err="1" smtClean="0"/>
              <a:t>пам’яті</a:t>
            </a:r>
            <a:r>
              <a:rPr lang="ru-RU" sz="2200" dirty="0" smtClean="0"/>
              <a:t> </a:t>
            </a:r>
            <a:r>
              <a:rPr lang="ru-RU" sz="2200" dirty="0" err="1" smtClean="0"/>
              <a:t>або</a:t>
            </a:r>
            <a:r>
              <a:rPr lang="ru-RU" sz="2200" dirty="0" smtClean="0"/>
              <a:t> </a:t>
            </a:r>
            <a:r>
              <a:rPr lang="ru-RU" sz="2200" dirty="0" err="1" smtClean="0"/>
              <a:t>спеціальне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(часто </a:t>
            </a:r>
            <a:r>
              <a:rPr lang="ru-RU" sz="2200" dirty="0" err="1" smtClean="0"/>
              <a:t>нульове</a:t>
            </a:r>
            <a:r>
              <a:rPr lang="ru-RU" sz="2200" dirty="0" smtClean="0"/>
              <a:t>), яке </a:t>
            </a:r>
            <a:r>
              <a:rPr lang="ru-RU" sz="2200" dirty="0" err="1" smtClean="0"/>
              <a:t>свідчить</a:t>
            </a:r>
            <a:r>
              <a:rPr lang="ru-RU" sz="2200" dirty="0" smtClean="0"/>
              <a:t> про те,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звернення</a:t>
            </a:r>
            <a:r>
              <a:rPr lang="ru-RU" sz="2200" dirty="0" smtClean="0"/>
              <a:t> до </a:t>
            </a:r>
            <a:r>
              <a:rPr lang="ru-RU" sz="2200" dirty="0" err="1" smtClean="0"/>
              <a:t>комірки</a:t>
            </a:r>
            <a:r>
              <a:rPr lang="ru-RU" sz="2200" dirty="0" smtClean="0"/>
              <a:t> </a:t>
            </a:r>
            <a:r>
              <a:rPr lang="ru-RU" sz="2200" dirty="0" err="1" smtClean="0"/>
              <a:t>пам’яті</a:t>
            </a:r>
            <a:r>
              <a:rPr lang="ru-RU" sz="2200" dirty="0" smtClean="0"/>
              <a:t> не </a:t>
            </a:r>
            <a:r>
              <a:rPr lang="ru-RU" sz="2200" dirty="0" err="1" smtClean="0"/>
              <a:t>може</a:t>
            </a:r>
            <a:r>
              <a:rPr lang="ru-RU" sz="2200" dirty="0" smtClean="0"/>
              <a:t> бути </a:t>
            </a:r>
            <a:r>
              <a:rPr lang="ru-RU" sz="2200" dirty="0" err="1" smtClean="0"/>
              <a:t>виконано</a:t>
            </a:r>
            <a:r>
              <a:rPr lang="ru-RU" sz="2200" dirty="0" smtClean="0"/>
              <a:t>.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вказівник</a:t>
            </a:r>
            <a:r>
              <a:rPr lang="ru-RU" sz="2200" dirty="0" smtClean="0"/>
              <a:t> </a:t>
            </a:r>
            <a:r>
              <a:rPr lang="ru-RU" sz="2200" dirty="0" err="1" smtClean="0"/>
              <a:t>містить</a:t>
            </a:r>
            <a:r>
              <a:rPr lang="ru-RU" sz="2200" dirty="0" smtClean="0"/>
              <a:t> </a:t>
            </a:r>
            <a:r>
              <a:rPr lang="ru-RU" sz="2200" dirty="0" err="1" smtClean="0"/>
              <a:t>будь-яку</a:t>
            </a:r>
            <a:r>
              <a:rPr lang="ru-RU" sz="2200" dirty="0" smtClean="0"/>
              <a:t> адресу, то </a:t>
            </a:r>
            <a:r>
              <a:rPr lang="ru-RU" sz="2200" dirty="0" err="1" smtClean="0"/>
              <a:t>кажуть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він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посилається</a:t>
            </a:r>
            <a:r>
              <a:rPr lang="ru-RU" sz="2200" dirty="0" smtClean="0"/>
              <a:t> на </a:t>
            </a:r>
            <a:r>
              <a:rPr lang="ru-RU" sz="2200" dirty="0" err="1" smtClean="0"/>
              <a:t>відповідний</a:t>
            </a:r>
            <a:r>
              <a:rPr lang="ru-RU" sz="2200" dirty="0" smtClean="0"/>
              <a:t> </a:t>
            </a:r>
            <a:r>
              <a:rPr lang="ru-RU" sz="2200" dirty="0" err="1" smtClean="0"/>
              <a:t>об’єкт</a:t>
            </a:r>
            <a:r>
              <a:rPr lang="ru-RU" sz="2200" dirty="0" smtClean="0"/>
              <a:t>.</a:t>
            </a:r>
          </a:p>
          <a:p>
            <a:r>
              <a:rPr lang="ru-RU" sz="2200" dirty="0" err="1" smtClean="0"/>
              <a:t>Сутність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і</a:t>
            </a:r>
            <a:r>
              <a:rPr lang="ru-RU" sz="2200" dirty="0" smtClean="0"/>
              <a:t> </a:t>
            </a:r>
            <a:r>
              <a:rPr lang="ru-RU" sz="2200" dirty="0" err="1" smtClean="0"/>
              <a:t>принципи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вказівників</a:t>
            </a:r>
            <a:r>
              <a:rPr lang="ru-RU" sz="2200" dirty="0" smtClean="0"/>
              <a:t> у </a:t>
            </a:r>
            <a:r>
              <a:rPr lang="ru-RU" sz="2200" dirty="0" err="1" smtClean="0"/>
              <a:t>типізованих</a:t>
            </a:r>
            <a:r>
              <a:rPr lang="ru-RU" sz="2200" dirty="0" smtClean="0"/>
              <a:t> </a:t>
            </a:r>
            <a:r>
              <a:rPr lang="ru-RU" sz="2200" dirty="0" err="1" smtClean="0"/>
              <a:t>мовах</a:t>
            </a:r>
            <a:r>
              <a:rPr lang="ru-RU" sz="2200" dirty="0" smtClean="0"/>
              <a:t> </a:t>
            </a:r>
            <a:r>
              <a:rPr lang="ru-RU" sz="2200" dirty="0" err="1" smtClean="0"/>
              <a:t>програмування</a:t>
            </a:r>
            <a:r>
              <a:rPr lang="ru-RU" sz="2200" dirty="0" smtClean="0"/>
              <a:t> (</a:t>
            </a:r>
            <a:r>
              <a:rPr lang="en-US" sz="2200" dirty="0" smtClean="0"/>
              <a:t>Pascal, Java, C++ </a:t>
            </a:r>
            <a:r>
              <a:rPr lang="ru-RU" sz="2200" dirty="0" smtClean="0"/>
              <a:t>та </a:t>
            </a:r>
            <a:r>
              <a:rPr lang="ru-RU" sz="2200" dirty="0" err="1" smtClean="0"/>
              <a:t>ін</a:t>
            </a:r>
            <a:r>
              <a:rPr lang="ru-RU" sz="2200" dirty="0" smtClean="0"/>
              <a:t>.) </a:t>
            </a:r>
            <a:r>
              <a:rPr lang="ru-RU" sz="2200" dirty="0" err="1" smtClean="0"/>
              <a:t>майже</a:t>
            </a:r>
            <a:r>
              <a:rPr lang="ru-RU" sz="2200" dirty="0" smtClean="0"/>
              <a:t> </a:t>
            </a:r>
            <a:r>
              <a:rPr lang="ru-RU" sz="2200" dirty="0" err="1" smtClean="0"/>
              <a:t>ідентичні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У </a:t>
            </a:r>
            <a:r>
              <a:rPr lang="ru-RU" sz="2200" dirty="0" err="1" smtClean="0"/>
              <a:t>мовах</a:t>
            </a:r>
            <a:r>
              <a:rPr lang="ru-RU" sz="2200" dirty="0" smtClean="0"/>
              <a:t> </a:t>
            </a:r>
            <a:r>
              <a:rPr lang="ru-RU" sz="2200" dirty="0" err="1" smtClean="0"/>
              <a:t>із</a:t>
            </a:r>
            <a:r>
              <a:rPr lang="ru-RU" sz="2200" dirty="0" smtClean="0"/>
              <a:t> </a:t>
            </a:r>
            <a:r>
              <a:rPr lang="ru-RU" sz="2200" dirty="0" err="1" smtClean="0"/>
              <a:t>динамічною</a:t>
            </a:r>
            <a:r>
              <a:rPr lang="ru-RU" sz="2200" dirty="0" smtClean="0"/>
              <a:t> </a:t>
            </a:r>
            <a:r>
              <a:rPr lang="ru-RU" sz="2200" dirty="0" err="1" smtClean="0"/>
              <a:t>типізацією</a:t>
            </a:r>
            <a:r>
              <a:rPr lang="ru-RU" sz="2200" dirty="0" smtClean="0"/>
              <a:t>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, </a:t>
            </a:r>
            <a:r>
              <a:rPr lang="ru-RU" sz="2200" dirty="0" err="1" smtClean="0"/>
              <a:t>якою</a:t>
            </a:r>
            <a:r>
              <a:rPr lang="ru-RU" sz="2200" dirty="0" smtClean="0"/>
              <a:t> </a:t>
            </a:r>
            <a:r>
              <a:rPr lang="ru-RU" sz="2200" dirty="0" err="1" smtClean="0"/>
              <a:t>є</a:t>
            </a:r>
            <a:r>
              <a:rPr lang="ru-RU" sz="2200" dirty="0" smtClean="0"/>
              <a:t> </a:t>
            </a:r>
            <a:r>
              <a:rPr lang="ru-RU" sz="2200" dirty="0" err="1" smtClean="0"/>
              <a:t>мова</a:t>
            </a:r>
            <a:r>
              <a:rPr lang="ru-RU" sz="2200" dirty="0" smtClean="0"/>
              <a:t> </a:t>
            </a:r>
            <a:r>
              <a:rPr lang="en-US" sz="2200" dirty="0" smtClean="0"/>
              <a:t>Python, </a:t>
            </a:r>
            <a:r>
              <a:rPr lang="ru-RU" sz="2200" dirty="0" err="1" smtClean="0"/>
              <a:t>наявна</a:t>
            </a:r>
            <a:r>
              <a:rPr lang="ru-RU" sz="2200" dirty="0" smtClean="0"/>
              <a:t> </a:t>
            </a:r>
            <a:r>
              <a:rPr lang="ru-RU" sz="2200" dirty="0" err="1" smtClean="0"/>
              <a:t>суттєва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відмінність</a:t>
            </a:r>
            <a:r>
              <a:rPr lang="ru-RU" sz="2200" dirty="0" smtClean="0"/>
              <a:t> — </a:t>
            </a:r>
            <a:r>
              <a:rPr lang="ru-RU" sz="2200" dirty="0" err="1" smtClean="0"/>
              <a:t>змінні</a:t>
            </a:r>
            <a:r>
              <a:rPr lang="ru-RU" sz="2200" dirty="0" smtClean="0"/>
              <a:t> не </a:t>
            </a:r>
            <a:r>
              <a:rPr lang="ru-RU" sz="2200" dirty="0" err="1" smtClean="0"/>
              <a:t>оголошуються</a:t>
            </a:r>
            <a:r>
              <a:rPr lang="ru-RU" sz="2200" dirty="0" smtClean="0"/>
              <a:t>, а </a:t>
            </a:r>
            <a:r>
              <a:rPr lang="ru-RU" sz="2200" dirty="0" err="1" smtClean="0"/>
              <a:t>вказівник</a:t>
            </a:r>
            <a:r>
              <a:rPr lang="ru-RU" sz="2200" dirty="0" smtClean="0"/>
              <a:t> </a:t>
            </a:r>
            <a:r>
              <a:rPr lang="ru-RU" sz="2200" dirty="0" err="1" smtClean="0"/>
              <a:t>присвоюється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об’єктам</a:t>
            </a:r>
            <a:r>
              <a:rPr lang="ru-RU" sz="2200" dirty="0" smtClean="0"/>
              <a:t>. </a:t>
            </a:r>
            <a:r>
              <a:rPr lang="ru-RU" sz="2200" dirty="0" err="1" smtClean="0"/>
              <a:t>Вказівники</a:t>
            </a:r>
            <a:r>
              <a:rPr lang="ru-RU" sz="2200" dirty="0" smtClean="0"/>
              <a:t> не </a:t>
            </a:r>
            <a:r>
              <a:rPr lang="ru-RU" sz="2200" dirty="0" err="1" smtClean="0"/>
              <a:t>мають</a:t>
            </a:r>
            <a:r>
              <a:rPr lang="ru-RU" sz="2200" dirty="0" smtClean="0"/>
              <a:t> типу, тип </a:t>
            </a:r>
            <a:r>
              <a:rPr lang="ru-RU" sz="2200" dirty="0" err="1" smtClean="0"/>
              <a:t>мають</a:t>
            </a:r>
            <a:r>
              <a:rPr lang="ru-RU" sz="2200" dirty="0" smtClean="0"/>
              <a:t> </a:t>
            </a:r>
            <a:r>
              <a:rPr lang="ru-RU" sz="2200" dirty="0" err="1" smtClean="0"/>
              <a:t>об’єкти</a:t>
            </a:r>
            <a:r>
              <a:rPr lang="ru-RU" sz="2200" dirty="0" smtClean="0"/>
              <a:t>, на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вони </a:t>
            </a:r>
            <a:r>
              <a:rPr lang="ru-RU" sz="2200" dirty="0" err="1" smtClean="0"/>
              <a:t>посилаються</a:t>
            </a:r>
            <a:r>
              <a:rPr lang="ru-RU" sz="2200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</a:t>
            </a:r>
            <a:r>
              <a:rPr lang="uk-UA" sz="3600" dirty="0" smtClean="0"/>
              <a:t>4.4, 4.5</a:t>
            </a:r>
            <a:r>
              <a:rPr lang="en-US" sz="3600" dirty="0" smtClean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масиви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Масив</a:t>
            </a:r>
            <a:r>
              <a:rPr lang="ru-RU" sz="3200" dirty="0" smtClean="0"/>
              <a:t> — </a:t>
            </a:r>
            <a:r>
              <a:rPr lang="ru-RU" sz="3200" dirty="0" err="1" smtClean="0"/>
              <a:t>це</a:t>
            </a:r>
            <a:r>
              <a:rPr lang="ru-RU" sz="3200" dirty="0" smtClean="0"/>
              <a:t> </a:t>
            </a:r>
            <a:r>
              <a:rPr lang="ru-RU" sz="3200" dirty="0" err="1" smtClean="0"/>
              <a:t>структурований</a:t>
            </a:r>
            <a:r>
              <a:rPr lang="ru-RU" sz="3200" dirty="0" smtClean="0"/>
              <a:t> тип </a:t>
            </a:r>
            <a:r>
              <a:rPr lang="ru-RU" sz="3200" dirty="0" err="1" smtClean="0"/>
              <a:t>даних</a:t>
            </a:r>
            <a:r>
              <a:rPr lang="ru-RU" sz="3200" dirty="0" smtClean="0"/>
              <a:t>, </a:t>
            </a:r>
            <a:r>
              <a:rPr lang="ru-RU" sz="3200" dirty="0" err="1" smtClean="0"/>
              <a:t>усі</a:t>
            </a:r>
            <a:r>
              <a:rPr lang="ru-RU" sz="3200" dirty="0" smtClean="0"/>
              <a:t> </a:t>
            </a:r>
            <a:r>
              <a:rPr lang="ru-RU" sz="3200" dirty="0" err="1" smtClean="0"/>
              <a:t>елементи</a:t>
            </a:r>
            <a:endParaRPr lang="ru-RU" sz="3200" dirty="0" smtClean="0"/>
          </a:p>
          <a:p>
            <a:r>
              <a:rPr lang="ru-RU" sz="3200" dirty="0" err="1" smtClean="0"/>
              <a:t>якого</a:t>
            </a:r>
            <a:r>
              <a:rPr lang="ru-RU" sz="3200" dirty="0" smtClean="0"/>
              <a:t> </a:t>
            </a:r>
            <a:r>
              <a:rPr lang="ru-RU" sz="3200" dirty="0" err="1" smtClean="0"/>
              <a:t>мають</a:t>
            </a:r>
            <a:r>
              <a:rPr lang="ru-RU" sz="3200" dirty="0" smtClean="0"/>
              <a:t> </a:t>
            </a:r>
            <a:r>
              <a:rPr lang="ru-RU" sz="3200" dirty="0" err="1" smtClean="0"/>
              <a:t>лише</a:t>
            </a:r>
            <a:r>
              <a:rPr lang="ru-RU" sz="3200" dirty="0" smtClean="0"/>
              <a:t> один тип, </a:t>
            </a:r>
            <a:r>
              <a:rPr lang="ru-RU" sz="3200" dirty="0" err="1" smtClean="0"/>
              <a:t>наприклад</a:t>
            </a:r>
            <a:r>
              <a:rPr lang="ru-RU" sz="3200" dirty="0" smtClean="0"/>
              <a:t> </a:t>
            </a:r>
            <a:r>
              <a:rPr lang="ru-RU" sz="3200" b="1" dirty="0" err="1" smtClean="0"/>
              <a:t>int</a:t>
            </a:r>
            <a:r>
              <a:rPr lang="ru-RU" sz="3200" dirty="0" smtClean="0"/>
              <a:t>, </a:t>
            </a:r>
            <a:r>
              <a:rPr lang="ru-RU" sz="3200" b="1" dirty="0" err="1" smtClean="0"/>
              <a:t>char</a:t>
            </a:r>
            <a:r>
              <a:rPr lang="ru-RU" sz="3200" dirty="0" smtClean="0"/>
              <a:t> та </a:t>
            </a:r>
            <a:r>
              <a:rPr lang="ru-RU" sz="3200" dirty="0" err="1" smtClean="0"/>
              <a:t>ін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ru-RU" sz="2800" dirty="0" smtClean="0"/>
              <a:t>Структура </a:t>
            </a:r>
            <a:r>
              <a:rPr lang="ru-RU" sz="2800" dirty="0" err="1" smtClean="0"/>
              <a:t>масиву</a:t>
            </a:r>
            <a:r>
              <a:rPr lang="ru-RU" sz="2800" dirty="0" smtClean="0"/>
              <a:t> </a:t>
            </a:r>
            <a:r>
              <a:rPr lang="ru-RU" sz="2800" dirty="0" err="1" smtClean="0"/>
              <a:t>може</a:t>
            </a:r>
            <a:r>
              <a:rPr lang="ru-RU" sz="2800" dirty="0" smtClean="0"/>
              <a:t> бути </a:t>
            </a:r>
            <a:r>
              <a:rPr lang="ru-RU" sz="2800" dirty="0" err="1" smtClean="0"/>
              <a:t>одновимірною</a:t>
            </a:r>
            <a:r>
              <a:rPr lang="ru-RU" sz="2800" dirty="0" smtClean="0"/>
              <a:t> (</a:t>
            </a:r>
            <a:r>
              <a:rPr lang="ru-RU" sz="2800" dirty="0" err="1" smtClean="0"/>
              <a:t>лінійною</a:t>
            </a:r>
            <a:r>
              <a:rPr lang="ru-RU" sz="2800" dirty="0" smtClean="0"/>
              <a:t>), </a:t>
            </a:r>
            <a:r>
              <a:rPr lang="ru-RU" sz="2800" dirty="0" err="1" smtClean="0"/>
              <a:t>двовимірною</a:t>
            </a:r>
            <a:r>
              <a:rPr lang="ru-RU" sz="2800" dirty="0" smtClean="0"/>
              <a:t> (табличною) та </a:t>
            </a:r>
            <a:r>
              <a:rPr lang="ru-RU" sz="2800" dirty="0" err="1" smtClean="0"/>
              <a:t>багатовимірною</a:t>
            </a:r>
            <a:r>
              <a:rPr lang="ru-RU" sz="2800" dirty="0" smtClean="0"/>
              <a:t>. Доступ до </a:t>
            </a:r>
            <a:r>
              <a:rPr lang="ru-RU" sz="2800" dirty="0" err="1" smtClean="0"/>
              <a:t>елементів</a:t>
            </a:r>
            <a:r>
              <a:rPr lang="ru-RU" sz="2800" dirty="0" smtClean="0"/>
              <a:t> </a:t>
            </a:r>
            <a:r>
              <a:rPr lang="ru-RU" sz="2800" dirty="0" err="1" smtClean="0"/>
              <a:t>масиву</a:t>
            </a:r>
            <a:r>
              <a:rPr lang="ru-RU" sz="2800" dirty="0" smtClean="0"/>
              <a:t> </a:t>
            </a:r>
            <a:r>
              <a:rPr lang="ru-RU" sz="2800" dirty="0" err="1" smtClean="0"/>
              <a:t>отримується</a:t>
            </a:r>
            <a:r>
              <a:rPr lang="ru-RU" sz="2800" dirty="0" smtClean="0"/>
              <a:t> </a:t>
            </a:r>
            <a:r>
              <a:rPr lang="ru-RU" sz="2800" dirty="0" err="1" smtClean="0"/>
              <a:t>відповідно</a:t>
            </a:r>
            <a:r>
              <a:rPr lang="ru-RU" sz="2800" dirty="0" smtClean="0"/>
              <a:t> за одним </a:t>
            </a:r>
            <a:r>
              <a:rPr lang="ru-RU" sz="2800" dirty="0" err="1" smtClean="0"/>
              <a:t>або</a:t>
            </a:r>
            <a:r>
              <a:rPr lang="ru-RU" sz="2800" dirty="0" smtClean="0"/>
              <a:t> </a:t>
            </a:r>
            <a:r>
              <a:rPr lang="ru-RU" sz="2800" dirty="0" err="1" smtClean="0"/>
              <a:t>кількома</a:t>
            </a:r>
            <a:r>
              <a:rPr lang="ru-RU" sz="2800" dirty="0" smtClean="0"/>
              <a:t> </a:t>
            </a:r>
            <a:r>
              <a:rPr lang="ru-RU" sz="2800" dirty="0" err="1" smtClean="0"/>
              <a:t>індексами</a:t>
            </a:r>
            <a:r>
              <a:rPr lang="ru-RU" sz="2800" dirty="0" smtClean="0"/>
              <a:t>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Одновимірні</a:t>
            </a:r>
            <a:r>
              <a:rPr lang="ru-RU" dirty="0" smtClean="0"/>
              <a:t> </a:t>
            </a:r>
            <a:r>
              <a:rPr lang="ru-RU" dirty="0" err="1" smtClean="0"/>
              <a:t>масиви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066800"/>
          </a:xfrm>
        </p:spPr>
        <p:txBody>
          <a:bodyPr/>
          <a:lstStyle/>
          <a:p>
            <a:r>
              <a:rPr lang="uk-UA" dirty="0" smtClean="0"/>
              <a:t>Приклад створення масиву в коді програми:	</a:t>
            </a:r>
            <a:r>
              <a:rPr lang="pt-BR" dirty="0" smtClean="0"/>
              <a:t> a = [5, 9, 3, 12] </a:t>
            </a:r>
            <a:endParaRPr lang="uk-UA" dirty="0" smtClean="0"/>
          </a:p>
          <a:p>
            <a:r>
              <a:rPr lang="uk-UA" dirty="0" smtClean="0"/>
              <a:t>Приклад створення масиву з даних, які уводить користувач програми: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435" y="3463481"/>
            <a:ext cx="9775174" cy="186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Двовимірні</a:t>
            </a:r>
            <a:r>
              <a:rPr lang="ru-RU" dirty="0" smtClean="0"/>
              <a:t> </a:t>
            </a:r>
            <a:r>
              <a:rPr lang="ru-RU" dirty="0" err="1" smtClean="0"/>
              <a:t>масиви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932176"/>
          </a:xfrm>
        </p:spPr>
        <p:txBody>
          <a:bodyPr>
            <a:normAutofit/>
          </a:bodyPr>
          <a:lstStyle/>
          <a:p>
            <a:r>
              <a:rPr lang="ru-RU" dirty="0" err="1" smtClean="0"/>
              <a:t>Двовимірний</a:t>
            </a:r>
            <a:r>
              <a:rPr lang="ru-RU" dirty="0" smtClean="0"/>
              <a:t> </a:t>
            </a:r>
            <a:r>
              <a:rPr lang="ru-RU" dirty="0" err="1" smtClean="0"/>
              <a:t>масив</a:t>
            </a:r>
            <a:r>
              <a:rPr lang="ru-RU" dirty="0" smtClean="0"/>
              <a:t>, так само як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одновимірний</a:t>
            </a:r>
            <a:r>
              <a:rPr lang="ru-RU" dirty="0" smtClean="0"/>
              <a:t>,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 </a:t>
            </a:r>
            <a:r>
              <a:rPr lang="ru-RU" dirty="0" err="1" smtClean="0"/>
              <a:t>елементи</a:t>
            </a:r>
            <a:r>
              <a:rPr lang="ru-RU" dirty="0" smtClean="0"/>
              <a:t> </a:t>
            </a:r>
            <a:r>
              <a:rPr lang="ru-RU" dirty="0" err="1" smtClean="0"/>
              <a:t>будь-якого</a:t>
            </a:r>
            <a:r>
              <a:rPr lang="ru-RU" dirty="0" smtClean="0"/>
              <a:t> типу,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одного. </a:t>
            </a:r>
            <a:r>
              <a:rPr lang="ru-RU" dirty="0" err="1" smtClean="0"/>
              <a:t>Масив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фіксованої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рядків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стовпців</a:t>
            </a:r>
            <a:r>
              <a:rPr lang="ru-RU" dirty="0" smtClean="0"/>
              <a:t>. У </a:t>
            </a:r>
            <a:r>
              <a:rPr lang="ru-RU" dirty="0" err="1" smtClean="0"/>
              <a:t>побуті</a:t>
            </a:r>
            <a:r>
              <a:rPr lang="ru-RU" dirty="0" smtClean="0"/>
              <a:t> </a:t>
            </a:r>
            <a:r>
              <a:rPr lang="ru-RU" dirty="0" err="1" smtClean="0"/>
              <a:t>масиви</a:t>
            </a:r>
            <a:r>
              <a:rPr lang="ru-RU" dirty="0" smtClean="0"/>
              <a:t> часто </a:t>
            </a:r>
            <a:r>
              <a:rPr lang="ru-RU" dirty="0" err="1" smtClean="0"/>
              <a:t>називають</a:t>
            </a:r>
            <a:r>
              <a:rPr lang="ru-RU" dirty="0" smtClean="0"/>
              <a:t> </a:t>
            </a:r>
            <a:r>
              <a:rPr lang="ru-RU" dirty="0" err="1" smtClean="0"/>
              <a:t>таблицями</a:t>
            </a:r>
            <a:r>
              <a:rPr lang="ru-RU" dirty="0" smtClean="0"/>
              <a:t>, а в </a:t>
            </a:r>
            <a:r>
              <a:rPr lang="ru-RU" dirty="0" err="1" smtClean="0"/>
              <a:t>математиці</a:t>
            </a:r>
            <a:r>
              <a:rPr lang="ru-RU" dirty="0" smtClean="0"/>
              <a:t> — </a:t>
            </a:r>
            <a:r>
              <a:rPr lang="ru-RU" dirty="0" err="1" smtClean="0"/>
              <a:t>матрицями</a:t>
            </a:r>
            <a:r>
              <a:rPr lang="ru-RU" dirty="0" smtClean="0"/>
              <a:t>. </a:t>
            </a:r>
          </a:p>
          <a:p>
            <a:r>
              <a:rPr lang="uk-UA" dirty="0" smtClean="0"/>
              <a:t>Приклад створення масиву у коді програми: </a:t>
            </a:r>
          </a:p>
          <a:p>
            <a:r>
              <a:rPr lang="pt-BR" dirty="0" smtClean="0"/>
              <a:t>mas = [[34, 23 ,6 ,9],</a:t>
            </a:r>
            <a:r>
              <a:rPr lang="uk-UA" dirty="0" smtClean="0"/>
              <a:t> </a:t>
            </a:r>
            <a:r>
              <a:rPr lang="pt-BR" dirty="0" smtClean="0"/>
              <a:t>[35, 11, 54, 23],</a:t>
            </a:r>
            <a:r>
              <a:rPr lang="uk-UA" dirty="0" smtClean="0"/>
              <a:t> </a:t>
            </a:r>
            <a:r>
              <a:rPr lang="pt-BR" dirty="0" smtClean="0"/>
              <a:t>[15 ,40, 3, 44]]</a:t>
            </a:r>
            <a:endParaRPr lang="uk-UA" dirty="0" smtClean="0"/>
          </a:p>
          <a:p>
            <a:r>
              <a:rPr lang="uk-UA" dirty="0" smtClean="0"/>
              <a:t>Математичне представлення</a:t>
            </a:r>
            <a:endParaRPr lang="ru-RU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/>
        </p:nvGraphicFramePr>
        <p:xfrm>
          <a:off x="4317746" y="5217604"/>
          <a:ext cx="2092298" cy="1036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Формула" r:id="rId3" imgW="1434960" imgH="711000" progId="Equation.3">
                  <p:embed/>
                </p:oleObj>
              </mc:Choice>
              <mc:Fallback>
                <p:oleObj name="Формула" r:id="rId3" imgW="143496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746" y="5217604"/>
                        <a:ext cx="2092298" cy="1036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Двовимірні</a:t>
            </a:r>
            <a:r>
              <a:rPr lang="ru-RU" dirty="0" smtClean="0"/>
              <a:t> </a:t>
            </a:r>
            <a:r>
              <a:rPr lang="ru-RU" dirty="0" err="1" smtClean="0"/>
              <a:t>масиви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63168" y="2042160"/>
            <a:ext cx="9720073" cy="518160"/>
          </a:xfrm>
        </p:spPr>
        <p:txBody>
          <a:bodyPr/>
          <a:lstStyle/>
          <a:p>
            <a:r>
              <a:rPr lang="uk-UA" dirty="0" smtClean="0"/>
              <a:t>Уведення даних до двовимірного масиву користувачем програми: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805" y="2812922"/>
            <a:ext cx="9663743" cy="356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Двовимірні</a:t>
            </a:r>
            <a:r>
              <a:rPr lang="ru-RU" dirty="0" smtClean="0"/>
              <a:t> </a:t>
            </a:r>
            <a:r>
              <a:rPr lang="ru-RU" dirty="0" err="1" smtClean="0"/>
              <a:t>масиви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63168" y="2042160"/>
            <a:ext cx="9720073" cy="518160"/>
          </a:xfrm>
        </p:spPr>
        <p:txBody>
          <a:bodyPr/>
          <a:lstStyle/>
          <a:p>
            <a:r>
              <a:rPr lang="uk-UA" dirty="0" smtClean="0"/>
              <a:t>Вивід двовимірного масиву в табличному вигляді: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345" y="2671382"/>
            <a:ext cx="8448103" cy="361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Деякі алгоритми для </a:t>
            </a:r>
            <a:br>
              <a:rPr lang="uk-UA" dirty="0" smtClean="0"/>
            </a:br>
            <a:r>
              <a:rPr lang="uk-UA" dirty="0" smtClean="0"/>
              <a:t>двовимірних масивів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566672"/>
          </a:xfrm>
        </p:spPr>
        <p:txBody>
          <a:bodyPr>
            <a:noAutofit/>
          </a:bodyPr>
          <a:lstStyle/>
          <a:p>
            <a:pPr marL="354013" indent="-354013">
              <a:buFont typeface="Courier New" pitchFamily="49" charset="0"/>
              <a:buChar char="o"/>
            </a:pPr>
            <a:r>
              <a:rPr lang="ru-RU" sz="3600" dirty="0" err="1" smtClean="0"/>
              <a:t>Обчислення</a:t>
            </a:r>
            <a:r>
              <a:rPr lang="ru-RU" sz="3600" dirty="0" smtClean="0"/>
              <a:t> </a:t>
            </a:r>
            <a:r>
              <a:rPr lang="ru-RU" sz="3600" dirty="0" err="1" smtClean="0"/>
              <a:t>загальної</a:t>
            </a:r>
            <a:r>
              <a:rPr lang="ru-RU" sz="3600" dirty="0" smtClean="0"/>
              <a:t> </a:t>
            </a:r>
            <a:r>
              <a:rPr lang="ru-RU" sz="3600" dirty="0" err="1" smtClean="0"/>
              <a:t>суми</a:t>
            </a:r>
            <a:r>
              <a:rPr lang="ru-RU" sz="3600" dirty="0" smtClean="0"/>
              <a:t> </a:t>
            </a:r>
            <a:r>
              <a:rPr lang="ru-RU" sz="3600" dirty="0" err="1" smtClean="0"/>
              <a:t>й</a:t>
            </a:r>
            <a:r>
              <a:rPr lang="ru-RU" sz="3600" dirty="0" smtClean="0"/>
              <a:t> </a:t>
            </a:r>
            <a:r>
              <a:rPr lang="ru-RU" sz="3600" dirty="0" err="1" smtClean="0"/>
              <a:t>середнього</a:t>
            </a:r>
            <a:r>
              <a:rPr lang="ru-RU" sz="3600" dirty="0" smtClean="0"/>
              <a:t> </a:t>
            </a:r>
            <a:r>
              <a:rPr lang="ru-RU" sz="3600" dirty="0" err="1" smtClean="0"/>
              <a:t>значення</a:t>
            </a:r>
            <a:r>
              <a:rPr lang="ru-RU" sz="3600" dirty="0" smtClean="0"/>
              <a:t> </a:t>
            </a:r>
            <a:r>
              <a:rPr lang="ru-RU" sz="3600" dirty="0" err="1" smtClean="0"/>
              <a:t>елементів</a:t>
            </a:r>
            <a:r>
              <a:rPr lang="ru-RU" sz="3600" dirty="0" smtClean="0"/>
              <a:t> </a:t>
            </a:r>
            <a:r>
              <a:rPr lang="ru-RU" sz="3600" dirty="0" err="1" smtClean="0"/>
              <a:t>масиву</a:t>
            </a:r>
            <a:endParaRPr lang="ru-RU" sz="3600" dirty="0" smtClean="0"/>
          </a:p>
          <a:p>
            <a:pPr marL="354013" indent="-354013">
              <a:buFont typeface="Courier New" pitchFamily="49" charset="0"/>
              <a:buChar char="o"/>
            </a:pPr>
            <a:r>
              <a:rPr lang="ru-RU" sz="3600" dirty="0" err="1" smtClean="0"/>
              <a:t>Обчислення</a:t>
            </a:r>
            <a:r>
              <a:rPr lang="ru-RU" sz="3600" dirty="0" smtClean="0"/>
              <a:t> </a:t>
            </a:r>
            <a:r>
              <a:rPr lang="ru-RU" sz="3600" dirty="0" err="1" smtClean="0"/>
              <a:t>суми</a:t>
            </a:r>
            <a:r>
              <a:rPr lang="ru-RU" sz="3600" dirty="0" smtClean="0"/>
              <a:t> </a:t>
            </a:r>
            <a:r>
              <a:rPr lang="ru-RU" sz="3600" dirty="0" err="1" smtClean="0"/>
              <a:t>значень</a:t>
            </a:r>
            <a:r>
              <a:rPr lang="ru-RU" sz="3600" dirty="0" smtClean="0"/>
              <a:t> </a:t>
            </a:r>
            <a:r>
              <a:rPr lang="ru-RU" sz="3600" dirty="0" err="1" smtClean="0"/>
              <a:t>елементів</a:t>
            </a:r>
            <a:r>
              <a:rPr lang="ru-RU" sz="3600" dirty="0" smtClean="0"/>
              <a:t> кожного рядка </a:t>
            </a:r>
            <a:r>
              <a:rPr lang="ru-RU" sz="3600" dirty="0" err="1" smtClean="0"/>
              <a:t>й</a:t>
            </a:r>
            <a:r>
              <a:rPr lang="ru-RU" sz="3600" dirty="0" smtClean="0"/>
              <a:t> </a:t>
            </a:r>
            <a:r>
              <a:rPr lang="ru-RU" sz="3600" dirty="0" err="1" smtClean="0"/>
              <a:t>загальної</a:t>
            </a:r>
            <a:r>
              <a:rPr lang="ru-RU" sz="3600" dirty="0" smtClean="0"/>
              <a:t> </a:t>
            </a:r>
            <a:r>
              <a:rPr lang="ru-RU" sz="3600" dirty="0" err="1" smtClean="0"/>
              <a:t>суми</a:t>
            </a:r>
            <a:r>
              <a:rPr lang="ru-RU" sz="3600" dirty="0" smtClean="0"/>
              <a:t> </a:t>
            </a:r>
            <a:r>
              <a:rPr lang="ru-RU" sz="3600" dirty="0" err="1" smtClean="0"/>
              <a:t>масиву</a:t>
            </a:r>
            <a:endParaRPr lang="ru-RU" sz="3600" dirty="0" smtClean="0"/>
          </a:p>
          <a:p>
            <a:pPr marL="354013" indent="-354013">
              <a:buFont typeface="Courier New" pitchFamily="49" charset="0"/>
              <a:buChar char="o"/>
            </a:pPr>
            <a:r>
              <a:rPr lang="ru-RU" sz="3600" dirty="0" err="1" smtClean="0"/>
              <a:t>Обчислення</a:t>
            </a:r>
            <a:r>
              <a:rPr lang="ru-RU" sz="3600" dirty="0" smtClean="0"/>
              <a:t> </a:t>
            </a:r>
            <a:r>
              <a:rPr lang="ru-RU" sz="3600" dirty="0" err="1" smtClean="0"/>
              <a:t>кількості</a:t>
            </a:r>
            <a:r>
              <a:rPr lang="ru-RU" sz="3600" dirty="0" smtClean="0"/>
              <a:t> </a:t>
            </a:r>
            <a:r>
              <a:rPr lang="ru-RU" sz="3600" dirty="0" err="1" smtClean="0"/>
              <a:t>заданого</a:t>
            </a:r>
            <a:r>
              <a:rPr lang="ru-RU" sz="3600" dirty="0" smtClean="0"/>
              <a:t> </a:t>
            </a:r>
            <a:r>
              <a:rPr lang="ru-RU" sz="3600" dirty="0" err="1" smtClean="0"/>
              <a:t>елемента</a:t>
            </a:r>
            <a:r>
              <a:rPr lang="ru-RU" sz="3600" dirty="0" smtClean="0"/>
              <a:t> в </a:t>
            </a:r>
            <a:r>
              <a:rPr lang="ru-RU" sz="3600" dirty="0" err="1" smtClean="0"/>
              <a:t>масиві</a:t>
            </a:r>
            <a:endParaRPr lang="ru-RU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58272" cy="15849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Обчислення</a:t>
            </a:r>
            <a:r>
              <a:rPr lang="ru-RU" dirty="0" smtClean="0"/>
              <a:t> </a:t>
            </a:r>
            <a:r>
              <a:rPr lang="ru-RU" dirty="0" err="1" smtClean="0"/>
              <a:t>загальної</a:t>
            </a:r>
            <a:r>
              <a:rPr lang="ru-RU" dirty="0" smtClean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середнього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 </a:t>
            </a:r>
            <a:r>
              <a:rPr lang="ru-RU" dirty="0" err="1" smtClean="0"/>
              <a:t>масиву</a:t>
            </a: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778" y="2311526"/>
            <a:ext cx="8729853" cy="411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58272" cy="15849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Обчислення</a:t>
            </a:r>
            <a:r>
              <a:rPr lang="ru-RU" dirty="0" smtClean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 кожного рядка </a:t>
            </a:r>
            <a:r>
              <a:rPr lang="ru-RU" dirty="0" err="1" smtClean="0"/>
              <a:t>й</a:t>
            </a:r>
            <a:r>
              <a:rPr lang="ru-RU" dirty="0" smtClean="0"/>
              <a:t> </a:t>
            </a:r>
            <a:r>
              <a:rPr lang="ru-RU" dirty="0" err="1" smtClean="0"/>
              <a:t>загальної</a:t>
            </a:r>
            <a:r>
              <a:rPr lang="ru-RU" dirty="0" smtClean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</a:t>
            </a:r>
            <a:r>
              <a:rPr lang="ru-RU" dirty="0" err="1" smtClean="0"/>
              <a:t>масиву</a:t>
            </a:r>
            <a:endParaRPr lang="ru-RU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 t="13586"/>
          <a:stretch/>
        </p:blipFill>
        <p:spPr bwMode="auto">
          <a:xfrm>
            <a:off x="983552" y="2660073"/>
            <a:ext cx="10956119" cy="186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1450</TotalTime>
  <Words>327</Words>
  <Application>Microsoft Office PowerPoint</Application>
  <PresentationFormat>Широкий екран</PresentationFormat>
  <Paragraphs>32</Paragraphs>
  <Slides>12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9" baseType="lpstr">
      <vt:lpstr>Calibri</vt:lpstr>
      <vt:lpstr>Courier New</vt:lpstr>
      <vt:lpstr>Tw Cen MT</vt:lpstr>
      <vt:lpstr>Tw Cen MT Condensed</vt:lpstr>
      <vt:lpstr>Wingdings 3</vt:lpstr>
      <vt:lpstr>Интеграл</vt:lpstr>
      <vt:lpstr>Формула</vt:lpstr>
      <vt:lpstr>Масиви. вказівники</vt:lpstr>
      <vt:lpstr>масиви</vt:lpstr>
      <vt:lpstr>Одновимірні масиви</vt:lpstr>
      <vt:lpstr>Двовимірні масиви</vt:lpstr>
      <vt:lpstr>Двовимірні масиви</vt:lpstr>
      <vt:lpstr>Двовимірні масиви</vt:lpstr>
      <vt:lpstr>Деякі алгоритми для  двовимірних масивів</vt:lpstr>
      <vt:lpstr>Обчислення загальної суми й середнього значення елементів масиву</vt:lpstr>
      <vt:lpstr>Обчислення суми значень елементів кожного рядка й загальної суми масиву</vt:lpstr>
      <vt:lpstr>Обчислення кількості заданого елемента в масиві</vt:lpstr>
      <vt:lpstr>Вказівники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alexandr</cp:lastModifiedBy>
  <cp:revision>48</cp:revision>
  <dcterms:created xsi:type="dcterms:W3CDTF">2020-09-12T08:46:13Z</dcterms:created>
  <dcterms:modified xsi:type="dcterms:W3CDTF">2020-10-19T07:35:07Z</dcterms:modified>
</cp:coreProperties>
</file>