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4017818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" y="1097834"/>
            <a:ext cx="11859491" cy="2698311"/>
          </a:xfrm>
        </p:spPr>
        <p:txBody>
          <a:bodyPr anchor="b">
            <a:normAutofit/>
          </a:bodyPr>
          <a:lstStyle/>
          <a:p>
            <a:pPr algn="ctr"/>
            <a:r>
              <a:rPr lang="ru-RU" sz="7200" dirty="0" err="1"/>
              <a:t>функції</a:t>
            </a:r>
            <a:endParaRPr lang="x-none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Користувацька</a:t>
            </a:r>
            <a:r>
              <a:rPr lang="ru-RU" sz="2800" b="1" dirty="0"/>
              <a:t> </a:t>
            </a:r>
            <a:r>
              <a:rPr lang="ru-RU" sz="2800" b="1" dirty="0" err="1"/>
              <a:t>функція</a:t>
            </a:r>
            <a:r>
              <a:rPr lang="ru-RU" sz="2800" b="1" dirty="0"/>
              <a:t> </a:t>
            </a:r>
            <a:r>
              <a:rPr lang="ru-RU" sz="2800" dirty="0"/>
              <a:t>— </a:t>
            </a:r>
            <a:r>
              <a:rPr lang="ru-RU" sz="2800" dirty="0" err="1"/>
              <a:t>це</a:t>
            </a:r>
            <a:r>
              <a:rPr lang="ru-RU" sz="2800" dirty="0"/>
              <a:t> невеликий, </a:t>
            </a:r>
            <a:r>
              <a:rPr lang="ru-RU" sz="2800" dirty="0" err="1"/>
              <a:t>логічно</a:t>
            </a:r>
            <a:r>
              <a:rPr lang="ru-RU" sz="2800" dirty="0"/>
              <a:t> завершений </a:t>
            </a:r>
            <a:r>
              <a:rPr lang="ru-RU" sz="2800" dirty="0" err="1"/>
              <a:t>програмний</a:t>
            </a:r>
            <a:r>
              <a:rPr lang="ru-RU" sz="2800" dirty="0"/>
              <a:t> код, до </a:t>
            </a:r>
            <a:r>
              <a:rPr lang="ru-RU" sz="2800" dirty="0" err="1"/>
              <a:t>якого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звертатися</a:t>
            </a:r>
            <a:r>
              <a:rPr lang="ru-RU" sz="2800" dirty="0"/>
              <a:t> </a:t>
            </a:r>
            <a:r>
              <a:rPr lang="ru-RU" sz="2800" dirty="0" err="1"/>
              <a:t>багаторазово</a:t>
            </a:r>
            <a:r>
              <a:rPr lang="ru-RU" sz="2800" dirty="0"/>
              <a:t> з </a:t>
            </a:r>
            <a:r>
              <a:rPr lang="ru-RU" sz="2800" dirty="0" err="1"/>
              <a:t>різних</a:t>
            </a:r>
            <a:r>
              <a:rPr lang="ru-RU" sz="2800" dirty="0"/>
              <a:t> </a:t>
            </a:r>
            <a:r>
              <a:rPr lang="ru-RU" sz="2800" dirty="0" err="1"/>
              <a:t>місць</a:t>
            </a:r>
            <a:r>
              <a:rPr lang="ru-RU" sz="2800" dirty="0"/>
              <a:t> </a:t>
            </a:r>
            <a:r>
              <a:rPr lang="ru-RU" sz="2800" dirty="0" err="1"/>
              <a:t>основної</a:t>
            </a:r>
            <a:r>
              <a:rPr lang="ru-RU" sz="2800" dirty="0"/>
              <a:t> </a:t>
            </a:r>
            <a:r>
              <a:rPr lang="ru-RU" sz="2800" dirty="0" err="1"/>
              <a:t>програми</a:t>
            </a:r>
            <a:r>
              <a:rPr lang="ru-RU" sz="2800" dirty="0"/>
              <a:t>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10" y="237566"/>
            <a:ext cx="9720072" cy="1499616"/>
          </a:xfrm>
        </p:spPr>
        <p:txBody>
          <a:bodyPr/>
          <a:lstStyle/>
          <a:p>
            <a:r>
              <a:rPr lang="uk-UA" dirty="0"/>
              <a:t>Функції</a:t>
            </a:r>
            <a:endParaRPr lang="x-non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DEB073-61BD-4F75-85BC-3DC03D47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06148"/>
            <a:ext cx="9837836" cy="51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  <a:endParaRPr lang="x-none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C692A23C-6063-4BB9-88C1-D33AF59D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056" y="1205346"/>
            <a:ext cx="5279690" cy="1357745"/>
          </a:xfrm>
        </p:spPr>
        <p:txBody>
          <a:bodyPr/>
          <a:lstStyle/>
          <a:p>
            <a:r>
              <a:rPr lang="en-US" dirty="0"/>
              <a:t>def &lt;</a:t>
            </a:r>
            <a:r>
              <a:rPr lang="ru-RU" dirty="0" err="1"/>
              <a:t>ім’я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&gt; ([</a:t>
            </a:r>
            <a:r>
              <a:rPr lang="ru-RU" dirty="0" err="1"/>
              <a:t>параметри</a:t>
            </a:r>
            <a:r>
              <a:rPr lang="ru-RU" dirty="0"/>
              <a:t>]):</a:t>
            </a:r>
          </a:p>
          <a:p>
            <a:pPr marL="803275" indent="-90488"/>
            <a:r>
              <a:rPr lang="ru-RU" dirty="0"/>
              <a:t>&lt;</a:t>
            </a:r>
            <a:r>
              <a:rPr lang="ru-RU" dirty="0" err="1"/>
              <a:t>тіло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&gt;</a:t>
            </a:r>
          </a:p>
          <a:p>
            <a:pPr marL="803275" indent="-90488"/>
            <a:r>
              <a:rPr lang="ru-RU" dirty="0"/>
              <a:t>[</a:t>
            </a:r>
            <a:r>
              <a:rPr lang="en-US" dirty="0"/>
              <a:t>return&lt;</a:t>
            </a:r>
            <a:r>
              <a:rPr lang="ru-RU" dirty="0"/>
              <a:t>результат&gt;]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827EC-2B32-413E-845A-E40FD2E1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19" y="2704963"/>
            <a:ext cx="9720072" cy="41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локальні та глобальні змінні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uk-UA" sz="2800" b="1" dirty="0"/>
              <a:t>Локальні змінні </a:t>
            </a:r>
            <a:r>
              <a:rPr lang="uk-UA" sz="2800" dirty="0"/>
              <a:t>— це змінні, які оголошені всередині функції. У вже розглянутому прикладі у функції </a:t>
            </a:r>
            <a:r>
              <a:rPr lang="en-US" sz="2800" dirty="0"/>
              <a:t>funct_03 </a:t>
            </a:r>
            <a:r>
              <a:rPr lang="uk-UA" sz="2800" dirty="0"/>
              <a:t>локальною змінною є </a:t>
            </a:r>
            <a:r>
              <a:rPr lang="en-US" sz="2800" dirty="0"/>
              <a:t>y, </a:t>
            </a:r>
            <a:r>
              <a:rPr lang="uk-UA" sz="2800" dirty="0"/>
              <a:t>а у функції </a:t>
            </a:r>
            <a:r>
              <a:rPr lang="en-US" sz="2800" dirty="0"/>
              <a:t>funtc_04 — </a:t>
            </a:r>
            <a:r>
              <a:rPr lang="uk-UA" sz="2800" dirty="0"/>
              <a:t>змінні </a:t>
            </a:r>
            <a:r>
              <a:rPr lang="en-US" sz="2800" dirty="0"/>
              <a:t>x, y </a:t>
            </a:r>
            <a:r>
              <a:rPr lang="uk-UA" sz="2800" dirty="0"/>
              <a:t>і </a:t>
            </a:r>
            <a:r>
              <a:rPr lang="en-US" sz="2800" dirty="0"/>
              <a:t>z.</a:t>
            </a:r>
          </a:p>
          <a:p>
            <a:r>
              <a:rPr lang="uk-UA" sz="2800" dirty="0"/>
              <a:t>Локальні змінні доступні тільки програмному коду всередині функції. Вони існують тільки під час виконання функції.</a:t>
            </a:r>
          </a:p>
          <a:p>
            <a:r>
              <a:rPr lang="uk-UA" sz="2800" b="1" dirty="0"/>
              <a:t>Глобальні змінні </a:t>
            </a:r>
            <a:r>
              <a:rPr lang="uk-UA" sz="2800" dirty="0"/>
              <a:t>— це змінні, які оголошені в основній програмі, тобто за межами функції. Вони доступні в </a:t>
            </a:r>
            <a:r>
              <a:rPr lang="uk-UA" sz="2800" dirty="0" err="1"/>
              <a:t>будьякій</a:t>
            </a:r>
            <a:r>
              <a:rPr lang="uk-UA" sz="2800" dirty="0"/>
              <a:t> частині програми, у тому числі всередині функції.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36854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локальні та глобальні змінні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05E9E-D0EA-4AE7-BC6C-ECF4380B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685309"/>
          </a:xfrm>
        </p:spPr>
        <p:txBody>
          <a:bodyPr>
            <a:normAutofit/>
          </a:bodyPr>
          <a:lstStyle/>
          <a:p>
            <a:r>
              <a:rPr lang="uk-UA" sz="2800" b="1" dirty="0"/>
              <a:t>Локальні змінні </a:t>
            </a:r>
            <a:r>
              <a:rPr lang="uk-UA" sz="2800" dirty="0"/>
              <a:t>— це змінні, які оголошені всередині функції. У вже розглянутому прикладі у функції </a:t>
            </a:r>
            <a:r>
              <a:rPr lang="en-US" sz="2800" dirty="0"/>
              <a:t>funct_03 </a:t>
            </a:r>
            <a:r>
              <a:rPr lang="uk-UA" sz="2800" dirty="0"/>
              <a:t>локальною змінною є </a:t>
            </a:r>
            <a:r>
              <a:rPr lang="en-US" sz="2800" dirty="0"/>
              <a:t>y, </a:t>
            </a:r>
            <a:r>
              <a:rPr lang="uk-UA" sz="2800" dirty="0"/>
              <a:t>а у функції </a:t>
            </a:r>
            <a:r>
              <a:rPr lang="en-US" sz="2800" dirty="0"/>
              <a:t>funtc_04 — </a:t>
            </a:r>
            <a:r>
              <a:rPr lang="uk-UA" sz="2800" dirty="0"/>
              <a:t>змінні </a:t>
            </a:r>
            <a:r>
              <a:rPr lang="en-US" sz="2800" dirty="0"/>
              <a:t>x, y </a:t>
            </a:r>
            <a:r>
              <a:rPr lang="uk-UA" sz="2800" dirty="0"/>
              <a:t>і </a:t>
            </a:r>
            <a:r>
              <a:rPr lang="en-US" sz="2800" dirty="0"/>
              <a:t>z.</a:t>
            </a:r>
          </a:p>
          <a:p>
            <a:r>
              <a:rPr lang="uk-UA" sz="2800" dirty="0"/>
              <a:t>Локальні змінні доступні тільки програмному коду всередині функції. Вони існують тільки під час виконання функції.</a:t>
            </a:r>
          </a:p>
          <a:p>
            <a:r>
              <a:rPr lang="uk-UA" sz="2800" b="1" dirty="0"/>
              <a:t>Глобальні змінні </a:t>
            </a:r>
            <a:r>
              <a:rPr lang="uk-UA" sz="2800" dirty="0"/>
              <a:t>— це змінні, які оголошені в основній програмі, тобто за межами функції. Вони доступні в будь</a:t>
            </a:r>
            <a:r>
              <a:rPr lang="en-US" sz="2800" dirty="0"/>
              <a:t>-</a:t>
            </a:r>
            <a:r>
              <a:rPr lang="uk-UA" sz="2800" dirty="0"/>
              <a:t>якій частині програми, у тому числі всередині функції.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121758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89E68-51B7-4429-ADD5-2C6BECFC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поліморфізм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E0967-AB41-4CB2-ACA5-C8445029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й та сама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конувати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над </a:t>
            </a:r>
            <a:r>
              <a:rPr lang="ru-RU" dirty="0" err="1"/>
              <a:t>об’єктами</a:t>
            </a:r>
            <a:r>
              <a:rPr lang="ru-RU" dirty="0"/>
              <a:t>. Яка конкретно </a:t>
            </a:r>
            <a:r>
              <a:rPr lang="ru-RU" dirty="0" err="1"/>
              <a:t>дія</a:t>
            </a:r>
            <a:r>
              <a:rPr lang="ru-RU" dirty="0"/>
              <a:t> буде </a:t>
            </a:r>
            <a:r>
              <a:rPr lang="ru-RU" dirty="0" err="1"/>
              <a:t>виконуватися</a:t>
            </a:r>
            <a:r>
              <a:rPr lang="ru-RU" dirty="0"/>
              <a:t>,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типу </a:t>
            </a:r>
            <a:r>
              <a:rPr lang="ru-RU" dirty="0" err="1"/>
              <a:t>об’єктів</a:t>
            </a:r>
            <a:r>
              <a:rPr lang="ru-RU" dirty="0"/>
              <a:t>, над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.</a:t>
            </a:r>
          </a:p>
          <a:p>
            <a:r>
              <a:rPr lang="ru-RU" dirty="0" err="1"/>
              <a:t>Явище</a:t>
            </a:r>
            <a:r>
              <a:rPr lang="ru-RU" dirty="0"/>
              <a:t>, коли </a:t>
            </a:r>
            <a:r>
              <a:rPr lang="ru-RU" dirty="0" err="1"/>
              <a:t>синтаксична</a:t>
            </a:r>
            <a:r>
              <a:rPr lang="ru-RU" dirty="0"/>
              <a:t> </a:t>
            </a:r>
            <a:r>
              <a:rPr lang="ru-RU" dirty="0" err="1"/>
              <a:t>сутність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типу </a:t>
            </a:r>
            <a:r>
              <a:rPr lang="ru-RU" dirty="0" err="1"/>
              <a:t>об’єктів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опрацьовуються</a:t>
            </a:r>
            <a:r>
              <a:rPr lang="ru-RU" dirty="0"/>
              <a:t>,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b="1" dirty="0" err="1"/>
              <a:t>поліморфізмом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uk-UA" dirty="0"/>
              <a:t>Приклад операцій з реалізованим в них поліморфізмом:</a:t>
            </a:r>
          </a:p>
          <a:p>
            <a:pPr lvl="1"/>
            <a:r>
              <a:rPr lang="uk-UA" dirty="0"/>
              <a:t>Додавання та конкатенація	+	3 + 4 = 7		</a:t>
            </a:r>
            <a:r>
              <a:rPr lang="en-US" dirty="0"/>
              <a:t>‘3’ + ‘4’ = ‘34’</a:t>
            </a:r>
            <a:endParaRPr lang="uk-UA" dirty="0"/>
          </a:p>
          <a:p>
            <a:pPr lvl="1"/>
            <a:r>
              <a:rPr lang="uk-UA" dirty="0"/>
              <a:t>Множення 			*</a:t>
            </a:r>
            <a:r>
              <a:rPr lang="en-US" dirty="0"/>
              <a:t>	3 * 4 = 12	‘3’ * 4 = ‘3333’</a:t>
            </a:r>
            <a:endParaRPr lang="ru-RU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1239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5.1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1485</TotalTime>
  <Words>330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Интеграл</vt:lpstr>
      <vt:lpstr>функції</vt:lpstr>
      <vt:lpstr>Функції</vt:lpstr>
      <vt:lpstr>Функції</vt:lpstr>
      <vt:lpstr>Функції</vt:lpstr>
      <vt:lpstr>локальні та глобальні змінні</vt:lpstr>
      <vt:lpstr>локальні та глобальні змінні</vt:lpstr>
      <vt:lpstr>поліморфізм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51</cp:revision>
  <dcterms:created xsi:type="dcterms:W3CDTF">2020-09-12T08:46:13Z</dcterms:created>
  <dcterms:modified xsi:type="dcterms:W3CDTF">2020-11-01T14:40:01Z</dcterms:modified>
</cp:coreProperties>
</file>