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6" r:id="rId4"/>
    <p:sldId id="267" r:id="rId5"/>
    <p:sldId id="271" r:id="rId6"/>
    <p:sldId id="27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hyperlink" Target="http://aliev.me/runestone/Recursion/SierpinskiTriangle.htm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36" y="4017818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" y="1097834"/>
            <a:ext cx="11859491" cy="2698311"/>
          </a:xfrm>
        </p:spPr>
        <p:txBody>
          <a:bodyPr anchor="b">
            <a:normAutofit/>
          </a:bodyPr>
          <a:lstStyle/>
          <a:p>
            <a:pPr algn="ctr"/>
            <a:r>
              <a:rPr lang="ru-RU" sz="7200" dirty="0" err="1"/>
              <a:t>рекурсивні</a:t>
            </a:r>
            <a:r>
              <a:rPr lang="ru-RU" sz="7200" dirty="0"/>
              <a:t> </a:t>
            </a:r>
            <a:r>
              <a:rPr lang="ru-RU" sz="7200" dirty="0" err="1"/>
              <a:t>функції</a:t>
            </a:r>
            <a:endParaRPr lang="x-none" sz="72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Рекурсія</a:t>
            </a:r>
            <a:endParaRPr lang="x-none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C730F12-CA0D-401C-9FC6-95058C7E6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8161437" cy="4023360"/>
          </a:xfrm>
        </p:spPr>
        <p:txBody>
          <a:bodyPr>
            <a:normAutofit/>
          </a:bodyPr>
          <a:lstStyle/>
          <a:p>
            <a:r>
              <a:rPr lang="ru-RU" sz="2800" dirty="0" err="1"/>
              <a:t>Рекурсія</a:t>
            </a:r>
            <a:r>
              <a:rPr lang="ru-RU" sz="2800" dirty="0"/>
              <a:t> (</a:t>
            </a:r>
            <a:r>
              <a:rPr lang="ru-RU" sz="2800" dirty="0" err="1"/>
              <a:t>від</a:t>
            </a:r>
            <a:r>
              <a:rPr lang="ru-RU" sz="2800" dirty="0"/>
              <a:t> </a:t>
            </a:r>
            <a:r>
              <a:rPr lang="ru-RU" sz="2800" dirty="0" err="1"/>
              <a:t>латин</a:t>
            </a:r>
            <a:r>
              <a:rPr lang="ru-RU" sz="2800" dirty="0"/>
              <a:t>. </a:t>
            </a:r>
            <a:r>
              <a:rPr lang="en-US" sz="2800" dirty="0" err="1"/>
              <a:t>recursio</a:t>
            </a:r>
            <a:r>
              <a:rPr lang="en-US" sz="2800" dirty="0"/>
              <a:t> — </a:t>
            </a:r>
            <a:r>
              <a:rPr lang="ru-RU" sz="2800" dirty="0" err="1"/>
              <a:t>повернення</a:t>
            </a:r>
            <a:r>
              <a:rPr lang="ru-RU" sz="2800" dirty="0"/>
              <a:t>) у широкому </a:t>
            </a:r>
            <a:r>
              <a:rPr lang="ru-RU" sz="2800" dirty="0" err="1"/>
              <a:t>розумінні</a:t>
            </a:r>
            <a:r>
              <a:rPr lang="ru-RU" sz="2800" dirty="0"/>
              <a:t> — </a:t>
            </a:r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/>
              <a:t>опис</a:t>
            </a:r>
            <a:r>
              <a:rPr lang="ru-RU" sz="2800" dirty="0"/>
              <a:t> </a:t>
            </a:r>
            <a:r>
              <a:rPr lang="ru-RU" sz="2800" dirty="0" err="1"/>
              <a:t>або</a:t>
            </a:r>
            <a:r>
              <a:rPr lang="ru-RU" sz="2800" dirty="0"/>
              <a:t> </a:t>
            </a:r>
            <a:r>
              <a:rPr lang="ru-RU" sz="2800" dirty="0" err="1"/>
              <a:t>зображення</a:t>
            </a:r>
            <a:r>
              <a:rPr lang="ru-RU" sz="2800" dirty="0"/>
              <a:t> </a:t>
            </a:r>
            <a:r>
              <a:rPr lang="ru-RU" sz="2800" dirty="0" err="1"/>
              <a:t>об’єкта</a:t>
            </a:r>
            <a:r>
              <a:rPr lang="ru-RU" sz="2800" dirty="0"/>
              <a:t> (</a:t>
            </a:r>
            <a:r>
              <a:rPr lang="ru-RU" sz="2800" dirty="0" err="1"/>
              <a:t>процесу</a:t>
            </a:r>
            <a:r>
              <a:rPr lang="ru-RU" sz="2800" dirty="0"/>
              <a:t>, </a:t>
            </a:r>
            <a:r>
              <a:rPr lang="ru-RU" sz="2800" dirty="0" err="1"/>
              <a:t>явища</a:t>
            </a:r>
            <a:r>
              <a:rPr lang="ru-RU" sz="2800" dirty="0"/>
              <a:t>) через самого себе. </a:t>
            </a:r>
            <a:r>
              <a:rPr lang="ru-RU" sz="2800" dirty="0" err="1"/>
              <a:t>Рекурсія</a:t>
            </a:r>
            <a:r>
              <a:rPr lang="ru-RU" sz="2800" dirty="0"/>
              <a:t> </a:t>
            </a:r>
            <a:r>
              <a:rPr lang="ru-RU" sz="2800" dirty="0" err="1"/>
              <a:t>застосовується</a:t>
            </a:r>
            <a:r>
              <a:rPr lang="ru-RU" sz="2800" dirty="0"/>
              <a:t> в </a:t>
            </a:r>
            <a:r>
              <a:rPr lang="ru-RU" sz="2800" dirty="0" err="1"/>
              <a:t>різних</a:t>
            </a:r>
            <a:r>
              <a:rPr lang="ru-RU" sz="2800" dirty="0"/>
              <a:t> </a:t>
            </a:r>
            <a:r>
              <a:rPr lang="ru-RU" sz="2800" dirty="0" err="1"/>
              <a:t>галузях</a:t>
            </a:r>
            <a:r>
              <a:rPr lang="ru-RU" sz="2800" dirty="0"/>
              <a:t> </a:t>
            </a:r>
            <a:r>
              <a:rPr lang="ru-RU" sz="2800" dirty="0" err="1"/>
              <a:t>людської</a:t>
            </a:r>
            <a:r>
              <a:rPr lang="ru-RU" sz="2800" dirty="0"/>
              <a:t> </a:t>
            </a:r>
            <a:r>
              <a:rPr lang="ru-RU" sz="2800" dirty="0" err="1"/>
              <a:t>діяльності</a:t>
            </a:r>
            <a:r>
              <a:rPr lang="ru-RU" sz="2800" dirty="0"/>
              <a:t>, </a:t>
            </a:r>
            <a:r>
              <a:rPr lang="ru-RU" sz="2800" dirty="0" err="1"/>
              <a:t>найчастіше</a:t>
            </a:r>
            <a:r>
              <a:rPr lang="ru-RU" sz="2800" dirty="0"/>
              <a:t> — в </a:t>
            </a:r>
            <a:r>
              <a:rPr lang="ru-RU" sz="2800" dirty="0" err="1"/>
              <a:t>математиці</a:t>
            </a:r>
            <a:r>
              <a:rPr lang="ru-RU" sz="2800" dirty="0"/>
              <a:t> й </a:t>
            </a:r>
            <a:r>
              <a:rPr lang="ru-RU" sz="2800" dirty="0" err="1"/>
              <a:t>інформатиці</a:t>
            </a:r>
            <a:r>
              <a:rPr lang="ru-RU" sz="2800" dirty="0"/>
              <a:t>.</a:t>
            </a:r>
          </a:p>
          <a:p>
            <a:r>
              <a:rPr lang="ru-RU" sz="2800" dirty="0"/>
              <a:t>У </a:t>
            </a:r>
            <a:r>
              <a:rPr lang="ru-RU" sz="2800" dirty="0" err="1"/>
              <a:t>лінгвістиці</a:t>
            </a:r>
            <a:r>
              <a:rPr lang="ru-RU" sz="2800" dirty="0"/>
              <a:t> </a:t>
            </a:r>
            <a:r>
              <a:rPr lang="ru-RU" sz="2800" dirty="0" err="1"/>
              <a:t>рекурсією</a:t>
            </a:r>
            <a:r>
              <a:rPr lang="ru-RU" sz="2800" dirty="0"/>
              <a:t> </a:t>
            </a:r>
            <a:r>
              <a:rPr lang="ru-RU" sz="2800" dirty="0" err="1"/>
              <a:t>називають</a:t>
            </a:r>
            <a:r>
              <a:rPr lang="ru-RU" sz="2800" dirty="0"/>
              <a:t> </a:t>
            </a:r>
            <a:r>
              <a:rPr lang="ru-RU" sz="2800" dirty="0" err="1"/>
              <a:t>можливість</a:t>
            </a:r>
            <a:r>
              <a:rPr lang="ru-RU" sz="2800" dirty="0"/>
              <a:t> </a:t>
            </a:r>
            <a:r>
              <a:rPr lang="ru-RU" sz="2800" dirty="0" err="1"/>
              <a:t>мови</a:t>
            </a:r>
            <a:r>
              <a:rPr lang="ru-RU" sz="2800" dirty="0"/>
              <a:t> </a:t>
            </a:r>
            <a:r>
              <a:rPr lang="ru-RU" sz="2800" dirty="0" err="1"/>
              <a:t>породжувати</a:t>
            </a:r>
            <a:r>
              <a:rPr lang="ru-RU" sz="2800" dirty="0"/>
              <a:t> </a:t>
            </a:r>
            <a:r>
              <a:rPr lang="ru-RU" sz="2800" dirty="0" err="1"/>
              <a:t>нові</a:t>
            </a:r>
            <a:r>
              <a:rPr lang="ru-RU" sz="2800" dirty="0"/>
              <a:t> </a:t>
            </a:r>
            <a:r>
              <a:rPr lang="ru-RU" sz="2800" dirty="0" err="1"/>
              <a:t>мовні</a:t>
            </a:r>
            <a:r>
              <a:rPr lang="ru-RU" sz="2800" dirty="0"/>
              <a:t> </a:t>
            </a:r>
            <a:r>
              <a:rPr lang="ru-RU" sz="2800" dirty="0" err="1"/>
              <a:t>конструкції</a:t>
            </a:r>
            <a:r>
              <a:rPr lang="ru-RU" sz="2800" dirty="0"/>
              <a:t> на </a:t>
            </a:r>
            <a:r>
              <a:rPr lang="ru-RU" sz="2800" dirty="0" err="1"/>
              <a:t>основі</a:t>
            </a:r>
            <a:r>
              <a:rPr lang="ru-RU" sz="2800" dirty="0"/>
              <a:t> </a:t>
            </a:r>
            <a:r>
              <a:rPr lang="ru-RU" sz="2800" dirty="0" err="1"/>
              <a:t>попередньої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Рекурсія в інформатиці</a:t>
            </a:r>
            <a:endParaRPr lang="x-none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35CBD0D-61C4-45D4-9C10-83D394D3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Рекурсія</a:t>
            </a:r>
            <a:r>
              <a:rPr lang="ru-RU" sz="3200" dirty="0"/>
              <a:t> в </a:t>
            </a:r>
            <a:r>
              <a:rPr lang="ru-RU" sz="3200" dirty="0" err="1"/>
              <a:t>інформатиці</a:t>
            </a:r>
            <a:r>
              <a:rPr lang="ru-RU" sz="3200" dirty="0"/>
              <a:t> — </a:t>
            </a:r>
            <a:r>
              <a:rPr lang="ru-RU" sz="3200" dirty="0" err="1"/>
              <a:t>це</a:t>
            </a:r>
            <a:r>
              <a:rPr lang="ru-RU" sz="3200" dirty="0"/>
              <a:t> </a:t>
            </a:r>
            <a:r>
              <a:rPr lang="ru-RU" sz="3200" dirty="0" err="1"/>
              <a:t>спосіб</a:t>
            </a:r>
            <a:r>
              <a:rPr lang="ru-RU" sz="3200" dirty="0"/>
              <a:t> </a:t>
            </a:r>
            <a:r>
              <a:rPr lang="ru-RU" sz="3200" dirty="0" err="1"/>
              <a:t>організації</a:t>
            </a:r>
            <a:r>
              <a:rPr lang="ru-RU" sz="3200" dirty="0"/>
              <a:t> </a:t>
            </a:r>
            <a:r>
              <a:rPr lang="ru-RU" sz="3200" dirty="0" err="1"/>
              <a:t>обчислювального</a:t>
            </a:r>
            <a:r>
              <a:rPr lang="ru-RU" sz="3200" dirty="0"/>
              <a:t> </a:t>
            </a:r>
            <a:r>
              <a:rPr lang="ru-RU" sz="3200" dirty="0" err="1"/>
              <a:t>процесу</a:t>
            </a:r>
            <a:r>
              <a:rPr lang="ru-RU" sz="3200" dirty="0"/>
              <a:t>, за </a:t>
            </a:r>
            <a:r>
              <a:rPr lang="ru-RU" sz="3200" dirty="0" err="1"/>
              <a:t>яким</a:t>
            </a:r>
            <a:r>
              <a:rPr lang="ru-RU" sz="3200" dirty="0"/>
              <a:t> </a:t>
            </a:r>
            <a:r>
              <a:rPr lang="ru-RU" sz="3200" dirty="0" err="1"/>
              <a:t>програма</a:t>
            </a:r>
            <a:r>
              <a:rPr lang="ru-RU" sz="3200" dirty="0"/>
              <a:t> в </a:t>
            </a:r>
            <a:r>
              <a:rPr lang="ru-RU" sz="3200" dirty="0" err="1"/>
              <a:t>процесі</a:t>
            </a:r>
            <a:r>
              <a:rPr lang="ru-RU" sz="3200" dirty="0"/>
              <a:t> </a:t>
            </a:r>
            <a:r>
              <a:rPr lang="ru-RU" sz="3200" dirty="0" err="1"/>
              <a:t>вико-нання</a:t>
            </a:r>
            <a:r>
              <a:rPr lang="ru-RU" sz="3200" dirty="0"/>
              <a:t> </a:t>
            </a:r>
            <a:r>
              <a:rPr lang="ru-RU" sz="3200" dirty="0" err="1"/>
              <a:t>звертається</a:t>
            </a:r>
            <a:r>
              <a:rPr lang="ru-RU" sz="3200" dirty="0"/>
              <a:t> сама до себе з </a:t>
            </a:r>
            <a:r>
              <a:rPr lang="ru-RU" sz="3200" dirty="0" err="1"/>
              <a:t>різними</a:t>
            </a:r>
            <a:r>
              <a:rPr lang="ru-RU" sz="3200" dirty="0"/>
              <a:t> </a:t>
            </a:r>
            <a:r>
              <a:rPr lang="ru-RU" sz="3200" dirty="0" err="1"/>
              <a:t>значеннями</a:t>
            </a:r>
            <a:r>
              <a:rPr lang="ru-RU" sz="3200" dirty="0"/>
              <a:t> </a:t>
            </a:r>
            <a:r>
              <a:rPr lang="ru-RU" sz="3200" dirty="0" err="1"/>
              <a:t>вхідних</a:t>
            </a:r>
            <a:r>
              <a:rPr lang="ru-RU" sz="3200" dirty="0"/>
              <a:t> </a:t>
            </a:r>
            <a:r>
              <a:rPr lang="ru-RU" sz="3200" dirty="0" err="1"/>
              <a:t>параметрів</a:t>
            </a:r>
            <a:r>
              <a:rPr lang="ru-RU" sz="3200" dirty="0"/>
              <a:t>. </a:t>
            </a:r>
            <a:r>
              <a:rPr lang="ru-RU" sz="3200" dirty="0" err="1"/>
              <a:t>Цей</a:t>
            </a:r>
            <a:r>
              <a:rPr lang="ru-RU" sz="3200" dirty="0"/>
              <a:t> </a:t>
            </a:r>
            <a:r>
              <a:rPr lang="ru-RU" sz="3200" dirty="0" err="1"/>
              <a:t>процес</a:t>
            </a:r>
            <a:r>
              <a:rPr lang="ru-RU" sz="3200" dirty="0"/>
              <a:t> </a:t>
            </a:r>
            <a:r>
              <a:rPr lang="ru-RU" sz="3200" dirty="0" err="1"/>
              <a:t>може</a:t>
            </a:r>
            <a:r>
              <a:rPr lang="ru-RU" sz="3200" dirty="0"/>
              <a:t> бути </a:t>
            </a:r>
            <a:r>
              <a:rPr lang="ru-RU" sz="3200" dirty="0" err="1"/>
              <a:t>нескінченним</a:t>
            </a:r>
            <a:r>
              <a:rPr lang="ru-RU" sz="3200" dirty="0"/>
              <a:t>, тому для </a:t>
            </a:r>
            <a:r>
              <a:rPr lang="ru-RU" sz="3200" dirty="0" err="1"/>
              <a:t>переривання</a:t>
            </a:r>
            <a:r>
              <a:rPr lang="ru-RU" sz="3200" dirty="0"/>
              <a:t> </a:t>
            </a:r>
            <a:r>
              <a:rPr lang="ru-RU" sz="3200" dirty="0" err="1"/>
              <a:t>цього</a:t>
            </a:r>
            <a:r>
              <a:rPr lang="ru-RU" sz="3200" dirty="0"/>
              <a:t> </a:t>
            </a:r>
            <a:r>
              <a:rPr lang="ru-RU" sz="3200" dirty="0" err="1"/>
              <a:t>процесу</a:t>
            </a:r>
            <a:r>
              <a:rPr lang="ru-RU" sz="3200" dirty="0"/>
              <a:t> в </a:t>
            </a:r>
            <a:r>
              <a:rPr lang="ru-RU" sz="3200" dirty="0" err="1"/>
              <a:t>програмі</a:t>
            </a:r>
            <a:r>
              <a:rPr lang="ru-RU" sz="3200" dirty="0"/>
              <a:t> повинна бути </a:t>
            </a:r>
            <a:r>
              <a:rPr lang="ru-RU" sz="3200" dirty="0" err="1"/>
              <a:t>умова</a:t>
            </a:r>
            <a:r>
              <a:rPr lang="ru-RU" sz="3200" dirty="0"/>
              <a:t> </a:t>
            </a:r>
            <a:r>
              <a:rPr lang="ru-RU" sz="3200" dirty="0" err="1"/>
              <a:t>його</a:t>
            </a:r>
            <a:r>
              <a:rPr lang="ru-RU" sz="3200" dirty="0"/>
              <a:t> </a:t>
            </a:r>
            <a:r>
              <a:rPr lang="ru-RU" sz="3200" dirty="0" err="1"/>
              <a:t>переривання</a:t>
            </a:r>
            <a:r>
              <a:rPr lang="ru-RU" sz="3200" dirty="0"/>
              <a:t>.</a:t>
            </a:r>
            <a:endParaRPr lang="LID4096" sz="32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B9D62E-1BB4-4D39-ACC1-209A81FDEBD5}"/>
              </a:ext>
            </a:extLst>
          </p:cNvPr>
          <p:cNvSpPr/>
          <p:nvPr/>
        </p:nvSpPr>
        <p:spPr>
          <a:xfrm>
            <a:off x="631310" y="5430981"/>
            <a:ext cx="7716982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524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Обчислення факторіалу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9A2AD-2BC6-4EF4-98EC-71928F215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17418"/>
          </a:xfrm>
        </p:spPr>
        <p:txBody>
          <a:bodyPr>
            <a:noAutofit/>
          </a:bodyPr>
          <a:lstStyle/>
          <a:p>
            <a:r>
              <a:rPr lang="uk-UA" sz="2800" dirty="0"/>
              <a:t>Факторіалом числа </a:t>
            </a:r>
            <a:r>
              <a:rPr lang="en-US" sz="2800" dirty="0"/>
              <a:t>n </a:t>
            </a:r>
            <a:r>
              <a:rPr lang="uk-UA" sz="2800" dirty="0"/>
              <a:t>називають добуток всіх натуральних чисел не більших за </a:t>
            </a:r>
            <a:r>
              <a:rPr lang="en-US" sz="2800" dirty="0"/>
              <a:t>n.</a:t>
            </a:r>
            <a:endParaRPr lang="LID4096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FF04A9-E6ED-4E71-B6B5-8944A7503E99}"/>
              </a:ext>
            </a:extLst>
          </p:cNvPr>
          <p:cNvSpPr/>
          <p:nvPr/>
        </p:nvSpPr>
        <p:spPr>
          <a:xfrm>
            <a:off x="858982" y="5167745"/>
            <a:ext cx="7716982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BD6BA6-8737-4DF6-99A3-FFA07FF5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637" y="3304586"/>
            <a:ext cx="5584053" cy="339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1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Обчислення чисел ряду </a:t>
            </a:r>
            <a:r>
              <a:rPr lang="uk-UA" dirty="0" err="1"/>
              <a:t>фібоначчі</a:t>
            </a:r>
            <a:endParaRPr lang="x-none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FF04A9-E6ED-4E71-B6B5-8944A7503E99}"/>
              </a:ext>
            </a:extLst>
          </p:cNvPr>
          <p:cNvSpPr/>
          <p:nvPr/>
        </p:nvSpPr>
        <p:spPr>
          <a:xfrm>
            <a:off x="858982" y="5167745"/>
            <a:ext cx="7716982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6A01B-6895-44F5-A43F-65ED4111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991" y="2202873"/>
            <a:ext cx="8273091" cy="41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5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BB8E8-3594-4D33-BA0D-CF0802C5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Трикутник </a:t>
            </a:r>
            <a:r>
              <a:rPr lang="uk-UA" dirty="0" err="1"/>
              <a:t>серпінського</a:t>
            </a:r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2D32F9-BFE3-487D-A9A2-56D6618B9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381" y="4569949"/>
            <a:ext cx="2247619" cy="1819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F32F53-0488-4ACE-9A63-DAB27C04A432}"/>
              </a:ext>
            </a:extLst>
          </p:cNvPr>
          <p:cNvSpPr txBox="1"/>
          <p:nvPr/>
        </p:nvSpPr>
        <p:spPr>
          <a:xfrm>
            <a:off x="1504810" y="17616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5"/>
              </a:rPr>
              <a:t>http://aliev.me/runestone/Recursion/SierpinskiTriangle.html</a:t>
            </a:r>
            <a:endParaRPr lang="uk-UA" dirty="0"/>
          </a:p>
          <a:p>
            <a:endParaRPr lang="LID4096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8" name="TextBox1" r:id="rId2" imgW="7562880" imgH="3762360"/>
        </mc:Choice>
        <mc:Fallback>
          <p:control name="TextBox1" r:id="rId2" imgW="7562880" imgH="3762360">
            <p:pic>
              <p:nvPicPr>
                <p:cNvPr id="6" name="TextBox1">
                  <a:extLst>
                    <a:ext uri="{FF2B5EF4-FFF2-40B4-BE49-F238E27FC236}">
                      <a16:creationId xmlns:a16="http://schemas.microsoft.com/office/drawing/2014/main" id="{C8102A77-3FF5-49F9-B4D0-DFAAF661781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3938" y="2508250"/>
                  <a:ext cx="7565880" cy="37639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6665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§ 5.2</a:t>
            </a:r>
            <a:r>
              <a:rPr lang="en-US" sz="3600" dirty="0"/>
              <a:t> </a:t>
            </a:r>
            <a:endParaRPr lang="uk-UA" sz="3600" dirty="0"/>
          </a:p>
          <a:p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1568</TotalTime>
  <Words>144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Интеграл</vt:lpstr>
      <vt:lpstr>рекурсивні функції</vt:lpstr>
      <vt:lpstr>Рекурсія</vt:lpstr>
      <vt:lpstr>Рекурсія в інформатиці</vt:lpstr>
      <vt:lpstr>Обчислення факторіалу</vt:lpstr>
      <vt:lpstr>Обчислення чисел ряду фібоначчі</vt:lpstr>
      <vt:lpstr>Трикутник серпінського</vt:lpstr>
      <vt:lpstr>Домашнє завдання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60</cp:revision>
  <dcterms:created xsi:type="dcterms:W3CDTF">2020-09-12T08:46:13Z</dcterms:created>
  <dcterms:modified xsi:type="dcterms:W3CDTF">2020-11-04T16:28:28Z</dcterms:modified>
</cp:coreProperties>
</file>