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67" r:id="rId4"/>
    <p:sldId id="266" r:id="rId5"/>
    <p:sldId id="268" r:id="rId6"/>
    <p:sldId id="269" r:id="rId7"/>
    <p:sldId id="270" r:id="rId8"/>
    <p:sldId id="271" r:id="rId9"/>
    <p:sldId id="27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4408324-A84C-4A45-93B6-78D079CCE772}" type="datetime1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9472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665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8373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D4174CD-F7AA-4C04-9BD5-2059979C81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0715" y="5104262"/>
            <a:ext cx="1168521" cy="116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96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3117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5510B37-1949-4FDA-B2BD-BB2D5739FA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352" y="5076967"/>
            <a:ext cx="1313065" cy="131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960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1B96420-1B99-4648-99B8-A192D33A53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4381" y="4995081"/>
            <a:ext cx="1314279" cy="131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059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705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8233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548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329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35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ловари и их методы в Python">
            <a:extLst>
              <a:ext uri="{FF2B5EF4-FFF2-40B4-BE49-F238E27FC236}">
                <a16:creationId xmlns:a16="http://schemas.microsoft.com/office/drawing/2014/main" id="{532936D4-6B33-4299-887C-91C103CD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527" y="3214255"/>
            <a:ext cx="8326582" cy="291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F0FB2-F64B-45BF-A006-5EE63F0F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4" y="141871"/>
            <a:ext cx="11859491" cy="269831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ru-RU" sz="7200" dirty="0" err="1"/>
              <a:t>Елементи</a:t>
            </a:r>
            <a:r>
              <a:rPr lang="ru-RU" sz="7200" dirty="0"/>
              <a:t> </a:t>
            </a:r>
            <a:r>
              <a:rPr lang="ru-RU" sz="7200" dirty="0" err="1"/>
              <a:t>теорії</a:t>
            </a:r>
            <a:r>
              <a:rPr lang="ru-RU" sz="7200" dirty="0"/>
              <a:t> </a:t>
            </a:r>
            <a:r>
              <a:rPr lang="ru-RU" sz="7200" dirty="0" err="1"/>
              <a:t>об’єктно­орієнтованого</a:t>
            </a:r>
            <a:r>
              <a:rPr lang="ru-RU" sz="7200" dirty="0"/>
              <a:t> </a:t>
            </a:r>
            <a:r>
              <a:rPr lang="ru-RU" sz="7200" dirty="0" err="1"/>
              <a:t>програмування</a:t>
            </a:r>
            <a:r>
              <a:rPr lang="ru-RU" sz="7200" dirty="0"/>
              <a:t> (ООП). </a:t>
            </a:r>
            <a:r>
              <a:rPr lang="ru-RU" sz="7200"/>
              <a:t>класи</a:t>
            </a:r>
            <a:endParaRPr lang="x-none" sz="7200" dirty="0"/>
          </a:p>
        </p:txBody>
      </p:sp>
    </p:spTree>
    <p:extLst>
      <p:ext uri="{BB962C8B-B14F-4D97-AF65-F5344CB8AC3E}">
        <p14:creationId xmlns:p14="http://schemas.microsoft.com/office/powerpoint/2010/main" val="669065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71CFC-E8A8-406B-86FE-2AF24CE4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Домашнє завдання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593F01-2D47-43D4-8B9D-B8D56677D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3600" dirty="0"/>
              <a:t>§§ 6.1, 6.2</a:t>
            </a:r>
            <a:r>
              <a:rPr lang="en-US" sz="3600" dirty="0"/>
              <a:t> </a:t>
            </a:r>
            <a:endParaRPr lang="uk-UA" sz="3600" dirty="0"/>
          </a:p>
          <a:p>
            <a:endParaRPr lang="uk-UA" sz="3600" dirty="0"/>
          </a:p>
          <a:p>
            <a:endParaRPr lang="x-none" sz="3600" dirty="0"/>
          </a:p>
        </p:txBody>
      </p:sp>
    </p:spTree>
    <p:extLst>
      <p:ext uri="{BB962C8B-B14F-4D97-AF65-F5344CB8AC3E}">
        <p14:creationId xmlns:p14="http://schemas.microsoft.com/office/powerpoint/2010/main" val="2146117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9720073" cy="1499616"/>
          </a:xfrm>
        </p:spPr>
        <p:txBody>
          <a:bodyPr>
            <a:normAutofit/>
          </a:bodyPr>
          <a:lstStyle/>
          <a:p>
            <a:r>
              <a:rPr lang="uk-UA" dirty="0"/>
              <a:t>Термінологія ООП</a:t>
            </a:r>
            <a:endParaRPr lang="x-non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593413-B09B-4BE6-9B0B-7A1222FC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13709"/>
            <a:ext cx="9720073" cy="3995651"/>
          </a:xfrm>
        </p:spPr>
        <p:txBody>
          <a:bodyPr>
            <a:normAutofit/>
          </a:bodyPr>
          <a:lstStyle/>
          <a:p>
            <a:r>
              <a:rPr lang="ru-RU" sz="2800" b="1" dirty="0" err="1"/>
              <a:t>Клас</a:t>
            </a:r>
            <a:r>
              <a:rPr lang="ru-RU" sz="2800" dirty="0"/>
              <a:t> (</a:t>
            </a:r>
            <a:r>
              <a:rPr lang="en-US" sz="2800" dirty="0"/>
              <a:t>Class) — </a:t>
            </a:r>
            <a:r>
              <a:rPr lang="ru-RU" sz="2800" dirty="0" err="1"/>
              <a:t>об’єкт</a:t>
            </a:r>
            <a:r>
              <a:rPr lang="ru-RU" sz="2800" dirty="0"/>
              <a:t>, </a:t>
            </a:r>
            <a:r>
              <a:rPr lang="ru-RU" sz="2800" dirty="0" err="1"/>
              <a:t>що</a:t>
            </a:r>
            <a:r>
              <a:rPr lang="ru-RU" sz="2800" dirty="0"/>
              <a:t> </a:t>
            </a:r>
            <a:r>
              <a:rPr lang="ru-RU" sz="2800" dirty="0" err="1"/>
              <a:t>складається</a:t>
            </a:r>
            <a:r>
              <a:rPr lang="ru-RU" sz="2800" dirty="0"/>
              <a:t> </a:t>
            </a:r>
            <a:r>
              <a:rPr lang="ru-RU" sz="2800" dirty="0" err="1"/>
              <a:t>із</a:t>
            </a:r>
            <a:r>
              <a:rPr lang="ru-RU" sz="2800" dirty="0"/>
              <a:t> </a:t>
            </a:r>
            <a:r>
              <a:rPr lang="ru-RU" sz="2800" dirty="0" err="1"/>
              <a:t>сукупності</a:t>
            </a:r>
            <a:r>
              <a:rPr lang="ru-RU" sz="2800" dirty="0"/>
              <a:t> </a:t>
            </a:r>
            <a:r>
              <a:rPr lang="ru-RU" sz="2800" dirty="0" err="1"/>
              <a:t>методів</a:t>
            </a:r>
            <a:endParaRPr lang="ru-RU" sz="2800" dirty="0"/>
          </a:p>
          <a:p>
            <a:r>
              <a:rPr lang="ru-RU" sz="2800" dirty="0"/>
              <a:t>і </a:t>
            </a:r>
            <a:r>
              <a:rPr lang="ru-RU" sz="2800" dirty="0" err="1"/>
              <a:t>змінних</a:t>
            </a:r>
            <a:r>
              <a:rPr lang="ru-RU" sz="2800" dirty="0"/>
              <a:t> (</a:t>
            </a:r>
            <a:r>
              <a:rPr lang="ru-RU" sz="2800" dirty="0" err="1"/>
              <a:t>атрибутів</a:t>
            </a:r>
            <a:r>
              <a:rPr lang="ru-RU" sz="2800" dirty="0"/>
              <a:t>), </a:t>
            </a:r>
            <a:r>
              <a:rPr lang="ru-RU" sz="2800" dirty="0" err="1"/>
              <a:t>які</a:t>
            </a:r>
            <a:r>
              <a:rPr lang="ru-RU" sz="2800" dirty="0"/>
              <a:t> </a:t>
            </a:r>
            <a:r>
              <a:rPr lang="ru-RU" sz="2800" dirty="0" err="1"/>
              <a:t>описують</a:t>
            </a:r>
            <a:r>
              <a:rPr lang="ru-RU" sz="2800" dirty="0"/>
              <a:t> </a:t>
            </a:r>
            <a:r>
              <a:rPr lang="ru-RU" sz="2800" dirty="0" err="1"/>
              <a:t>цей</a:t>
            </a:r>
            <a:r>
              <a:rPr lang="ru-RU" sz="2800" dirty="0"/>
              <a:t> </a:t>
            </a:r>
            <a:r>
              <a:rPr lang="ru-RU" sz="2800" dirty="0" err="1"/>
              <a:t>об’єкт</a:t>
            </a:r>
            <a:r>
              <a:rPr lang="ru-RU" sz="2800" dirty="0"/>
              <a:t>.</a:t>
            </a:r>
          </a:p>
          <a:p>
            <a:r>
              <a:rPr lang="ru-RU" sz="2800" b="1" dirty="0"/>
              <a:t>Метод</a:t>
            </a:r>
            <a:r>
              <a:rPr lang="ru-RU" sz="2800" dirty="0"/>
              <a:t> (</a:t>
            </a:r>
            <a:r>
              <a:rPr lang="en-US" sz="2800" dirty="0"/>
              <a:t>Method) — </a:t>
            </a:r>
            <a:r>
              <a:rPr lang="ru-RU" sz="2800" dirty="0" err="1"/>
              <a:t>сукупність</a:t>
            </a:r>
            <a:r>
              <a:rPr lang="ru-RU" sz="2800" dirty="0"/>
              <a:t> </a:t>
            </a:r>
            <a:r>
              <a:rPr lang="ru-RU" sz="2800" dirty="0" err="1"/>
              <a:t>інструкцій</a:t>
            </a:r>
            <a:r>
              <a:rPr lang="ru-RU" sz="2800" dirty="0"/>
              <a:t> </a:t>
            </a:r>
            <a:r>
              <a:rPr lang="ru-RU" sz="2800" dirty="0" err="1"/>
              <a:t>мови</a:t>
            </a:r>
            <a:r>
              <a:rPr lang="ru-RU" sz="2800" dirty="0"/>
              <a:t> </a:t>
            </a:r>
            <a:r>
              <a:rPr lang="ru-RU" sz="2800" dirty="0" err="1"/>
              <a:t>опрацювання</a:t>
            </a:r>
            <a:endParaRPr lang="ru-RU" sz="2800" dirty="0"/>
          </a:p>
          <a:p>
            <a:r>
              <a:rPr lang="ru-RU" sz="2800" dirty="0" err="1"/>
              <a:t>даних</a:t>
            </a:r>
            <a:r>
              <a:rPr lang="ru-RU" sz="2800" dirty="0"/>
              <a:t>.</a:t>
            </a:r>
          </a:p>
          <a:p>
            <a:r>
              <a:rPr lang="ru-RU" sz="2800" b="1" dirty="0" err="1"/>
              <a:t>Змінна</a:t>
            </a:r>
            <a:r>
              <a:rPr lang="ru-RU" sz="2800" b="1" dirty="0"/>
              <a:t> </a:t>
            </a:r>
            <a:r>
              <a:rPr lang="ru-RU" sz="2800" b="1" dirty="0" err="1"/>
              <a:t>класу</a:t>
            </a:r>
            <a:r>
              <a:rPr lang="ru-RU" sz="2800" b="1" dirty="0"/>
              <a:t> </a:t>
            </a:r>
            <a:r>
              <a:rPr lang="ru-RU" sz="2800" dirty="0"/>
              <a:t>(</a:t>
            </a:r>
            <a:r>
              <a:rPr lang="en-US" sz="2800" dirty="0"/>
              <a:t>Class variable) — </a:t>
            </a:r>
            <a:r>
              <a:rPr lang="ru-RU" sz="2800" dirty="0" err="1"/>
              <a:t>звичайна</a:t>
            </a:r>
            <a:r>
              <a:rPr lang="ru-RU" sz="2800" dirty="0"/>
              <a:t> </a:t>
            </a:r>
            <a:r>
              <a:rPr lang="ru-RU" sz="2800" dirty="0" err="1"/>
              <a:t>змінна</a:t>
            </a:r>
            <a:r>
              <a:rPr lang="ru-RU" sz="2800" dirty="0"/>
              <a:t>, </a:t>
            </a:r>
            <a:r>
              <a:rPr lang="ru-RU" sz="2800" dirty="0" err="1"/>
              <a:t>що</a:t>
            </a:r>
            <a:r>
              <a:rPr lang="ru-RU" sz="2800" dirty="0"/>
              <a:t> </a:t>
            </a:r>
            <a:r>
              <a:rPr lang="ru-RU" sz="2800" dirty="0" err="1"/>
              <a:t>визначає</a:t>
            </a:r>
            <a:endParaRPr lang="ru-RU" sz="2800" dirty="0"/>
          </a:p>
          <a:p>
            <a:r>
              <a:rPr lang="ru-RU" sz="2800" dirty="0" err="1"/>
              <a:t>ться</a:t>
            </a:r>
            <a:r>
              <a:rPr lang="ru-RU" sz="2800" dirty="0"/>
              <a:t> </a:t>
            </a:r>
            <a:r>
              <a:rPr lang="ru-RU" sz="2800" dirty="0" err="1"/>
              <a:t>всередині</a:t>
            </a:r>
            <a:r>
              <a:rPr lang="ru-RU" sz="2800" dirty="0"/>
              <a:t> </a:t>
            </a:r>
            <a:r>
              <a:rPr lang="ru-RU" sz="2800" dirty="0" err="1"/>
              <a:t>класу</a:t>
            </a:r>
            <a:r>
              <a:rPr lang="ru-RU" sz="2800" dirty="0"/>
              <a:t> (а не </a:t>
            </a:r>
            <a:r>
              <a:rPr lang="ru-RU" sz="2800" dirty="0" err="1"/>
              <a:t>всередині</a:t>
            </a:r>
            <a:r>
              <a:rPr lang="ru-RU" sz="2800" dirty="0"/>
              <a:t> </a:t>
            </a:r>
            <a:r>
              <a:rPr lang="ru-RU" sz="2800" dirty="0" err="1"/>
              <a:t>методів</a:t>
            </a:r>
            <a:r>
              <a:rPr lang="ru-RU" sz="2800" dirty="0"/>
              <a:t> </a:t>
            </a:r>
            <a:r>
              <a:rPr lang="ru-RU" sz="2800" dirty="0" err="1"/>
              <a:t>класу</a:t>
            </a:r>
            <a:r>
              <a:rPr lang="ru-RU" sz="2800" dirty="0"/>
              <a:t>), яка є до-</a:t>
            </a:r>
          </a:p>
          <a:p>
            <a:r>
              <a:rPr lang="ru-RU" sz="2800" dirty="0" err="1"/>
              <a:t>ступною</a:t>
            </a:r>
            <a:r>
              <a:rPr lang="ru-RU" sz="2800" dirty="0"/>
              <a:t> для </a:t>
            </a:r>
            <a:r>
              <a:rPr lang="ru-RU" sz="2800" dirty="0" err="1"/>
              <a:t>всіх</a:t>
            </a:r>
            <a:r>
              <a:rPr lang="ru-RU" sz="2800" dirty="0"/>
              <a:t> </a:t>
            </a:r>
            <a:r>
              <a:rPr lang="ru-RU" sz="2800" dirty="0" err="1"/>
              <a:t>екземплярів</a:t>
            </a:r>
            <a:r>
              <a:rPr lang="ru-RU" sz="2800" dirty="0"/>
              <a:t> </a:t>
            </a:r>
            <a:r>
              <a:rPr lang="ru-RU" sz="2800" dirty="0" err="1"/>
              <a:t>цього</a:t>
            </a:r>
            <a:r>
              <a:rPr lang="ru-RU" sz="2800" dirty="0"/>
              <a:t> </a:t>
            </a:r>
            <a:r>
              <a:rPr lang="ru-RU" sz="2800" dirty="0" err="1"/>
              <a:t>класу</a:t>
            </a:r>
            <a:r>
              <a:rPr lang="ru-RU" sz="2800" dirty="0"/>
              <a:t>.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12469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9720073" cy="1499616"/>
          </a:xfrm>
        </p:spPr>
        <p:txBody>
          <a:bodyPr>
            <a:normAutofit/>
          </a:bodyPr>
          <a:lstStyle/>
          <a:p>
            <a:r>
              <a:rPr lang="uk-UA" dirty="0"/>
              <a:t>Термінологія ООП</a:t>
            </a:r>
            <a:endParaRPr lang="x-non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593413-B09B-4BE6-9B0B-7A1222FC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13709"/>
            <a:ext cx="9720073" cy="3995651"/>
          </a:xfrm>
        </p:spPr>
        <p:txBody>
          <a:bodyPr>
            <a:normAutofit/>
          </a:bodyPr>
          <a:lstStyle/>
          <a:p>
            <a:r>
              <a:rPr lang="ru-RU" sz="2800" b="1" dirty="0" err="1"/>
              <a:t>Екземпляр</a:t>
            </a:r>
            <a:r>
              <a:rPr lang="ru-RU" sz="2800" b="1" dirty="0"/>
              <a:t> </a:t>
            </a:r>
            <a:r>
              <a:rPr lang="ru-RU" sz="2800" b="1" dirty="0" err="1"/>
              <a:t>класу</a:t>
            </a:r>
            <a:r>
              <a:rPr lang="ru-RU" sz="2800" b="1" dirty="0"/>
              <a:t> </a:t>
            </a:r>
            <a:r>
              <a:rPr lang="ru-RU" sz="2800" dirty="0"/>
              <a:t>(</a:t>
            </a:r>
            <a:r>
              <a:rPr lang="en-US" sz="2800" dirty="0"/>
              <a:t>Instance) — </a:t>
            </a:r>
            <a:r>
              <a:rPr lang="ru-RU" sz="2800" dirty="0" err="1"/>
              <a:t>окремий</a:t>
            </a:r>
            <a:r>
              <a:rPr lang="ru-RU" sz="2800" dirty="0"/>
              <a:t> </a:t>
            </a:r>
            <a:r>
              <a:rPr lang="ru-RU" sz="2800" dirty="0" err="1"/>
              <a:t>об’єкт</a:t>
            </a:r>
            <a:r>
              <a:rPr lang="ru-RU" sz="2800" dirty="0"/>
              <a:t> </a:t>
            </a:r>
            <a:r>
              <a:rPr lang="ru-RU" sz="2800" dirty="0" err="1"/>
              <a:t>класу</a:t>
            </a:r>
            <a:r>
              <a:rPr lang="ru-RU" sz="2800" dirty="0"/>
              <a:t>.</a:t>
            </a:r>
          </a:p>
          <a:p>
            <a:r>
              <a:rPr lang="ru-RU" sz="2800" b="1" dirty="0" err="1"/>
              <a:t>Змінна</a:t>
            </a:r>
            <a:r>
              <a:rPr lang="ru-RU" sz="2800" b="1" dirty="0"/>
              <a:t> </a:t>
            </a:r>
            <a:r>
              <a:rPr lang="ru-RU" sz="2800" b="1" dirty="0" err="1"/>
              <a:t>екземпляра</a:t>
            </a:r>
            <a:r>
              <a:rPr lang="ru-RU" sz="2800" b="1" dirty="0"/>
              <a:t> </a:t>
            </a:r>
            <a:r>
              <a:rPr lang="ru-RU" sz="2800" b="1" dirty="0" err="1"/>
              <a:t>класу</a:t>
            </a:r>
            <a:r>
              <a:rPr lang="ru-RU" sz="2800" b="1" dirty="0"/>
              <a:t> </a:t>
            </a:r>
            <a:r>
              <a:rPr lang="ru-RU" sz="2800" dirty="0"/>
              <a:t>(</a:t>
            </a:r>
            <a:r>
              <a:rPr lang="en-US" sz="2800" dirty="0"/>
              <a:t>Instance variable) — </a:t>
            </a:r>
            <a:r>
              <a:rPr lang="ru-RU" sz="2800" dirty="0" err="1"/>
              <a:t>змінна</a:t>
            </a:r>
            <a:r>
              <a:rPr lang="ru-RU" sz="2800" dirty="0"/>
              <a:t>, </a:t>
            </a:r>
            <a:r>
              <a:rPr lang="ru-RU" sz="2800" dirty="0" err="1"/>
              <a:t>що</a:t>
            </a:r>
            <a:endParaRPr lang="ru-RU" sz="2800" dirty="0"/>
          </a:p>
          <a:p>
            <a:r>
              <a:rPr lang="ru-RU" sz="2800" dirty="0" err="1"/>
              <a:t>визначена</a:t>
            </a:r>
            <a:r>
              <a:rPr lang="ru-RU" sz="2800" dirty="0"/>
              <a:t> </a:t>
            </a:r>
            <a:r>
              <a:rPr lang="ru-RU" sz="2800" dirty="0" err="1"/>
              <a:t>всередині</a:t>
            </a:r>
            <a:r>
              <a:rPr lang="ru-RU" sz="2800" dirty="0"/>
              <a:t> методу </a:t>
            </a:r>
            <a:r>
              <a:rPr lang="ru-RU" sz="2800" dirty="0" err="1"/>
              <a:t>класу</a:t>
            </a:r>
            <a:r>
              <a:rPr lang="ru-RU" sz="2800" dirty="0"/>
              <a:t> і яка </a:t>
            </a:r>
            <a:r>
              <a:rPr lang="ru-RU" sz="2800" dirty="0" err="1"/>
              <a:t>належить</a:t>
            </a:r>
            <a:r>
              <a:rPr lang="ru-RU" sz="2800" dirty="0"/>
              <a:t> </a:t>
            </a:r>
            <a:r>
              <a:rPr lang="ru-RU" sz="2800" dirty="0" err="1"/>
              <a:t>тільки</a:t>
            </a:r>
            <a:r>
              <a:rPr lang="ru-RU" sz="2800" dirty="0"/>
              <a:t> </a:t>
            </a:r>
            <a:r>
              <a:rPr lang="ru-RU" sz="2800" dirty="0" err="1"/>
              <a:t>цьому</a:t>
            </a:r>
            <a:r>
              <a:rPr lang="ru-RU" sz="2800" dirty="0"/>
              <a:t> </a:t>
            </a:r>
            <a:r>
              <a:rPr lang="ru-RU" sz="2800" dirty="0" err="1"/>
              <a:t>класу</a:t>
            </a:r>
            <a:r>
              <a:rPr lang="ru-RU" sz="2800" dirty="0"/>
              <a:t>.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76675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9720073" cy="1499616"/>
          </a:xfrm>
        </p:spPr>
        <p:txBody>
          <a:bodyPr>
            <a:normAutofit fontScale="90000"/>
          </a:bodyPr>
          <a:lstStyle/>
          <a:p>
            <a:r>
              <a:rPr lang="uk-UA" dirty="0"/>
              <a:t>Елементи теорії </a:t>
            </a:r>
            <a:br>
              <a:rPr lang="uk-UA" dirty="0"/>
            </a:br>
            <a:r>
              <a:rPr lang="uk-UA" dirty="0"/>
              <a:t>об’єктно-орієнтованого</a:t>
            </a:r>
            <a:br>
              <a:rPr lang="uk-UA" dirty="0"/>
            </a:br>
            <a:r>
              <a:rPr lang="uk-UA" dirty="0"/>
              <a:t>програмування</a:t>
            </a:r>
            <a:endParaRPr lang="x-non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593413-B09B-4BE6-9B0B-7A1222FC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632364"/>
            <a:ext cx="9720073" cy="3676996"/>
          </a:xfrm>
        </p:spPr>
        <p:txBody>
          <a:bodyPr>
            <a:normAutofit/>
          </a:bodyPr>
          <a:lstStyle/>
          <a:p>
            <a:r>
              <a:rPr lang="ru-RU" sz="2800" dirty="0"/>
              <a:t>ООП </a:t>
            </a:r>
            <a:r>
              <a:rPr lang="ru-RU" sz="2800" dirty="0" err="1"/>
              <a:t>базується</a:t>
            </a:r>
            <a:r>
              <a:rPr lang="ru-RU" sz="2800" dirty="0"/>
              <a:t> на </a:t>
            </a:r>
            <a:r>
              <a:rPr lang="ru-RU" sz="2800" dirty="0" err="1"/>
              <a:t>трьох</a:t>
            </a:r>
            <a:r>
              <a:rPr lang="ru-RU" sz="2800" dirty="0"/>
              <a:t> </a:t>
            </a:r>
            <a:r>
              <a:rPr lang="ru-RU" sz="2800" dirty="0" err="1"/>
              <a:t>основних</a:t>
            </a:r>
            <a:r>
              <a:rPr lang="ru-RU" sz="2800" dirty="0"/>
              <a:t> принципах:</a:t>
            </a:r>
          </a:p>
          <a:p>
            <a:pPr marL="1260475" indent="-623888">
              <a:buFont typeface="Wingdings" panose="05000000000000000000" pitchFamily="2" charset="2"/>
              <a:buChar char="q"/>
            </a:pPr>
            <a:r>
              <a:rPr lang="ru-RU" sz="2800" dirty="0" err="1"/>
              <a:t>наслідування</a:t>
            </a:r>
            <a:r>
              <a:rPr lang="ru-RU" sz="2800" dirty="0"/>
              <a:t>;</a:t>
            </a:r>
          </a:p>
          <a:p>
            <a:pPr marL="1260475" indent="-623888">
              <a:buFont typeface="Wingdings" panose="05000000000000000000" pitchFamily="2" charset="2"/>
              <a:buChar char="q"/>
            </a:pPr>
            <a:r>
              <a:rPr lang="ru-RU" sz="2800" dirty="0" err="1"/>
              <a:t>поліморфізм</a:t>
            </a:r>
            <a:r>
              <a:rPr lang="ru-RU" sz="2800" dirty="0"/>
              <a:t>;</a:t>
            </a:r>
          </a:p>
          <a:p>
            <a:pPr marL="1260475" indent="-623888">
              <a:buFont typeface="Wingdings" panose="05000000000000000000" pitchFamily="2" charset="2"/>
              <a:buChar char="q"/>
            </a:pPr>
            <a:r>
              <a:rPr lang="ru-RU" sz="2800" dirty="0" err="1"/>
              <a:t>інкапсуляція</a:t>
            </a:r>
            <a:r>
              <a:rPr lang="ru-RU" sz="2800" dirty="0"/>
              <a:t>.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97046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9720073" cy="1499616"/>
          </a:xfrm>
        </p:spPr>
        <p:txBody>
          <a:bodyPr>
            <a:normAutofit/>
          </a:bodyPr>
          <a:lstStyle/>
          <a:p>
            <a:r>
              <a:rPr lang="uk-UA" dirty="0"/>
              <a:t>Вимоги, яким має відповідати мова </a:t>
            </a:r>
            <a:r>
              <a:rPr lang="uk-UA" dirty="0" err="1"/>
              <a:t>ооп</a:t>
            </a:r>
            <a:endParaRPr lang="x-non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593413-B09B-4BE6-9B0B-7A1222FC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632364"/>
            <a:ext cx="9720073" cy="3676996"/>
          </a:xfrm>
        </p:spPr>
        <p:txBody>
          <a:bodyPr>
            <a:normAutofit lnSpcReduction="10000"/>
          </a:bodyPr>
          <a:lstStyle/>
          <a:p>
            <a:pPr marL="720725" indent="-547688">
              <a:buFont typeface="Wingdings" panose="05000000000000000000" pitchFamily="2" charset="2"/>
              <a:buChar char="q"/>
            </a:pPr>
            <a:r>
              <a:rPr lang="ru-RU" sz="2800" dirty="0" err="1"/>
              <a:t>усі</a:t>
            </a:r>
            <a:r>
              <a:rPr lang="ru-RU" sz="2800" dirty="0"/>
              <a:t> </a:t>
            </a:r>
            <a:r>
              <a:rPr lang="ru-RU" sz="2800" dirty="0" err="1"/>
              <a:t>дані</a:t>
            </a:r>
            <a:r>
              <a:rPr lang="ru-RU" sz="2800" dirty="0"/>
              <a:t> </a:t>
            </a:r>
            <a:r>
              <a:rPr lang="ru-RU" sz="2800" dirty="0" err="1"/>
              <a:t>подаються</a:t>
            </a:r>
            <a:r>
              <a:rPr lang="ru-RU" sz="2800" dirty="0"/>
              <a:t> </a:t>
            </a:r>
            <a:r>
              <a:rPr lang="ru-RU" sz="2800" dirty="0" err="1"/>
              <a:t>об’єктами</a:t>
            </a:r>
            <a:r>
              <a:rPr lang="ru-RU" sz="2800" dirty="0"/>
              <a:t>;</a:t>
            </a:r>
          </a:p>
          <a:p>
            <a:pPr marL="720725" indent="-547688">
              <a:buFont typeface="Wingdings" panose="05000000000000000000" pitchFamily="2" charset="2"/>
              <a:buChar char="q"/>
            </a:pPr>
            <a:r>
              <a:rPr lang="ru-RU" sz="2800" dirty="0" err="1"/>
              <a:t>програма</a:t>
            </a:r>
            <a:r>
              <a:rPr lang="ru-RU" sz="2800" dirty="0"/>
              <a:t> є набором </a:t>
            </a:r>
            <a:r>
              <a:rPr lang="ru-RU" sz="2800" dirty="0" err="1"/>
              <a:t>об’єктів</a:t>
            </a:r>
            <a:r>
              <a:rPr lang="ru-RU" sz="2800" dirty="0"/>
              <a:t>, </a:t>
            </a:r>
            <a:r>
              <a:rPr lang="ru-RU" sz="2800" dirty="0" err="1"/>
              <a:t>які</a:t>
            </a:r>
            <a:r>
              <a:rPr lang="ru-RU" sz="2800" dirty="0"/>
              <a:t> </a:t>
            </a:r>
            <a:r>
              <a:rPr lang="ru-RU" sz="2800" dirty="0" err="1"/>
              <a:t>взаємодіють</a:t>
            </a:r>
            <a:r>
              <a:rPr lang="ru-RU" sz="2800" dirty="0"/>
              <a:t> </a:t>
            </a:r>
            <a:r>
              <a:rPr lang="ru-RU" sz="2800" dirty="0" err="1"/>
              <a:t>між</a:t>
            </a:r>
            <a:r>
              <a:rPr lang="ru-RU" sz="2800" dirty="0"/>
              <a:t> собою та </a:t>
            </a:r>
            <a:r>
              <a:rPr lang="ru-RU" sz="2800" dirty="0" err="1"/>
              <a:t>надсилають</a:t>
            </a:r>
            <a:r>
              <a:rPr lang="ru-RU" sz="2800" dirty="0"/>
              <a:t> один одному </a:t>
            </a:r>
            <a:r>
              <a:rPr lang="ru-RU" sz="2800" dirty="0" err="1"/>
              <a:t>необхідні</a:t>
            </a:r>
            <a:r>
              <a:rPr lang="ru-RU" sz="2800" dirty="0"/>
              <a:t> </a:t>
            </a:r>
            <a:r>
              <a:rPr lang="ru-RU" sz="2800" dirty="0" err="1"/>
              <a:t>повідомлення</a:t>
            </a:r>
            <a:r>
              <a:rPr lang="ru-RU" sz="2800" dirty="0"/>
              <a:t>;</a:t>
            </a:r>
          </a:p>
          <a:p>
            <a:pPr marL="720725" indent="-547688">
              <a:buFont typeface="Wingdings" panose="05000000000000000000" pitchFamily="2" charset="2"/>
              <a:buChar char="q"/>
            </a:pPr>
            <a:r>
              <a:rPr lang="ru-RU" sz="2800" dirty="0" err="1"/>
              <a:t>кожен</a:t>
            </a:r>
            <a:r>
              <a:rPr lang="ru-RU" sz="2800" dirty="0"/>
              <a:t> </a:t>
            </a:r>
            <a:r>
              <a:rPr lang="ru-RU" sz="2800" dirty="0" err="1"/>
              <a:t>об’єкт</a:t>
            </a:r>
            <a:r>
              <a:rPr lang="ru-RU" sz="2800" dirty="0"/>
              <a:t> </a:t>
            </a:r>
            <a:r>
              <a:rPr lang="ru-RU" sz="2800" dirty="0" err="1"/>
              <a:t>може</a:t>
            </a:r>
            <a:r>
              <a:rPr lang="ru-RU" sz="2800" dirty="0"/>
              <a:t> </a:t>
            </a:r>
            <a:r>
              <a:rPr lang="ru-RU" sz="2800" dirty="0" err="1"/>
              <a:t>мати</a:t>
            </a:r>
            <a:r>
              <a:rPr lang="ru-RU" sz="2800" dirty="0"/>
              <a:t> у </a:t>
            </a:r>
            <a:r>
              <a:rPr lang="ru-RU" sz="2800" dirty="0" err="1"/>
              <a:t>своєму</a:t>
            </a:r>
            <a:r>
              <a:rPr lang="ru-RU" sz="2800" dirty="0"/>
              <a:t> </a:t>
            </a:r>
            <a:r>
              <a:rPr lang="ru-RU" sz="2800" dirty="0" err="1"/>
              <a:t>складі</a:t>
            </a:r>
            <a:r>
              <a:rPr lang="ru-RU" sz="2800" dirty="0"/>
              <a:t> </a:t>
            </a:r>
            <a:r>
              <a:rPr lang="ru-RU" sz="2800" dirty="0" err="1"/>
              <a:t>інші</a:t>
            </a:r>
            <a:r>
              <a:rPr lang="ru-RU" sz="2800" dirty="0"/>
              <a:t> </a:t>
            </a:r>
            <a:r>
              <a:rPr lang="ru-RU" sz="2800" dirty="0" err="1"/>
              <a:t>об’єкти</a:t>
            </a:r>
            <a:r>
              <a:rPr lang="ru-RU" sz="2800" dirty="0"/>
              <a:t> і для </a:t>
            </a:r>
            <a:r>
              <a:rPr lang="ru-RU" sz="2800" dirty="0" err="1"/>
              <a:t>всіх</a:t>
            </a:r>
            <a:r>
              <a:rPr lang="ru-RU" sz="2800" dirty="0"/>
              <a:t> них </a:t>
            </a:r>
            <a:r>
              <a:rPr lang="ru-RU" sz="2800" dirty="0" err="1"/>
              <a:t>виділяється</a:t>
            </a:r>
            <a:r>
              <a:rPr lang="ru-RU" sz="2800" dirty="0"/>
              <a:t> </a:t>
            </a:r>
            <a:r>
              <a:rPr lang="ru-RU" sz="2800" dirty="0" err="1"/>
              <a:t>власна</a:t>
            </a:r>
            <a:r>
              <a:rPr lang="ru-RU" sz="2800" dirty="0"/>
              <a:t> </a:t>
            </a:r>
            <a:r>
              <a:rPr lang="ru-RU" sz="2800" dirty="0" err="1"/>
              <a:t>частина</a:t>
            </a:r>
            <a:r>
              <a:rPr lang="ru-RU" sz="2800" dirty="0"/>
              <a:t> </a:t>
            </a:r>
            <a:r>
              <a:rPr lang="ru-RU" sz="2800" dirty="0" err="1"/>
              <a:t>пам’яті</a:t>
            </a:r>
            <a:r>
              <a:rPr lang="ru-RU" sz="2800" dirty="0"/>
              <a:t>;</a:t>
            </a:r>
          </a:p>
          <a:p>
            <a:pPr marL="720725" indent="-547688">
              <a:buFont typeface="Wingdings" panose="05000000000000000000" pitchFamily="2" charset="2"/>
              <a:buChar char="q"/>
            </a:pPr>
            <a:r>
              <a:rPr lang="ru-RU" sz="2800" dirty="0" err="1"/>
              <a:t>кожен</a:t>
            </a:r>
            <a:r>
              <a:rPr lang="ru-RU" sz="2800" dirty="0"/>
              <a:t> </a:t>
            </a:r>
            <a:r>
              <a:rPr lang="ru-RU" sz="2800" dirty="0" err="1"/>
              <a:t>об’єкт</a:t>
            </a:r>
            <a:r>
              <a:rPr lang="ru-RU" sz="2800" dirty="0"/>
              <a:t> </a:t>
            </a:r>
            <a:r>
              <a:rPr lang="ru-RU" sz="2800" dirty="0" err="1"/>
              <a:t>належить</a:t>
            </a:r>
            <a:r>
              <a:rPr lang="ru-RU" sz="2800" dirty="0"/>
              <a:t> одному типу (</a:t>
            </a:r>
            <a:r>
              <a:rPr lang="ru-RU" sz="2800" dirty="0" err="1"/>
              <a:t>класу</a:t>
            </a:r>
            <a:r>
              <a:rPr lang="ru-RU" sz="2800" dirty="0"/>
              <a:t>), </a:t>
            </a:r>
            <a:r>
              <a:rPr lang="ru-RU" sz="2800" dirty="0" err="1"/>
              <a:t>який</a:t>
            </a:r>
            <a:r>
              <a:rPr lang="ru-RU" sz="2800" dirty="0"/>
              <a:t> </a:t>
            </a:r>
            <a:r>
              <a:rPr lang="ru-RU" sz="2800" dirty="0" err="1"/>
              <a:t>задає</a:t>
            </a:r>
            <a:r>
              <a:rPr lang="ru-RU" sz="2800" dirty="0"/>
              <a:t> </a:t>
            </a:r>
            <a:r>
              <a:rPr lang="ru-RU" sz="2800" dirty="0" err="1"/>
              <a:t>поведінку</a:t>
            </a:r>
            <a:r>
              <a:rPr lang="ru-RU" sz="2800" dirty="0"/>
              <a:t> </a:t>
            </a:r>
            <a:r>
              <a:rPr lang="ru-RU" sz="2800" dirty="0" err="1"/>
              <a:t>об’єктів</a:t>
            </a:r>
            <a:r>
              <a:rPr lang="ru-RU" sz="2800" dirty="0"/>
              <a:t>, </a:t>
            </a:r>
            <a:r>
              <a:rPr lang="ru-RU" sz="2800" dirty="0" err="1"/>
              <a:t>створених</a:t>
            </a:r>
            <a:r>
              <a:rPr lang="ru-RU" sz="2800" dirty="0"/>
              <a:t> на </a:t>
            </a:r>
            <a:r>
              <a:rPr lang="ru-RU" sz="2800" dirty="0" err="1"/>
              <a:t>їх</a:t>
            </a:r>
            <a:r>
              <a:rPr lang="ru-RU" sz="2800" dirty="0"/>
              <a:t> </a:t>
            </a:r>
            <a:r>
              <a:rPr lang="ru-RU" sz="2800" dirty="0" err="1"/>
              <a:t>основі</a:t>
            </a:r>
            <a:r>
              <a:rPr lang="ru-RU" sz="2800" dirty="0"/>
              <a:t>;</a:t>
            </a:r>
          </a:p>
          <a:p>
            <a:pPr marL="720725" indent="-547688">
              <a:buFont typeface="Wingdings" panose="05000000000000000000" pitchFamily="2" charset="2"/>
              <a:buChar char="q"/>
            </a:pPr>
            <a:r>
              <a:rPr lang="ru-RU" sz="2800" dirty="0" err="1"/>
              <a:t>об’єкти</a:t>
            </a:r>
            <a:r>
              <a:rPr lang="ru-RU" sz="2800" dirty="0"/>
              <a:t> одного типу </a:t>
            </a:r>
            <a:r>
              <a:rPr lang="ru-RU" sz="2800" dirty="0" err="1"/>
              <a:t>можуть</a:t>
            </a:r>
            <a:r>
              <a:rPr lang="ru-RU" sz="2800" dirty="0"/>
              <a:t> </a:t>
            </a:r>
            <a:r>
              <a:rPr lang="ru-RU" sz="2800" dirty="0" err="1"/>
              <a:t>виконувати</a:t>
            </a:r>
            <a:r>
              <a:rPr lang="ru-RU" sz="2800" dirty="0"/>
              <a:t> </a:t>
            </a:r>
            <a:r>
              <a:rPr lang="ru-RU" sz="2800" dirty="0" err="1"/>
              <a:t>одні</a:t>
            </a:r>
            <a:r>
              <a:rPr lang="ru-RU" sz="2800" dirty="0"/>
              <a:t> й </a:t>
            </a:r>
            <a:r>
              <a:rPr lang="ru-RU" sz="2800" dirty="0" err="1"/>
              <a:t>ті</a:t>
            </a:r>
            <a:r>
              <a:rPr lang="ru-RU" sz="2800" dirty="0"/>
              <a:t> </a:t>
            </a:r>
            <a:r>
              <a:rPr lang="ru-RU" sz="2800" dirty="0" err="1"/>
              <a:t>самі</a:t>
            </a:r>
            <a:r>
              <a:rPr lang="ru-RU" sz="2800" dirty="0"/>
              <a:t> </a:t>
            </a:r>
            <a:r>
              <a:rPr lang="ru-RU" sz="2800" dirty="0" err="1"/>
              <a:t>дії</a:t>
            </a:r>
            <a:r>
              <a:rPr lang="ru-RU" sz="2800" dirty="0"/>
              <a:t>.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92241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9720073" cy="1499616"/>
          </a:xfrm>
        </p:spPr>
        <p:txBody>
          <a:bodyPr>
            <a:normAutofit/>
          </a:bodyPr>
          <a:lstStyle/>
          <a:p>
            <a:r>
              <a:rPr lang="uk-UA" dirty="0"/>
              <a:t>Вимоги, яким має відповідати мова </a:t>
            </a:r>
            <a:r>
              <a:rPr lang="uk-UA" dirty="0" err="1"/>
              <a:t>ооп</a:t>
            </a:r>
            <a:endParaRPr lang="x-non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593413-B09B-4BE6-9B0B-7A1222FC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632364"/>
            <a:ext cx="9720073" cy="3676996"/>
          </a:xfrm>
        </p:spPr>
        <p:txBody>
          <a:bodyPr>
            <a:normAutofit lnSpcReduction="10000"/>
          </a:bodyPr>
          <a:lstStyle/>
          <a:p>
            <a:pPr marL="720725" indent="-547688">
              <a:buFont typeface="Wingdings" panose="05000000000000000000" pitchFamily="2" charset="2"/>
              <a:buChar char="q"/>
            </a:pPr>
            <a:r>
              <a:rPr lang="ru-RU" sz="2800" dirty="0" err="1"/>
              <a:t>усі</a:t>
            </a:r>
            <a:r>
              <a:rPr lang="ru-RU" sz="2800" dirty="0"/>
              <a:t> </a:t>
            </a:r>
            <a:r>
              <a:rPr lang="ru-RU" sz="2800" dirty="0" err="1"/>
              <a:t>дані</a:t>
            </a:r>
            <a:r>
              <a:rPr lang="ru-RU" sz="2800" dirty="0"/>
              <a:t> </a:t>
            </a:r>
            <a:r>
              <a:rPr lang="ru-RU" sz="2800" dirty="0" err="1"/>
              <a:t>подаються</a:t>
            </a:r>
            <a:r>
              <a:rPr lang="ru-RU" sz="2800" dirty="0"/>
              <a:t> </a:t>
            </a:r>
            <a:r>
              <a:rPr lang="ru-RU" sz="2800" dirty="0" err="1"/>
              <a:t>об’єктами</a:t>
            </a:r>
            <a:r>
              <a:rPr lang="ru-RU" sz="2800" dirty="0"/>
              <a:t>;</a:t>
            </a:r>
          </a:p>
          <a:p>
            <a:pPr marL="720725" indent="-547688">
              <a:buFont typeface="Wingdings" panose="05000000000000000000" pitchFamily="2" charset="2"/>
              <a:buChar char="q"/>
            </a:pPr>
            <a:r>
              <a:rPr lang="ru-RU" sz="2800" dirty="0" err="1"/>
              <a:t>програма</a:t>
            </a:r>
            <a:r>
              <a:rPr lang="ru-RU" sz="2800" dirty="0"/>
              <a:t> є набором </a:t>
            </a:r>
            <a:r>
              <a:rPr lang="ru-RU" sz="2800" dirty="0" err="1"/>
              <a:t>об’єктів</a:t>
            </a:r>
            <a:r>
              <a:rPr lang="ru-RU" sz="2800" dirty="0"/>
              <a:t>, </a:t>
            </a:r>
            <a:r>
              <a:rPr lang="ru-RU" sz="2800" dirty="0" err="1"/>
              <a:t>які</a:t>
            </a:r>
            <a:r>
              <a:rPr lang="ru-RU" sz="2800" dirty="0"/>
              <a:t> </a:t>
            </a:r>
            <a:r>
              <a:rPr lang="ru-RU" sz="2800" dirty="0" err="1"/>
              <a:t>взаємодіють</a:t>
            </a:r>
            <a:r>
              <a:rPr lang="ru-RU" sz="2800" dirty="0"/>
              <a:t> </a:t>
            </a:r>
            <a:r>
              <a:rPr lang="ru-RU" sz="2800" dirty="0" err="1"/>
              <a:t>між</a:t>
            </a:r>
            <a:r>
              <a:rPr lang="ru-RU" sz="2800" dirty="0"/>
              <a:t> собою та </a:t>
            </a:r>
            <a:r>
              <a:rPr lang="ru-RU" sz="2800" dirty="0" err="1"/>
              <a:t>надсилають</a:t>
            </a:r>
            <a:r>
              <a:rPr lang="ru-RU" sz="2800" dirty="0"/>
              <a:t> один одному </a:t>
            </a:r>
            <a:r>
              <a:rPr lang="ru-RU" sz="2800" dirty="0" err="1"/>
              <a:t>необхідні</a:t>
            </a:r>
            <a:r>
              <a:rPr lang="ru-RU" sz="2800" dirty="0"/>
              <a:t> </a:t>
            </a:r>
            <a:r>
              <a:rPr lang="ru-RU" sz="2800" dirty="0" err="1"/>
              <a:t>повідомлення</a:t>
            </a:r>
            <a:r>
              <a:rPr lang="ru-RU" sz="2800" dirty="0"/>
              <a:t>;</a:t>
            </a:r>
          </a:p>
          <a:p>
            <a:pPr marL="720725" indent="-547688">
              <a:buFont typeface="Wingdings" panose="05000000000000000000" pitchFamily="2" charset="2"/>
              <a:buChar char="q"/>
            </a:pPr>
            <a:r>
              <a:rPr lang="ru-RU" sz="2800" dirty="0" err="1"/>
              <a:t>кожен</a:t>
            </a:r>
            <a:r>
              <a:rPr lang="ru-RU" sz="2800" dirty="0"/>
              <a:t> </a:t>
            </a:r>
            <a:r>
              <a:rPr lang="ru-RU" sz="2800" dirty="0" err="1"/>
              <a:t>об’єкт</a:t>
            </a:r>
            <a:r>
              <a:rPr lang="ru-RU" sz="2800" dirty="0"/>
              <a:t> </a:t>
            </a:r>
            <a:r>
              <a:rPr lang="ru-RU" sz="2800" dirty="0" err="1"/>
              <a:t>може</a:t>
            </a:r>
            <a:r>
              <a:rPr lang="ru-RU" sz="2800" dirty="0"/>
              <a:t> </a:t>
            </a:r>
            <a:r>
              <a:rPr lang="ru-RU" sz="2800" dirty="0" err="1"/>
              <a:t>мати</a:t>
            </a:r>
            <a:r>
              <a:rPr lang="ru-RU" sz="2800" dirty="0"/>
              <a:t> у </a:t>
            </a:r>
            <a:r>
              <a:rPr lang="ru-RU" sz="2800" dirty="0" err="1"/>
              <a:t>своєму</a:t>
            </a:r>
            <a:r>
              <a:rPr lang="ru-RU" sz="2800" dirty="0"/>
              <a:t> </a:t>
            </a:r>
            <a:r>
              <a:rPr lang="ru-RU" sz="2800" dirty="0" err="1"/>
              <a:t>складі</a:t>
            </a:r>
            <a:r>
              <a:rPr lang="ru-RU" sz="2800" dirty="0"/>
              <a:t> </a:t>
            </a:r>
            <a:r>
              <a:rPr lang="ru-RU" sz="2800" dirty="0" err="1"/>
              <a:t>інші</a:t>
            </a:r>
            <a:r>
              <a:rPr lang="ru-RU" sz="2800" dirty="0"/>
              <a:t> </a:t>
            </a:r>
            <a:r>
              <a:rPr lang="ru-RU" sz="2800" dirty="0" err="1"/>
              <a:t>об’єкти</a:t>
            </a:r>
            <a:r>
              <a:rPr lang="ru-RU" sz="2800" dirty="0"/>
              <a:t> і для </a:t>
            </a:r>
            <a:r>
              <a:rPr lang="ru-RU" sz="2800" dirty="0" err="1"/>
              <a:t>всіх</a:t>
            </a:r>
            <a:r>
              <a:rPr lang="ru-RU" sz="2800" dirty="0"/>
              <a:t> них </a:t>
            </a:r>
            <a:r>
              <a:rPr lang="ru-RU" sz="2800" dirty="0" err="1"/>
              <a:t>виділяється</a:t>
            </a:r>
            <a:r>
              <a:rPr lang="ru-RU" sz="2800" dirty="0"/>
              <a:t> </a:t>
            </a:r>
            <a:r>
              <a:rPr lang="ru-RU" sz="2800" dirty="0" err="1"/>
              <a:t>власна</a:t>
            </a:r>
            <a:r>
              <a:rPr lang="ru-RU" sz="2800" dirty="0"/>
              <a:t> </a:t>
            </a:r>
            <a:r>
              <a:rPr lang="ru-RU" sz="2800" dirty="0" err="1"/>
              <a:t>частина</a:t>
            </a:r>
            <a:r>
              <a:rPr lang="ru-RU" sz="2800" dirty="0"/>
              <a:t> </a:t>
            </a:r>
            <a:r>
              <a:rPr lang="ru-RU" sz="2800" dirty="0" err="1"/>
              <a:t>пам’яті</a:t>
            </a:r>
            <a:r>
              <a:rPr lang="ru-RU" sz="2800" dirty="0"/>
              <a:t>;</a:t>
            </a:r>
          </a:p>
          <a:p>
            <a:pPr marL="720725" indent="-547688">
              <a:buFont typeface="Wingdings" panose="05000000000000000000" pitchFamily="2" charset="2"/>
              <a:buChar char="q"/>
            </a:pPr>
            <a:r>
              <a:rPr lang="ru-RU" sz="2800" dirty="0" err="1"/>
              <a:t>кожен</a:t>
            </a:r>
            <a:r>
              <a:rPr lang="ru-RU" sz="2800" dirty="0"/>
              <a:t> </a:t>
            </a:r>
            <a:r>
              <a:rPr lang="ru-RU" sz="2800" dirty="0" err="1"/>
              <a:t>об’єкт</a:t>
            </a:r>
            <a:r>
              <a:rPr lang="ru-RU" sz="2800" dirty="0"/>
              <a:t> </a:t>
            </a:r>
            <a:r>
              <a:rPr lang="ru-RU" sz="2800" dirty="0" err="1"/>
              <a:t>належить</a:t>
            </a:r>
            <a:r>
              <a:rPr lang="ru-RU" sz="2800" dirty="0"/>
              <a:t> одному типу (</a:t>
            </a:r>
            <a:r>
              <a:rPr lang="ru-RU" sz="2800" dirty="0" err="1"/>
              <a:t>класу</a:t>
            </a:r>
            <a:r>
              <a:rPr lang="ru-RU" sz="2800" dirty="0"/>
              <a:t>), </a:t>
            </a:r>
            <a:r>
              <a:rPr lang="ru-RU" sz="2800" dirty="0" err="1"/>
              <a:t>який</a:t>
            </a:r>
            <a:r>
              <a:rPr lang="ru-RU" sz="2800" dirty="0"/>
              <a:t> </a:t>
            </a:r>
            <a:r>
              <a:rPr lang="ru-RU" sz="2800" dirty="0" err="1"/>
              <a:t>задає</a:t>
            </a:r>
            <a:r>
              <a:rPr lang="ru-RU" sz="2800" dirty="0"/>
              <a:t> </a:t>
            </a:r>
            <a:r>
              <a:rPr lang="ru-RU" sz="2800" dirty="0" err="1"/>
              <a:t>поведінку</a:t>
            </a:r>
            <a:r>
              <a:rPr lang="ru-RU" sz="2800" dirty="0"/>
              <a:t> </a:t>
            </a:r>
            <a:r>
              <a:rPr lang="ru-RU" sz="2800" dirty="0" err="1"/>
              <a:t>об’єктів</a:t>
            </a:r>
            <a:r>
              <a:rPr lang="ru-RU" sz="2800" dirty="0"/>
              <a:t>, </a:t>
            </a:r>
            <a:r>
              <a:rPr lang="ru-RU" sz="2800" dirty="0" err="1"/>
              <a:t>створених</a:t>
            </a:r>
            <a:r>
              <a:rPr lang="ru-RU" sz="2800" dirty="0"/>
              <a:t> на </a:t>
            </a:r>
            <a:r>
              <a:rPr lang="ru-RU" sz="2800" dirty="0" err="1"/>
              <a:t>їх</a:t>
            </a:r>
            <a:r>
              <a:rPr lang="ru-RU" sz="2800" dirty="0"/>
              <a:t> </a:t>
            </a:r>
            <a:r>
              <a:rPr lang="ru-RU" sz="2800" dirty="0" err="1"/>
              <a:t>основі</a:t>
            </a:r>
            <a:r>
              <a:rPr lang="ru-RU" sz="2800" dirty="0"/>
              <a:t>;</a:t>
            </a:r>
          </a:p>
          <a:p>
            <a:pPr marL="720725" indent="-547688">
              <a:buFont typeface="Wingdings" panose="05000000000000000000" pitchFamily="2" charset="2"/>
              <a:buChar char="q"/>
            </a:pPr>
            <a:r>
              <a:rPr lang="ru-RU" sz="2800" dirty="0" err="1"/>
              <a:t>об’єкти</a:t>
            </a:r>
            <a:r>
              <a:rPr lang="ru-RU" sz="2800" dirty="0"/>
              <a:t> одного типу </a:t>
            </a:r>
            <a:r>
              <a:rPr lang="ru-RU" sz="2800" dirty="0" err="1"/>
              <a:t>можуть</a:t>
            </a:r>
            <a:r>
              <a:rPr lang="ru-RU" sz="2800" dirty="0"/>
              <a:t> </a:t>
            </a:r>
            <a:r>
              <a:rPr lang="ru-RU" sz="2800" dirty="0" err="1"/>
              <a:t>виконувати</a:t>
            </a:r>
            <a:r>
              <a:rPr lang="ru-RU" sz="2800" dirty="0"/>
              <a:t> </a:t>
            </a:r>
            <a:r>
              <a:rPr lang="ru-RU" sz="2800" dirty="0" err="1"/>
              <a:t>одні</a:t>
            </a:r>
            <a:r>
              <a:rPr lang="ru-RU" sz="2800" dirty="0"/>
              <a:t> й </a:t>
            </a:r>
            <a:r>
              <a:rPr lang="ru-RU" sz="2800" dirty="0" err="1"/>
              <a:t>ті</a:t>
            </a:r>
            <a:r>
              <a:rPr lang="ru-RU" sz="2800" dirty="0"/>
              <a:t> </a:t>
            </a:r>
            <a:r>
              <a:rPr lang="ru-RU" sz="2800" dirty="0" err="1"/>
              <a:t>самі</a:t>
            </a:r>
            <a:r>
              <a:rPr lang="ru-RU" sz="2800" dirty="0"/>
              <a:t> </a:t>
            </a:r>
            <a:r>
              <a:rPr lang="ru-RU" sz="2800" dirty="0" err="1"/>
              <a:t>дії</a:t>
            </a:r>
            <a:r>
              <a:rPr lang="ru-RU" sz="2800" dirty="0"/>
              <a:t>.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75945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9720073" cy="1499616"/>
          </a:xfrm>
        </p:spPr>
        <p:txBody>
          <a:bodyPr>
            <a:normAutofit/>
          </a:bodyPr>
          <a:lstStyle/>
          <a:p>
            <a:r>
              <a:rPr lang="uk-UA" dirty="0"/>
              <a:t>Отже,</a:t>
            </a:r>
            <a:endParaRPr lang="x-non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593413-B09B-4BE6-9B0B-7A1222FC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632364"/>
            <a:ext cx="9720073" cy="3676996"/>
          </a:xfrm>
        </p:spPr>
        <p:txBody>
          <a:bodyPr>
            <a:normAutofit/>
          </a:bodyPr>
          <a:lstStyle/>
          <a:p>
            <a:pPr marL="173037" indent="0">
              <a:buNone/>
            </a:pPr>
            <a:r>
              <a:rPr lang="ru-RU" sz="4000" dirty="0"/>
              <a:t>основою ООП є </a:t>
            </a:r>
            <a:r>
              <a:rPr lang="ru-RU" sz="4000" b="1" dirty="0" err="1">
                <a:solidFill>
                  <a:srgbClr val="FF0000"/>
                </a:solidFill>
              </a:rPr>
              <a:t>клас</a:t>
            </a:r>
            <a:r>
              <a:rPr lang="ru-RU" sz="4000" dirty="0"/>
              <a:t> — </a:t>
            </a:r>
            <a:r>
              <a:rPr lang="ru-RU" sz="4000" dirty="0" err="1"/>
              <a:t>це</a:t>
            </a:r>
            <a:r>
              <a:rPr lang="ru-RU" sz="4000" dirty="0"/>
              <a:t> </a:t>
            </a:r>
            <a:r>
              <a:rPr lang="ru-RU" sz="4000" dirty="0" err="1"/>
              <a:t>складний</a:t>
            </a:r>
            <a:r>
              <a:rPr lang="ru-RU" sz="4000" dirty="0"/>
              <a:t> тип </a:t>
            </a:r>
            <a:r>
              <a:rPr lang="ru-RU" sz="4000" dirty="0" err="1"/>
              <a:t>даних</a:t>
            </a:r>
            <a:r>
              <a:rPr lang="ru-RU" sz="4000" dirty="0"/>
              <a:t> </a:t>
            </a:r>
            <a:r>
              <a:rPr lang="ru-RU" sz="4000" dirty="0" err="1"/>
              <a:t>із</a:t>
            </a:r>
            <a:r>
              <a:rPr lang="ru-RU" sz="4000" dirty="0"/>
              <a:t> </a:t>
            </a:r>
            <a:r>
              <a:rPr lang="ru-RU" sz="4000" dirty="0" err="1"/>
              <a:t>певним</a:t>
            </a:r>
            <a:r>
              <a:rPr lang="ru-RU" sz="4000" dirty="0"/>
              <a:t> набором </a:t>
            </a:r>
            <a:r>
              <a:rPr lang="ru-RU" sz="4000" dirty="0" err="1"/>
              <a:t>змінних</a:t>
            </a:r>
            <a:r>
              <a:rPr lang="ru-RU" sz="4000" dirty="0"/>
              <a:t> (</a:t>
            </a:r>
            <a:r>
              <a:rPr lang="ru-RU" sz="4000" dirty="0" err="1"/>
              <a:t>атрибутів</a:t>
            </a:r>
            <a:r>
              <a:rPr lang="ru-RU" sz="4000" dirty="0"/>
              <a:t>) і </a:t>
            </a:r>
            <a:r>
              <a:rPr lang="ru-RU" sz="4000" dirty="0" err="1"/>
              <a:t>функцій</a:t>
            </a:r>
            <a:r>
              <a:rPr lang="ru-RU" sz="4000" dirty="0"/>
              <a:t> (</a:t>
            </a:r>
            <a:r>
              <a:rPr lang="ru-RU" sz="4000" dirty="0" err="1"/>
              <a:t>методів</a:t>
            </a:r>
            <a:r>
              <a:rPr lang="ru-RU" sz="4000" dirty="0"/>
              <a:t>) </a:t>
            </a:r>
            <a:r>
              <a:rPr lang="ru-RU" sz="4000" dirty="0" err="1"/>
              <a:t>опрацювання</a:t>
            </a:r>
            <a:r>
              <a:rPr lang="ru-RU" sz="4000" dirty="0"/>
              <a:t> </a:t>
            </a:r>
            <a:r>
              <a:rPr lang="ru-RU" sz="4000" dirty="0" err="1"/>
              <a:t>значень</a:t>
            </a:r>
            <a:r>
              <a:rPr lang="ru-RU" sz="4000" dirty="0"/>
              <a:t>, </a:t>
            </a:r>
            <a:r>
              <a:rPr lang="ru-RU" sz="4000" dirty="0" err="1"/>
              <a:t>що</a:t>
            </a:r>
            <a:r>
              <a:rPr lang="ru-RU" sz="4000" dirty="0"/>
              <a:t> </a:t>
            </a:r>
            <a:r>
              <a:rPr lang="ru-RU" sz="4000" dirty="0" err="1"/>
              <a:t>зберігаються</a:t>
            </a:r>
            <a:r>
              <a:rPr lang="ru-RU" sz="4000" dirty="0"/>
              <a:t> в </a:t>
            </a:r>
            <a:r>
              <a:rPr lang="ru-RU" sz="4000" dirty="0" err="1"/>
              <a:t>цих</a:t>
            </a:r>
            <a:r>
              <a:rPr lang="ru-RU" sz="4000" dirty="0"/>
              <a:t> </a:t>
            </a:r>
            <a:r>
              <a:rPr lang="ru-RU" sz="4000" dirty="0" err="1"/>
              <a:t>змінних</a:t>
            </a:r>
            <a:r>
              <a:rPr lang="ru-RU" sz="4000" dirty="0"/>
              <a:t>.</a:t>
            </a:r>
            <a:endParaRPr lang="LID4096" sz="4000" dirty="0"/>
          </a:p>
        </p:txBody>
      </p:sp>
    </p:spTree>
    <p:extLst>
      <p:ext uri="{BB962C8B-B14F-4D97-AF65-F5344CB8AC3E}">
        <p14:creationId xmlns:p14="http://schemas.microsoft.com/office/powerpoint/2010/main" val="2298703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9720073" cy="1499616"/>
          </a:xfrm>
        </p:spPr>
        <p:txBody>
          <a:bodyPr>
            <a:normAutofit/>
          </a:bodyPr>
          <a:lstStyle/>
          <a:p>
            <a:r>
              <a:rPr lang="uk-UA" dirty="0"/>
              <a:t>Опис класу</a:t>
            </a:r>
            <a:endParaRPr lang="x-non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593413-B09B-4BE6-9B0B-7A1222FC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28800"/>
            <a:ext cx="9720073" cy="4480560"/>
          </a:xfrm>
        </p:spPr>
        <p:txBody>
          <a:bodyPr>
            <a:normAutofit/>
          </a:bodyPr>
          <a:lstStyle/>
          <a:p>
            <a:pPr marL="173037" indent="0">
              <a:buNone/>
            </a:pPr>
            <a:r>
              <a:rPr lang="ru-RU" sz="2800" dirty="0" err="1"/>
              <a:t>Тіло</a:t>
            </a:r>
            <a:r>
              <a:rPr lang="ru-RU" sz="2800" dirty="0"/>
              <a:t> </a:t>
            </a:r>
            <a:r>
              <a:rPr lang="ru-RU" sz="2800" dirty="0" err="1"/>
              <a:t>класу</a:t>
            </a:r>
            <a:r>
              <a:rPr lang="ru-RU" sz="2800" dirty="0"/>
              <a:t> </a:t>
            </a:r>
            <a:r>
              <a:rPr lang="ru-RU" sz="2800" dirty="0" err="1"/>
              <a:t>містить</a:t>
            </a:r>
            <a:r>
              <a:rPr lang="ru-RU" sz="2800" dirty="0"/>
              <a:t> </a:t>
            </a:r>
            <a:r>
              <a:rPr lang="ru-RU" sz="2800" dirty="0" err="1"/>
              <a:t>змінні</a:t>
            </a:r>
            <a:r>
              <a:rPr lang="ru-RU" sz="2800" dirty="0"/>
              <a:t> та </a:t>
            </a:r>
            <a:r>
              <a:rPr lang="ru-RU" sz="2800" dirty="0" err="1"/>
              <a:t>функції</a:t>
            </a:r>
            <a:r>
              <a:rPr lang="ru-RU" sz="2800" dirty="0"/>
              <a:t> </a:t>
            </a:r>
            <a:r>
              <a:rPr lang="ru-RU" sz="2800" dirty="0" err="1"/>
              <a:t>класу</a:t>
            </a:r>
            <a:r>
              <a:rPr lang="ru-RU" sz="2800" dirty="0"/>
              <a:t>. </a:t>
            </a:r>
            <a:r>
              <a:rPr lang="ru-RU" sz="2800" dirty="0" err="1"/>
              <a:t>Функції</a:t>
            </a:r>
            <a:r>
              <a:rPr lang="ru-RU" sz="2800" dirty="0"/>
              <a:t> в ООП </a:t>
            </a:r>
            <a:r>
              <a:rPr lang="ru-RU" sz="2800" dirty="0" err="1"/>
              <a:t>називають</a:t>
            </a:r>
            <a:r>
              <a:rPr lang="ru-RU" sz="2800" dirty="0"/>
              <a:t> методами, а </a:t>
            </a:r>
            <a:r>
              <a:rPr lang="ru-RU" sz="2800" dirty="0" err="1"/>
              <a:t>змінні</a:t>
            </a:r>
            <a:r>
              <a:rPr lang="ru-RU" sz="2800" dirty="0"/>
              <a:t> </a:t>
            </a:r>
            <a:r>
              <a:rPr lang="ru-RU" sz="2800" dirty="0" err="1"/>
              <a:t>класу</a:t>
            </a:r>
            <a:r>
              <a:rPr lang="ru-RU" sz="2800" dirty="0"/>
              <a:t> — атрибутами.</a:t>
            </a:r>
          </a:p>
          <a:p>
            <a:pPr marL="173037" indent="0">
              <a:buNone/>
            </a:pPr>
            <a:r>
              <a:rPr lang="ru-RU" sz="2800" dirty="0" err="1"/>
              <a:t>Атрибути</a:t>
            </a:r>
            <a:r>
              <a:rPr lang="ru-RU" sz="2800" dirty="0"/>
              <a:t> </a:t>
            </a:r>
            <a:r>
              <a:rPr lang="ru-RU" sz="2800" dirty="0" err="1"/>
              <a:t>створюються</a:t>
            </a:r>
            <a:r>
              <a:rPr lang="ru-RU" sz="2800" dirty="0"/>
              <a:t> як </a:t>
            </a:r>
            <a:r>
              <a:rPr lang="ru-RU" sz="2800" dirty="0" err="1"/>
              <a:t>звичайні</a:t>
            </a:r>
            <a:r>
              <a:rPr lang="ru-RU" sz="2800" dirty="0"/>
              <a:t> </a:t>
            </a:r>
            <a:r>
              <a:rPr lang="ru-RU" sz="2800" dirty="0" err="1"/>
              <a:t>змінні</a:t>
            </a:r>
            <a:r>
              <a:rPr lang="ru-RU" sz="2800" dirty="0"/>
              <a:t>, а </a:t>
            </a:r>
            <a:r>
              <a:rPr lang="ru-RU" sz="2800" dirty="0" err="1"/>
              <a:t>методи</a:t>
            </a:r>
            <a:r>
              <a:rPr lang="ru-RU" sz="2800" dirty="0"/>
              <a:t> — як з</a:t>
            </a:r>
          </a:p>
          <a:p>
            <a:pPr marL="720725" indent="0">
              <a:buNone/>
            </a:pPr>
            <a:r>
              <a:rPr lang="en-US" sz="2800" dirty="0"/>
              <a:t>class &lt;</a:t>
            </a:r>
            <a:r>
              <a:rPr lang="ru-RU" sz="2800" dirty="0" err="1"/>
              <a:t>ім’я</a:t>
            </a:r>
            <a:r>
              <a:rPr lang="ru-RU" sz="2800" dirty="0"/>
              <a:t> </a:t>
            </a:r>
            <a:r>
              <a:rPr lang="ru-RU" sz="2800" dirty="0" err="1"/>
              <a:t>класу</a:t>
            </a:r>
            <a:r>
              <a:rPr lang="ru-RU" sz="2800" dirty="0"/>
              <a:t>&gt; ([суперклас_1, суперклас_2,…]):</a:t>
            </a:r>
          </a:p>
          <a:p>
            <a:pPr marL="720725" indent="0">
              <a:buNone/>
            </a:pPr>
            <a:r>
              <a:rPr lang="ru-RU" sz="2800" dirty="0"/>
              <a:t>	</a:t>
            </a:r>
            <a:r>
              <a:rPr lang="ru-RU" sz="2800" dirty="0" err="1"/>
              <a:t>змінна</a:t>
            </a:r>
            <a:r>
              <a:rPr lang="ru-RU" sz="2800" dirty="0"/>
              <a:t> = </a:t>
            </a:r>
            <a:r>
              <a:rPr lang="ru-RU" sz="2800" dirty="0" err="1"/>
              <a:t>значення</a:t>
            </a:r>
            <a:endParaRPr lang="ru-RU" sz="2800" dirty="0"/>
          </a:p>
          <a:p>
            <a:pPr marL="720725" indent="0">
              <a:buNone/>
            </a:pPr>
            <a:r>
              <a:rPr lang="uk-UA" sz="2800" dirty="0"/>
              <a:t>	</a:t>
            </a:r>
            <a:r>
              <a:rPr lang="en-US" sz="2800" dirty="0"/>
              <a:t>def </a:t>
            </a:r>
            <a:r>
              <a:rPr lang="ru-RU" sz="2800" dirty="0" err="1"/>
              <a:t>ім’я</a:t>
            </a:r>
            <a:r>
              <a:rPr lang="ru-RU" sz="2800" dirty="0"/>
              <a:t> методу (</a:t>
            </a:r>
            <a:r>
              <a:rPr lang="en-US" sz="2800" dirty="0"/>
              <a:t>self,…):</a:t>
            </a:r>
          </a:p>
          <a:p>
            <a:pPr marL="720725" indent="0">
              <a:buNone/>
            </a:pPr>
            <a:r>
              <a:rPr lang="uk-UA" sz="2800" dirty="0"/>
              <a:t>		</a:t>
            </a:r>
            <a:r>
              <a:rPr lang="en-US" sz="2800" dirty="0"/>
              <a:t>self.</a:t>
            </a:r>
            <a:r>
              <a:rPr lang="ru-RU" sz="2800" dirty="0" err="1"/>
              <a:t>змінна</a:t>
            </a:r>
            <a:r>
              <a:rPr lang="ru-RU" sz="2800" dirty="0"/>
              <a:t> =</a:t>
            </a:r>
            <a:r>
              <a:rPr lang="ru-RU" sz="2800" dirty="0" err="1"/>
              <a:t>значення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369199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9720073" cy="1499616"/>
          </a:xfrm>
        </p:spPr>
        <p:txBody>
          <a:bodyPr>
            <a:normAutofit/>
          </a:bodyPr>
          <a:lstStyle/>
          <a:p>
            <a:r>
              <a:rPr lang="uk-UA" dirty="0"/>
              <a:t>приклад</a:t>
            </a:r>
            <a:endParaRPr lang="x-none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C0952D-40DE-4F49-A57F-CAD054966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2011840"/>
            <a:ext cx="6872964" cy="457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87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1603</TotalTime>
  <Words>384</Words>
  <Application>Microsoft Office PowerPoint</Application>
  <PresentationFormat>Широкоэкранный</PresentationFormat>
  <Paragraphs>42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Calibri</vt:lpstr>
      <vt:lpstr>Tw Cen MT</vt:lpstr>
      <vt:lpstr>Tw Cen MT Condensed</vt:lpstr>
      <vt:lpstr>Wingdings</vt:lpstr>
      <vt:lpstr>Wingdings 3</vt:lpstr>
      <vt:lpstr>Интеграл</vt:lpstr>
      <vt:lpstr>Елементи теорії об’єктно­орієнтованого програмування (ООП). класи</vt:lpstr>
      <vt:lpstr>Термінологія ООП</vt:lpstr>
      <vt:lpstr>Термінологія ООП</vt:lpstr>
      <vt:lpstr>Елементи теорії  об’єктно-орієнтованого програмування</vt:lpstr>
      <vt:lpstr>Вимоги, яким має відповідати мова ооп</vt:lpstr>
      <vt:lpstr>Вимоги, яким має відповідати мова ооп</vt:lpstr>
      <vt:lpstr>Отже,</vt:lpstr>
      <vt:lpstr>Опис класу</vt:lpstr>
      <vt:lpstr>приклад</vt:lpstr>
      <vt:lpstr>Домашнє завдання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Основні елементи мови Python</dc:title>
  <dc:creator>Олександр Зеленський</dc:creator>
  <cp:lastModifiedBy>Олександр Зеленський</cp:lastModifiedBy>
  <cp:revision>61</cp:revision>
  <dcterms:created xsi:type="dcterms:W3CDTF">2020-09-12T08:46:13Z</dcterms:created>
  <dcterms:modified xsi:type="dcterms:W3CDTF">2020-11-08T16:52:36Z</dcterms:modified>
</cp:coreProperties>
</file>