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2"/>
            <a:ext cx="11859491" cy="16176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Наслідування</a:t>
            </a:r>
            <a:r>
              <a:rPr lang="ru-RU" sz="7200" dirty="0"/>
              <a:t>. </a:t>
            </a:r>
            <a:r>
              <a:rPr lang="ru-RU" sz="7200" dirty="0" err="1"/>
              <a:t>Поліморфізм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наслідування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884218"/>
            <a:ext cx="9720073" cy="1288473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Наслідування</a:t>
            </a:r>
            <a:r>
              <a:rPr lang="ru-RU" sz="2800" dirty="0"/>
              <a:t> в </a:t>
            </a:r>
            <a:r>
              <a:rPr lang="ru-RU" sz="2800" dirty="0" err="1"/>
              <a:t>мові</a:t>
            </a:r>
            <a:r>
              <a:rPr lang="ru-RU" sz="2800" dirty="0"/>
              <a:t> </a:t>
            </a:r>
            <a:r>
              <a:rPr lang="ru-RU" sz="2800" dirty="0" err="1"/>
              <a:t>Python</a:t>
            </a:r>
            <a:r>
              <a:rPr lang="ru-RU" sz="2800" dirty="0"/>
              <a:t> —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здатність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 </a:t>
            </a:r>
            <a:r>
              <a:rPr lang="ru-RU" sz="2800" dirty="0" err="1"/>
              <a:t>застосовувати</a:t>
            </a:r>
            <a:r>
              <a:rPr lang="ru-RU" sz="2800" dirty="0"/>
              <a:t> </a:t>
            </a:r>
            <a:r>
              <a:rPr lang="ru-RU" sz="2800" dirty="0" err="1"/>
              <a:t>атрибути</a:t>
            </a:r>
            <a:r>
              <a:rPr lang="ru-RU" sz="2800" dirty="0"/>
              <a:t> </a:t>
            </a:r>
            <a:r>
              <a:rPr lang="ru-RU" sz="2800" dirty="0" err="1"/>
              <a:t>цього</a:t>
            </a:r>
            <a:r>
              <a:rPr lang="ru-RU" sz="2800" dirty="0"/>
              <a:t> самого </a:t>
            </a:r>
            <a:r>
              <a:rPr lang="ru-RU" sz="2800" dirty="0" err="1"/>
              <a:t>класу</a:t>
            </a:r>
            <a:r>
              <a:rPr lang="ru-RU" sz="2800" dirty="0"/>
              <a:t>, а </a:t>
            </a:r>
            <a:r>
              <a:rPr lang="ru-RU" sz="2800" dirty="0" err="1"/>
              <a:t>також</a:t>
            </a:r>
            <a:r>
              <a:rPr lang="ru-RU" sz="2800" dirty="0"/>
              <a:t> </a:t>
            </a:r>
            <a:r>
              <a:rPr lang="ru-RU" sz="2800" dirty="0" err="1"/>
              <a:t>здатність</a:t>
            </a:r>
            <a:r>
              <a:rPr lang="ru-RU" sz="2800" dirty="0"/>
              <a:t> одними </a:t>
            </a:r>
            <a:r>
              <a:rPr lang="ru-RU" sz="2800" dirty="0" err="1"/>
              <a:t>класами</a:t>
            </a:r>
            <a:r>
              <a:rPr lang="ru-RU" sz="2800" dirty="0"/>
              <a:t> </a:t>
            </a:r>
            <a:r>
              <a:rPr lang="ru-RU" sz="2800" dirty="0" err="1"/>
              <a:t>застосовувати</a:t>
            </a:r>
            <a:r>
              <a:rPr lang="ru-RU" sz="2800" dirty="0"/>
              <a:t> </a:t>
            </a:r>
            <a:r>
              <a:rPr lang="ru-RU" sz="2800" dirty="0" err="1"/>
              <a:t>атрибути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класів</a:t>
            </a:r>
            <a:r>
              <a:rPr lang="ru-RU" sz="2800" dirty="0"/>
              <a:t>.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42053-91D1-469F-B682-90B26A0A439F}"/>
              </a:ext>
            </a:extLst>
          </p:cNvPr>
          <p:cNvSpPr txBox="1"/>
          <p:nvPr/>
        </p:nvSpPr>
        <p:spPr>
          <a:xfrm>
            <a:off x="1302328" y="3164681"/>
            <a:ext cx="51954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Animals():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name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age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countLegs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 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 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age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.name)</a:t>
            </a: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1C0BF-7DAC-4575-A647-CD79A6A1E206}"/>
              </a:ext>
            </a:extLst>
          </p:cNvPr>
          <p:cNvSpPr txBox="1"/>
          <p:nvPr/>
        </p:nvSpPr>
        <p:spPr>
          <a:xfrm>
            <a:off x="6373092" y="3164681"/>
            <a:ext cx="51954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Cat(Animals):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color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#колір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breed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#порода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say(self):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Мяу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__(self, name=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age=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breed = “”, color=“”):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.name = name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age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breed  =  breed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color  =  color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pet_1 = Cat(name=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Рижик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age=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C0888CD-3280-467E-A0F9-BD5E6C2B0576}"/>
              </a:ext>
            </a:extLst>
          </p:cNvPr>
          <p:cNvCxnSpPr/>
          <p:nvPr/>
        </p:nvCxnSpPr>
        <p:spPr>
          <a:xfrm>
            <a:off x="6296337" y="3220952"/>
            <a:ext cx="0" cy="305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5400" dirty="0" err="1"/>
              <a:t>Поліморфізм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884218"/>
            <a:ext cx="9720073" cy="1288473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Поліморфізм</a:t>
            </a:r>
            <a:r>
              <a:rPr lang="ru-RU" sz="2800" b="1" dirty="0"/>
              <a:t> </a:t>
            </a:r>
            <a:r>
              <a:rPr lang="ru-RU" sz="2800" dirty="0"/>
              <a:t>(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грец</a:t>
            </a:r>
            <a:r>
              <a:rPr lang="ru-RU" sz="2800" dirty="0"/>
              <a:t>. </a:t>
            </a:r>
            <a:r>
              <a:rPr lang="el-GR" sz="2800" dirty="0"/>
              <a:t>πολύς — </a:t>
            </a:r>
            <a:r>
              <a:rPr lang="ru-RU" sz="2800" dirty="0" err="1"/>
              <a:t>багато</a:t>
            </a:r>
            <a:r>
              <a:rPr lang="ru-RU" sz="2800" dirty="0"/>
              <a:t>, µ</a:t>
            </a:r>
            <a:r>
              <a:rPr lang="el-GR" sz="2800" dirty="0"/>
              <a:t>ορφή — </a:t>
            </a:r>
            <a:r>
              <a:rPr lang="ru-RU" sz="2800" dirty="0"/>
              <a:t>форма)</a:t>
            </a:r>
            <a:r>
              <a:rPr lang="en-US" sz="2800" dirty="0"/>
              <a:t> </a:t>
            </a:r>
            <a:r>
              <a:rPr lang="ru-RU" sz="2800" dirty="0" err="1"/>
              <a:t>означає</a:t>
            </a:r>
            <a:r>
              <a:rPr lang="ru-RU" sz="2800" dirty="0"/>
              <a:t> "</a:t>
            </a:r>
            <a:r>
              <a:rPr lang="ru-RU" sz="2800" dirty="0" err="1"/>
              <a:t>багато</a:t>
            </a:r>
            <a:r>
              <a:rPr lang="ru-RU" sz="2800" dirty="0"/>
              <a:t> форм". </a:t>
            </a:r>
            <a:r>
              <a:rPr lang="ru-RU" sz="2800" dirty="0" err="1"/>
              <a:t>Кожна</a:t>
            </a:r>
            <a:r>
              <a:rPr lang="ru-RU" sz="2800" dirty="0"/>
              <a:t> </a:t>
            </a:r>
            <a:r>
              <a:rPr lang="ru-RU" sz="2800" dirty="0" err="1"/>
              <a:t>мова</a:t>
            </a:r>
            <a:r>
              <a:rPr lang="ru-RU" sz="2800" dirty="0"/>
              <a:t> ООП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свої</a:t>
            </a:r>
            <a:r>
              <a:rPr lang="ru-RU" sz="2800" dirty="0"/>
              <a:t> </a:t>
            </a:r>
            <a:r>
              <a:rPr lang="ru-RU" sz="2800" dirty="0" err="1"/>
              <a:t>особливості</a:t>
            </a:r>
            <a:r>
              <a:rPr lang="en-US" sz="2800" dirty="0"/>
              <a:t> </a:t>
            </a:r>
            <a:r>
              <a:rPr lang="ru-RU" sz="2800" dirty="0" err="1"/>
              <a:t>поліморфізму</a:t>
            </a:r>
            <a:r>
              <a:rPr lang="ru-RU" sz="2800" dirty="0"/>
              <a:t>.</a:t>
            </a:r>
            <a:endParaRPr lang="LID4096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D547BB-8AB7-4C04-B73F-DF113E36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63" y="3172691"/>
            <a:ext cx="9596474" cy="3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6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Поліморфізм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884218"/>
            <a:ext cx="9720073" cy="1288473"/>
          </a:xfrm>
        </p:spPr>
        <p:txBody>
          <a:bodyPr>
            <a:normAutofit fontScale="77500" lnSpcReduction="20000"/>
          </a:bodyPr>
          <a:lstStyle/>
          <a:p>
            <a:r>
              <a:rPr lang="uk-UA" sz="2800" dirty="0"/>
              <a:t>Якщо метод </a:t>
            </a:r>
            <a:r>
              <a:rPr lang="en-US" sz="2800" dirty="0"/>
              <a:t>say </a:t>
            </a:r>
            <a:r>
              <a:rPr lang="uk-UA" sz="2800" dirty="0"/>
              <a:t>викликається з об’єкта, створеного з класу </a:t>
            </a:r>
            <a:r>
              <a:rPr lang="en-US" sz="2800" dirty="0"/>
              <a:t>Cat</a:t>
            </a:r>
            <a:r>
              <a:rPr lang="uk-UA" sz="2800" dirty="0"/>
              <a:t>, то на консоль виводиться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uk-UA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Мяу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endParaRPr lang="uk-UA" sz="20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uk-UA" sz="2800" dirty="0"/>
              <a:t>Якщо метод </a:t>
            </a:r>
            <a:r>
              <a:rPr lang="en-US" sz="2800" dirty="0"/>
              <a:t>say </a:t>
            </a:r>
            <a:r>
              <a:rPr lang="uk-UA" sz="2800" dirty="0"/>
              <a:t>викликається з об’єкта, створеного з класу </a:t>
            </a:r>
            <a:r>
              <a:rPr lang="en-US" sz="2800" dirty="0"/>
              <a:t>Dog</a:t>
            </a:r>
            <a:r>
              <a:rPr lang="uk-UA" sz="2800" dirty="0"/>
              <a:t>, то на консоль виводиться</a:t>
            </a:r>
            <a:r>
              <a:rPr lang="en-US" sz="2800" dirty="0"/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uk-U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Гав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5F45A-5F16-439D-B8B6-7B7BE04D2155}"/>
              </a:ext>
            </a:extLst>
          </p:cNvPr>
          <p:cNvSpPr txBox="1"/>
          <p:nvPr/>
        </p:nvSpPr>
        <p:spPr>
          <a:xfrm>
            <a:off x="1600200" y="3594530"/>
            <a:ext cx="32073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Cat(Animals):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color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breed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say(self):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Мяу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06DAF-854B-4370-A4DB-E41C84EB4628}"/>
              </a:ext>
            </a:extLst>
          </p:cNvPr>
          <p:cNvSpPr txBox="1"/>
          <p:nvPr/>
        </p:nvSpPr>
        <p:spPr>
          <a:xfrm>
            <a:off x="6449291" y="3594530"/>
            <a:ext cx="3207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Dog(Animals):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color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breed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say(self):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print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Гав"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0C18-27E5-456B-B5A4-1A684131A50F}"/>
              </a:ext>
            </a:extLst>
          </p:cNvPr>
          <p:cNvSpPr txBox="1"/>
          <p:nvPr/>
        </p:nvSpPr>
        <p:spPr>
          <a:xfrm>
            <a:off x="1024126" y="5293436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dirty="0"/>
              <a:t> Тип об’єктів визначає синтаксичний смисл оператора, який</a:t>
            </a:r>
          </a:p>
          <a:p>
            <a:r>
              <a:rPr lang="LID4096" dirty="0"/>
              <a:t>виконується над об’єктами.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06C4-54B3-49A2-A850-F999542E092C}"/>
              </a:ext>
            </a:extLst>
          </p:cNvPr>
          <p:cNvSpPr txBox="1"/>
          <p:nvPr/>
        </p:nvSpPr>
        <p:spPr>
          <a:xfrm>
            <a:off x="1024126" y="6131084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LID4096" dirty="0"/>
              <a:t> Методи з однаковими іменами в різних класах можуть</a:t>
            </a:r>
          </a:p>
          <a:p>
            <a:r>
              <a:rPr lang="LID4096" dirty="0"/>
              <a:t>виконувати різні дії.</a:t>
            </a:r>
          </a:p>
        </p:txBody>
      </p:sp>
    </p:spTree>
    <p:extLst>
      <p:ext uri="{BB962C8B-B14F-4D97-AF65-F5344CB8AC3E}">
        <p14:creationId xmlns:p14="http://schemas.microsoft.com/office/powerpoint/2010/main" val="138726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Перезавантаження</a:t>
            </a:r>
            <a:r>
              <a:rPr lang="ru-RU" sz="4800" dirty="0"/>
              <a:t> </a:t>
            </a:r>
            <a:r>
              <a:rPr lang="ru-RU" sz="4800" dirty="0" err="1"/>
              <a:t>операторів</a:t>
            </a:r>
            <a:endParaRPr lang="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77EF2-558F-4F17-A363-9722D341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64" y="2497142"/>
            <a:ext cx="11220704" cy="37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 err="1"/>
              <a:t>Перезавантаження</a:t>
            </a:r>
            <a:r>
              <a:rPr lang="ru-RU" sz="4800" dirty="0"/>
              <a:t> </a:t>
            </a:r>
            <a:r>
              <a:rPr lang="ru-RU" sz="4800" dirty="0" err="1"/>
              <a:t>операторів</a:t>
            </a:r>
            <a:endParaRPr lang="x-non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99CDD6-2EFF-4BDF-8CE7-80875864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9" y="1886180"/>
            <a:ext cx="11181166" cy="47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6.4, 7.1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2076</TotalTime>
  <Words>441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Consolas</vt:lpstr>
      <vt:lpstr>Tw Cen MT</vt:lpstr>
      <vt:lpstr>Tw Cen MT Condensed</vt:lpstr>
      <vt:lpstr>Wingdings 3</vt:lpstr>
      <vt:lpstr>Интеграл</vt:lpstr>
      <vt:lpstr>Наслідування. Поліморфізм</vt:lpstr>
      <vt:lpstr>наслідування</vt:lpstr>
      <vt:lpstr>Поліморфізм</vt:lpstr>
      <vt:lpstr>Поліморфізм</vt:lpstr>
      <vt:lpstr>Перезавантаження операторів</vt:lpstr>
      <vt:lpstr>Перезавантаження операторів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75</cp:revision>
  <dcterms:created xsi:type="dcterms:W3CDTF">2020-09-12T08:46:13Z</dcterms:created>
  <dcterms:modified xsi:type="dcterms:W3CDTF">2020-11-19T16:42:55Z</dcterms:modified>
</cp:coreProperties>
</file>